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xlsx" ContentType="application/vnd.openxmlformats-officedocument.spreadsheetml.sheet"/>
  <Default Extension="jpg" ContentType="image/jpeg"/>
  <Default Extension="vml" ContentType="application/vnd.openxmlformats-officedocument.vmlDrawing"/>
  <Default Extension="rels" ContentType="application/vnd.openxmlformats-package.relationships+xml"/>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tags/tag2.xml" ContentType="application/vnd.openxmlformats-officedocument.presentationml.tags+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997" r:id="rId1"/>
  </p:sldMasterIdLst>
  <p:notesMasterIdLst>
    <p:notesMasterId r:id="rId68"/>
  </p:notesMasterIdLst>
  <p:sldIdLst>
    <p:sldId id="256" r:id="rId2"/>
    <p:sldId id="257" r:id="rId3"/>
    <p:sldId id="258" r:id="rId4"/>
    <p:sldId id="281" r:id="rId5"/>
    <p:sldId id="366" r:id="rId6"/>
    <p:sldId id="344" r:id="rId7"/>
    <p:sldId id="320" r:id="rId8"/>
    <p:sldId id="321" r:id="rId9"/>
    <p:sldId id="322" r:id="rId10"/>
    <p:sldId id="332" r:id="rId11"/>
    <p:sldId id="318" r:id="rId12"/>
    <p:sldId id="325" r:id="rId13"/>
    <p:sldId id="337" r:id="rId14"/>
    <p:sldId id="311" r:id="rId15"/>
    <p:sldId id="304" r:id="rId16"/>
    <p:sldId id="296" r:id="rId17"/>
    <p:sldId id="302" r:id="rId18"/>
    <p:sldId id="299" r:id="rId19"/>
    <p:sldId id="286" r:id="rId20"/>
    <p:sldId id="266" r:id="rId21"/>
    <p:sldId id="342" r:id="rId22"/>
    <p:sldId id="283" r:id="rId23"/>
    <p:sldId id="326" r:id="rId24"/>
    <p:sldId id="279" r:id="rId25"/>
    <p:sldId id="260" r:id="rId26"/>
    <p:sldId id="316" r:id="rId27"/>
    <p:sldId id="345" r:id="rId28"/>
    <p:sldId id="317" r:id="rId29"/>
    <p:sldId id="367" r:id="rId30"/>
    <p:sldId id="338" r:id="rId31"/>
    <p:sldId id="339" r:id="rId32"/>
    <p:sldId id="290" r:id="rId33"/>
    <p:sldId id="313" r:id="rId34"/>
    <p:sldId id="272" r:id="rId35"/>
    <p:sldId id="328" r:id="rId36"/>
    <p:sldId id="340" r:id="rId37"/>
    <p:sldId id="292" r:id="rId38"/>
    <p:sldId id="275" r:id="rId39"/>
    <p:sldId id="264" r:id="rId40"/>
    <p:sldId id="312" r:id="rId41"/>
    <p:sldId id="276" r:id="rId42"/>
    <p:sldId id="333" r:id="rId43"/>
    <p:sldId id="334" r:id="rId44"/>
    <p:sldId id="295" r:id="rId45"/>
    <p:sldId id="293" r:id="rId46"/>
    <p:sldId id="346" r:id="rId47"/>
    <p:sldId id="336" r:id="rId48"/>
    <p:sldId id="354" r:id="rId49"/>
    <p:sldId id="347" r:id="rId50"/>
    <p:sldId id="348" r:id="rId51"/>
    <p:sldId id="349" r:id="rId52"/>
    <p:sldId id="350" r:id="rId53"/>
    <p:sldId id="351" r:id="rId54"/>
    <p:sldId id="352" r:id="rId55"/>
    <p:sldId id="353" r:id="rId56"/>
    <p:sldId id="355" r:id="rId57"/>
    <p:sldId id="356" r:id="rId58"/>
    <p:sldId id="357" r:id="rId59"/>
    <p:sldId id="358" r:id="rId60"/>
    <p:sldId id="359" r:id="rId61"/>
    <p:sldId id="360" r:id="rId62"/>
    <p:sldId id="361" r:id="rId63"/>
    <p:sldId id="362" r:id="rId64"/>
    <p:sldId id="363" r:id="rId65"/>
    <p:sldId id="364" r:id="rId66"/>
    <p:sldId id="365" r:id="rId6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B09C87"/>
    <a:srgbClr val="DBFFA7"/>
    <a:srgbClr val="FF9DA8"/>
    <a:srgbClr val="D5EAFF"/>
    <a:srgbClr val="798F78"/>
    <a:srgbClr val="8EB07E"/>
    <a:srgbClr val="6579AF"/>
    <a:srgbClr val="564742"/>
    <a:srgbClr val="4D4756"/>
    <a:srgbClr val="4AAF9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554"/>
  </p:normalViewPr>
  <p:slideViewPr>
    <p:cSldViewPr snapToGrid="0" snapToObjects="1">
      <p:cViewPr>
        <p:scale>
          <a:sx n="100" d="100"/>
          <a:sy n="100" d="100"/>
        </p:scale>
        <p:origin x="-1104" y="344"/>
      </p:cViewPr>
      <p:guideLst>
        <p:guide orient="horz" pos="2160"/>
        <p:guide pos="2880"/>
      </p:guideLst>
    </p:cSldViewPr>
  </p:slideViewPr>
  <p:outlineViewPr>
    <p:cViewPr>
      <p:scale>
        <a:sx n="33" d="100"/>
        <a:sy n="33" d="100"/>
      </p:scale>
      <p:origin x="0" y="-9056"/>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notesMaster" Target="notesMasters/notesMaster1.xml"/><Relationship Id="rId69" Type="http://schemas.openxmlformats.org/officeDocument/2006/relationships/printerSettings" Target="printerSettings/printerSettings1.bin"/><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presProps" Target="presProps.xml"/><Relationship Id="rId71" Type="http://schemas.openxmlformats.org/officeDocument/2006/relationships/viewProps" Target="viewProps.xml"/><Relationship Id="rId72"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4" Type="http://schemas.microsoft.com/office/2011/relationships/chartColorStyle" Target="colors1.xml"/><Relationship Id="rId1" Type="http://schemas.openxmlformats.org/officeDocument/2006/relationships/package" Target="../embeddings/Microsoft_Excel_Sheet3.xlsx"/><Relationship Id="rId2"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0476830969495018"/>
          <c:y val="0.158570633873054"/>
          <c:w val="0.911463955783331"/>
          <c:h val="0.715562390014971"/>
        </c:manualLayout>
      </c:layout>
      <c:barChart>
        <c:barDir val="col"/>
        <c:grouping val="clustered"/>
        <c:varyColors val="0"/>
        <c:ser>
          <c:idx val="0"/>
          <c:order val="0"/>
          <c:tx>
            <c:strRef>
              <c:f>Sheet1!$B$1</c:f>
              <c:strCache>
                <c:ptCount val="1"/>
                <c:pt idx="0">
                  <c:v>Real Estate Industry Building Value, NGNbn</c:v>
                </c:pt>
              </c:strCache>
            </c:strRef>
          </c:tx>
          <c:spPr>
            <a:gradFill rotWithShape="1">
              <a:gsLst>
                <a:gs pos="0">
                  <a:schemeClr val="accent1">
                    <a:shade val="70000"/>
                    <a:satMod val="120000"/>
                  </a:schemeClr>
                </a:gs>
                <a:gs pos="35000">
                  <a:schemeClr val="accent1">
                    <a:shade val="100000"/>
                    <a:satMod val="150000"/>
                  </a:schemeClr>
                </a:gs>
                <a:gs pos="70000">
                  <a:schemeClr val="accent1">
                    <a:tint val="100000"/>
                    <a:shade val="100000"/>
                    <a:satMod val="200000"/>
                    <a:greenMod val="100000"/>
                  </a:schemeClr>
                </a:gs>
                <a:gs pos="100000">
                  <a:schemeClr val="accent1">
                    <a:tint val="100000"/>
                    <a:shade val="100000"/>
                    <a:satMod val="250000"/>
                    <a:greenMod val="100000"/>
                  </a:schemeClr>
                </a:gs>
              </a:gsLst>
              <a:lin ang="16200000" scaled="1"/>
            </a:gradFill>
            <a:ln>
              <a:noFill/>
            </a:ln>
            <a:effectLst>
              <a:innerShdw blurRad="50800" dist="25400" dir="13500000">
                <a:srgbClr val="FFFFFF">
                  <a:alpha val="75000"/>
                </a:srgbClr>
              </a:innerShdw>
              <a:outerShdw blurRad="88900" dist="38100" dir="6600000" sx="101000" sy="101000" rotWithShape="0">
                <a:srgbClr val="000000">
                  <a:alpha val="50000"/>
                </a:srgbClr>
              </a:outerShdw>
            </a:effectLst>
            <a:scene3d>
              <a:camera prst="perspectiveFront" fov="3000000"/>
              <a:lightRig rig="morning" dir="tl">
                <a:rot lat="0" lon="0" rev="1800000"/>
              </a:lightRig>
            </a:scene3d>
            <a:sp3d contourW="38100" prstMaterial="softEdge">
              <a:bevelT w="25400" h="38100"/>
              <a:contourClr>
                <a:scrgbClr r="0" g="0" b="0">
                  <a:tint val="60000"/>
                </a:scrgbClr>
              </a:contourClr>
            </a:sp3d>
          </c:spPr>
          <c:invertIfNegative val="0"/>
          <c:dLbls>
            <c:dLbl>
              <c:idx val="5"/>
              <c:layout>
                <c:manualLayout>
                  <c:x val="0.0"/>
                  <c:y val="0.0344814983056865"/>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Sheet1!$A$2:$A$8</c:f>
              <c:numCache>
                <c:formatCode>General</c:formatCode>
                <c:ptCount val="7"/>
                <c:pt idx="0">
                  <c:v>2007.0</c:v>
                </c:pt>
                <c:pt idx="1">
                  <c:v>2008.0</c:v>
                </c:pt>
                <c:pt idx="2">
                  <c:v>2009.0</c:v>
                </c:pt>
                <c:pt idx="3">
                  <c:v>2010.0</c:v>
                </c:pt>
                <c:pt idx="4">
                  <c:v>2011.0</c:v>
                </c:pt>
                <c:pt idx="5">
                  <c:v>2012.0</c:v>
                </c:pt>
                <c:pt idx="6">
                  <c:v>2013.0</c:v>
                </c:pt>
              </c:numCache>
            </c:numRef>
          </c:cat>
          <c:val>
            <c:numRef>
              <c:f>Sheet1!$B$2:$B$8</c:f>
              <c:numCache>
                <c:formatCode>0</c:formatCode>
                <c:ptCount val="7"/>
                <c:pt idx="0">
                  <c:v>181.1</c:v>
                </c:pt>
                <c:pt idx="1">
                  <c:v>236.4</c:v>
                </c:pt>
                <c:pt idx="2">
                  <c:v>153.0</c:v>
                </c:pt>
                <c:pt idx="3">
                  <c:v>162.5</c:v>
                </c:pt>
                <c:pt idx="4">
                  <c:v>185.8</c:v>
                </c:pt>
                <c:pt idx="5">
                  <c:v>216.4</c:v>
                </c:pt>
                <c:pt idx="6">
                  <c:v>263.0</c:v>
                </c:pt>
              </c:numCache>
            </c:numRef>
          </c:val>
        </c:ser>
        <c:dLbls>
          <c:showLegendKey val="0"/>
          <c:showVal val="0"/>
          <c:showCatName val="0"/>
          <c:showSerName val="0"/>
          <c:showPercent val="0"/>
          <c:showBubbleSize val="0"/>
        </c:dLbls>
        <c:gapWidth val="247"/>
        <c:axId val="2132688152"/>
        <c:axId val="2132691832"/>
      </c:barChart>
      <c:lineChart>
        <c:grouping val="standard"/>
        <c:varyColors val="0"/>
        <c:ser>
          <c:idx val="1"/>
          <c:order val="1"/>
          <c:tx>
            <c:strRef>
              <c:f>Sheet1!$C$1</c:f>
              <c:strCache>
                <c:ptCount val="1"/>
                <c:pt idx="0">
                  <c:v>Real Estate lndustry Building Value Real Growth (%)</c:v>
                </c:pt>
              </c:strCache>
            </c:strRef>
          </c:tx>
          <c:spPr>
            <a:ln w="34925" cap="rnd">
              <a:solidFill>
                <a:schemeClr val="accent2"/>
              </a:solidFill>
              <a:round/>
            </a:ln>
            <a:effectLst>
              <a:innerShdw blurRad="50800" dist="25400" dir="13500000">
                <a:srgbClr val="FFFFFF">
                  <a:alpha val="75000"/>
                </a:srgbClr>
              </a:innerShdw>
              <a:outerShdw blurRad="88900" dist="38100" dir="6600000" sx="101000" sy="101000" rotWithShape="0">
                <a:srgbClr val="000000">
                  <a:alpha val="50000"/>
                </a:srgbClr>
              </a:outerShdw>
            </a:effectLst>
          </c:spPr>
          <c:marker>
            <c:symbol val="none"/>
          </c:marker>
          <c:dLbls>
            <c:dLbl>
              <c:idx val="5"/>
              <c:layout>
                <c:manualLayout>
                  <c:x val="0.00952743902439024"/>
                  <c:y val="0.0053046370409820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Sheet1!$A$2:$A$8</c:f>
              <c:numCache>
                <c:formatCode>General</c:formatCode>
                <c:ptCount val="7"/>
                <c:pt idx="0">
                  <c:v>2007.0</c:v>
                </c:pt>
                <c:pt idx="1">
                  <c:v>2008.0</c:v>
                </c:pt>
                <c:pt idx="2">
                  <c:v>2009.0</c:v>
                </c:pt>
                <c:pt idx="3">
                  <c:v>2010.0</c:v>
                </c:pt>
                <c:pt idx="4">
                  <c:v>2011.0</c:v>
                </c:pt>
                <c:pt idx="5">
                  <c:v>2012.0</c:v>
                </c:pt>
                <c:pt idx="6">
                  <c:v>2013.0</c:v>
                </c:pt>
              </c:numCache>
            </c:numRef>
          </c:cat>
          <c:val>
            <c:numRef>
              <c:f>Sheet1!$C$2:$C$8</c:f>
              <c:numCache>
                <c:formatCode>General</c:formatCode>
                <c:ptCount val="7"/>
                <c:pt idx="0">
                  <c:v>-0.8</c:v>
                </c:pt>
                <c:pt idx="1">
                  <c:v>17.8</c:v>
                </c:pt>
                <c:pt idx="2">
                  <c:v>-7.1</c:v>
                </c:pt>
                <c:pt idx="3">
                  <c:v>8.5</c:v>
                </c:pt>
                <c:pt idx="4">
                  <c:v>11.8</c:v>
                </c:pt>
                <c:pt idx="5">
                  <c:v>12.8</c:v>
                </c:pt>
                <c:pt idx="6">
                  <c:v>12.9</c:v>
                </c:pt>
              </c:numCache>
            </c:numRef>
          </c:val>
          <c:smooth val="0"/>
        </c:ser>
        <c:dLbls>
          <c:showLegendKey val="0"/>
          <c:showVal val="0"/>
          <c:showCatName val="0"/>
          <c:showSerName val="0"/>
          <c:showPercent val="0"/>
          <c:showBubbleSize val="0"/>
        </c:dLbls>
        <c:marker val="1"/>
        <c:smooth val="0"/>
        <c:axId val="2132699288"/>
        <c:axId val="2132695832"/>
      </c:lineChart>
      <c:catAx>
        <c:axId val="2132688152"/>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600" b="0" i="0" u="none" strike="noStrike" kern="1200" baseline="0">
                <a:solidFill>
                  <a:schemeClr val="lt1">
                    <a:lumMod val="85000"/>
                  </a:schemeClr>
                </a:solidFill>
                <a:latin typeface="+mn-lt"/>
                <a:ea typeface="+mn-ea"/>
                <a:cs typeface="+mn-cs"/>
              </a:defRPr>
            </a:pPr>
            <a:endParaRPr lang="en-US"/>
          </a:p>
        </c:txPr>
        <c:crossAx val="2132691832"/>
        <c:crosses val="autoZero"/>
        <c:auto val="1"/>
        <c:lblAlgn val="ctr"/>
        <c:lblOffset val="100"/>
        <c:noMultiLvlLbl val="0"/>
      </c:catAx>
      <c:valAx>
        <c:axId val="2132691832"/>
        <c:scaling>
          <c:orientation val="minMax"/>
        </c:scaling>
        <c:delete val="0"/>
        <c:axPos val="l"/>
        <c:majorGridlines>
          <c:spPr>
            <a:ln w="9525" cap="flat" cmpd="sng" algn="ctr">
              <a:solidFill>
                <a:schemeClr val="lt1">
                  <a:lumMod val="95000"/>
                  <a:alpha val="1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lt1">
                    <a:lumMod val="85000"/>
                  </a:schemeClr>
                </a:solidFill>
                <a:latin typeface="+mn-lt"/>
                <a:ea typeface="+mn-ea"/>
                <a:cs typeface="+mn-cs"/>
              </a:defRPr>
            </a:pPr>
            <a:endParaRPr lang="en-US"/>
          </a:p>
        </c:txPr>
        <c:crossAx val="2132688152"/>
        <c:crosses val="autoZero"/>
        <c:crossBetween val="between"/>
      </c:valAx>
      <c:valAx>
        <c:axId val="2132695832"/>
        <c:scaling>
          <c:orientation val="minMax"/>
        </c:scaling>
        <c:delete val="0"/>
        <c:axPos val="r"/>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lt1">
                    <a:lumMod val="85000"/>
                  </a:schemeClr>
                </a:solidFill>
                <a:latin typeface="+mn-lt"/>
                <a:ea typeface="+mn-ea"/>
                <a:cs typeface="+mn-cs"/>
              </a:defRPr>
            </a:pPr>
            <a:endParaRPr lang="en-US"/>
          </a:p>
        </c:txPr>
        <c:crossAx val="2132699288"/>
        <c:crosses val="max"/>
        <c:crossBetween val="between"/>
      </c:valAx>
      <c:catAx>
        <c:axId val="2132699288"/>
        <c:scaling>
          <c:orientation val="minMax"/>
        </c:scaling>
        <c:delete val="1"/>
        <c:axPos val="b"/>
        <c:numFmt formatCode="General" sourceLinked="1"/>
        <c:majorTickMark val="none"/>
        <c:minorTickMark val="none"/>
        <c:tickLblPos val="nextTo"/>
        <c:crossAx val="2132695832"/>
        <c:crosses val="autoZero"/>
        <c:auto val="1"/>
        <c:lblAlgn val="ctr"/>
        <c:lblOffset val="100"/>
        <c:noMultiLvlLbl val="0"/>
      </c:cat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6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600"/>
      </a:pPr>
      <a:endParaRPr lang="en-US"/>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8">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gradFill>
        <a:gsLst>
          <a:gs pos="100000">
            <a:schemeClr val="dk1">
              <a:lumMod val="95000"/>
              <a:lumOff val="5000"/>
            </a:schemeClr>
          </a:gs>
          <a:gs pos="0">
            <a:schemeClr val="dk1">
              <a:lumMod val="75000"/>
              <a:lumOff val="25000"/>
            </a:schemeClr>
          </a:gs>
        </a:gsLst>
        <a:path path="circle">
          <a:fillToRect l="50000" t="50000" r="50000" b="50000"/>
        </a:path>
      </a:gradFill>
      <a:ln w="9525">
        <a:solidFill>
          <a:schemeClr val="dk1">
            <a:lumMod val="75000"/>
            <a:lumOff val="25000"/>
          </a:schemeClr>
        </a:solidFill>
      </a:ln>
    </cs:spPr>
  </cs:downBar>
  <cs:dropLine>
    <cs:lnRef idx="0"/>
    <cs:fillRef idx="0"/>
    <cs:effectRef idx="0"/>
    <cs:fontRef idx="minor">
      <a:schemeClr val="tx1"/>
    </cs:fontRef>
    <cs:spPr>
      <a:ln w="9525" cap="flat" cmpd="sng" algn="ctr">
        <a:solidFill>
          <a:schemeClr val="lt1"/>
        </a:solidFill>
        <a:round/>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cap="flat" cmpd="sng" algn="ctr">
        <a:solidFill>
          <a:schemeClr val="lt1"/>
        </a:solidFill>
        <a:round/>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gradFill>
        <a:gsLst>
          <a:gs pos="100000">
            <a:schemeClr val="lt1">
              <a:lumMod val="85000"/>
            </a:schemeClr>
          </a:gs>
          <a:gs pos="0">
            <a:schemeClr val="lt1"/>
          </a:gs>
        </a:gsLst>
        <a:path path="circle">
          <a:fillToRect l="50000" t="50000" r="50000" b="50000"/>
        </a:path>
      </a:gradFill>
      <a:ln w="9525" cap="flat" cmpd="sng" algn="ctr">
        <a:solidFill>
          <a:schemeClr val="lt1"/>
        </a:solidFill>
        <a:round/>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 Id="rId2" Type="http://schemas.openxmlformats.org/officeDocument/2006/relationships/image" Target="../media/image4.emf"/></Relationships>
</file>

<file path=ppt/drawings/drawing1.xml><?xml version="1.0" encoding="utf-8"?>
<c:userShapes xmlns:c="http://schemas.openxmlformats.org/drawingml/2006/chart">
  <cdr:relSizeAnchor xmlns:cdr="http://schemas.openxmlformats.org/drawingml/2006/chartDrawing">
    <cdr:from>
      <cdr:x>0.287</cdr:x>
      <cdr:y>0.02669</cdr:y>
    </cdr:from>
    <cdr:to>
      <cdr:x>0.76283</cdr:x>
      <cdr:y>0.05596</cdr:y>
    </cdr:to>
    <cdr:sp macro="" textlink="">
      <cdr:nvSpPr>
        <cdr:cNvPr id="2" name="TextBox 1"/>
        <cdr:cNvSpPr txBox="1"/>
      </cdr:nvSpPr>
      <cdr:spPr>
        <a:xfrm xmlns:a="http://schemas.openxmlformats.org/drawingml/2006/main">
          <a:off x="1186349" y="84203"/>
          <a:ext cx="1966885" cy="92333"/>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vertOverflow="clip" wrap="none" lIns="0" tIns="0" rIns="0" bIns="0" rtlCol="0">
          <a:spAutoFit/>
        </a:bodyPr>
        <a:lstStyle xmlns:a="http://schemas.openxmlformats.org/drawingml/2006/main"/>
        <a:p xmlns:a="http://schemas.openxmlformats.org/drawingml/2006/main">
          <a:r>
            <a:rPr lang="en-GB" sz="600" b="1" dirty="0" smtClean="0">
              <a:solidFill>
                <a:schemeClr val="bg1"/>
              </a:solidFill>
              <a:latin typeface="Georgia" pitchFamily="18" charset="0"/>
              <a:cs typeface="Arial" pitchFamily="34" charset="0"/>
            </a:rPr>
            <a:t>REAL ESTATE INDUSTRY VALUE AND GROWTH</a:t>
          </a:r>
          <a:endParaRPr lang="en-GB" sz="600" b="1" noProof="0" dirty="0" smtClean="0">
            <a:solidFill>
              <a:schemeClr val="bg1"/>
            </a:solidFill>
            <a:latin typeface="Georgia" pitchFamily="18" charset="0"/>
            <a:cs typeface="Arial" pitchFamily="34" charset="0"/>
          </a:endParaRPr>
        </a:p>
      </cdr:txBody>
    </cdr:sp>
  </cdr:relSizeAnchor>
  <cdr:relSizeAnchor xmlns:cdr="http://schemas.openxmlformats.org/drawingml/2006/chartDrawing">
    <cdr:from>
      <cdr:x>0.00354</cdr:x>
      <cdr:y>0.03199</cdr:y>
    </cdr:from>
    <cdr:to>
      <cdr:x>0.09855</cdr:x>
      <cdr:y>0.07589</cdr:y>
    </cdr:to>
    <cdr:sp macro="" textlink="">
      <cdr:nvSpPr>
        <cdr:cNvPr id="3" name="TextBox 2"/>
        <cdr:cNvSpPr txBox="1"/>
      </cdr:nvSpPr>
      <cdr:spPr>
        <a:xfrm xmlns:a="http://schemas.openxmlformats.org/drawingml/2006/main">
          <a:off x="14633" y="100918"/>
          <a:ext cx="392736" cy="138499"/>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vertOverflow="clip" wrap="none" lIns="0" tIns="0" rIns="0" bIns="0" rtlCol="0">
          <a:spAutoFit/>
        </a:bodyPr>
        <a:lstStyle xmlns:a="http://schemas.openxmlformats.org/drawingml/2006/main"/>
        <a:p xmlns:a="http://schemas.openxmlformats.org/drawingml/2006/main">
          <a:r>
            <a:rPr lang="en-GB" sz="900" dirty="0" smtClean="0">
              <a:solidFill>
                <a:schemeClr val="bg1"/>
              </a:solidFill>
              <a:latin typeface="Georgia" pitchFamily="18" charset="0"/>
              <a:cs typeface="Arial" pitchFamily="34" charset="0"/>
            </a:rPr>
            <a:t>NGNbn</a:t>
          </a:r>
          <a:endParaRPr lang="en-GB" sz="900" noProof="0" dirty="0" smtClean="0">
            <a:solidFill>
              <a:schemeClr val="bg1"/>
            </a:solidFill>
            <a:latin typeface="Georgia" pitchFamily="18" charset="0"/>
            <a:cs typeface="Arial" pitchFamily="34" charset="0"/>
          </a:endParaRPr>
        </a:p>
      </cdr:txBody>
    </cdr:sp>
  </cdr:relSizeAnchor>
  <cdr:relSizeAnchor xmlns:cdr="http://schemas.openxmlformats.org/drawingml/2006/chartDrawing">
    <cdr:from>
      <cdr:x>0.96425</cdr:x>
      <cdr:y>0.03199</cdr:y>
    </cdr:from>
    <cdr:to>
      <cdr:x>0.98613</cdr:x>
      <cdr:y>0.06085</cdr:y>
    </cdr:to>
    <cdr:sp macro="" textlink="">
      <cdr:nvSpPr>
        <cdr:cNvPr id="4" name="TextBox 3"/>
        <cdr:cNvSpPr txBox="1"/>
      </cdr:nvSpPr>
      <cdr:spPr>
        <a:xfrm xmlns:a="http://schemas.openxmlformats.org/drawingml/2006/main">
          <a:off x="7980075" y="153494"/>
          <a:ext cx="181140" cy="138499"/>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vertOverflow="clip" wrap="none" lIns="0" tIns="0" rIns="0" bIns="0" rtlCol="0">
          <a:spAutoFit/>
        </a:bodyPr>
        <a:lstStyle xmlns:a="http://schemas.openxmlformats.org/drawingml/2006/main"/>
        <a:p xmlns:a="http://schemas.openxmlformats.org/drawingml/2006/main">
          <a:r>
            <a:rPr lang="en-GB" sz="900" noProof="0" dirty="0" smtClean="0">
              <a:solidFill>
                <a:schemeClr val="tx1"/>
              </a:solidFill>
              <a:latin typeface="Georgia" pitchFamily="18" charset="0"/>
              <a:cs typeface="Arial" pitchFamily="34" charset="0"/>
            </a:rPr>
            <a:t>(%)</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C9F14D-6354-5644-904E-8E5F5D78167B}" type="datetimeFigureOut">
              <a:rPr lang="en-US" smtClean="0"/>
              <a:t>3/31/16</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EBE9AA-6BE9-FF41-96BC-1CD3D417AF1D}" type="slidenum">
              <a:rPr lang="en-US" smtClean="0"/>
              <a:t>‹#›</a:t>
            </a:fld>
            <a:endParaRPr lang="en-US" dirty="0"/>
          </a:p>
        </p:txBody>
      </p:sp>
    </p:spTree>
    <p:extLst>
      <p:ext uri="{BB962C8B-B14F-4D97-AF65-F5344CB8AC3E}">
        <p14:creationId xmlns:p14="http://schemas.microsoft.com/office/powerpoint/2010/main" val="1186738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EBE9AA-6BE9-FF41-96BC-1CD3D417AF1D}" type="slidenum">
              <a:rPr lang="en-US" smtClean="0"/>
              <a:t>1</a:t>
            </a:fld>
            <a:endParaRPr lang="en-US" dirty="0"/>
          </a:p>
        </p:txBody>
      </p:sp>
    </p:spTree>
    <p:extLst>
      <p:ext uri="{BB962C8B-B14F-4D97-AF65-F5344CB8AC3E}">
        <p14:creationId xmlns:p14="http://schemas.microsoft.com/office/powerpoint/2010/main" val="1850684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EBE9AA-6BE9-FF41-96BC-1CD3D417AF1D}" type="slidenum">
              <a:rPr lang="en-US" smtClean="0"/>
              <a:t>2</a:t>
            </a:fld>
            <a:endParaRPr lang="en-US" dirty="0"/>
          </a:p>
        </p:txBody>
      </p:sp>
    </p:spTree>
    <p:extLst>
      <p:ext uri="{BB962C8B-B14F-4D97-AF65-F5344CB8AC3E}">
        <p14:creationId xmlns:p14="http://schemas.microsoft.com/office/powerpoint/2010/main" val="1013818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EBE9AA-6BE9-FF41-96BC-1CD3D417AF1D}" type="slidenum">
              <a:rPr lang="en-US" smtClean="0"/>
              <a:t>3</a:t>
            </a:fld>
            <a:endParaRPr lang="en-US" dirty="0"/>
          </a:p>
        </p:txBody>
      </p:sp>
    </p:spTree>
    <p:extLst>
      <p:ext uri="{BB962C8B-B14F-4D97-AF65-F5344CB8AC3E}">
        <p14:creationId xmlns:p14="http://schemas.microsoft.com/office/powerpoint/2010/main" val="1118980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EBE9AA-6BE9-FF41-96BC-1CD3D417AF1D}" type="slidenum">
              <a:rPr lang="en-US" smtClean="0"/>
              <a:t>4</a:t>
            </a:fld>
            <a:endParaRPr lang="en-US" dirty="0"/>
          </a:p>
        </p:txBody>
      </p:sp>
    </p:spTree>
    <p:extLst>
      <p:ext uri="{BB962C8B-B14F-4D97-AF65-F5344CB8AC3E}">
        <p14:creationId xmlns:p14="http://schemas.microsoft.com/office/powerpoint/2010/main" val="1833625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EBE9AA-6BE9-FF41-96BC-1CD3D417AF1D}" type="slidenum">
              <a:rPr lang="en-US" smtClean="0"/>
              <a:t>11</a:t>
            </a:fld>
            <a:endParaRPr lang="en-US" dirty="0"/>
          </a:p>
        </p:txBody>
      </p:sp>
    </p:spTree>
    <p:extLst>
      <p:ext uri="{BB962C8B-B14F-4D97-AF65-F5344CB8AC3E}">
        <p14:creationId xmlns:p14="http://schemas.microsoft.com/office/powerpoint/2010/main" val="9489338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EBE9AA-6BE9-FF41-96BC-1CD3D417AF1D}" type="slidenum">
              <a:rPr lang="en-US" smtClean="0"/>
              <a:t>23</a:t>
            </a:fld>
            <a:endParaRPr lang="en-US" dirty="0"/>
          </a:p>
        </p:txBody>
      </p:sp>
    </p:spTree>
    <p:extLst>
      <p:ext uri="{BB962C8B-B14F-4D97-AF65-F5344CB8AC3E}">
        <p14:creationId xmlns:p14="http://schemas.microsoft.com/office/powerpoint/2010/main" val="983080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FCEBE9AA-6BE9-FF41-96BC-1CD3D417AF1D}" type="slidenum">
              <a:rPr lang="en-US" smtClean="0"/>
              <a:t>29</a:t>
            </a:fld>
            <a:endParaRPr lang="en-US" dirty="0"/>
          </a:p>
        </p:txBody>
      </p:sp>
    </p:spTree>
    <p:extLst>
      <p:ext uri="{BB962C8B-B14F-4D97-AF65-F5344CB8AC3E}">
        <p14:creationId xmlns:p14="http://schemas.microsoft.com/office/powerpoint/2010/main" val="21347310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EBE9AA-6BE9-FF41-96BC-1CD3D417AF1D}" type="slidenum">
              <a:rPr lang="en-US" smtClean="0"/>
              <a:t>40</a:t>
            </a:fld>
            <a:endParaRPr lang="en-US" dirty="0"/>
          </a:p>
        </p:txBody>
      </p:sp>
    </p:spTree>
    <p:extLst>
      <p:ext uri="{BB962C8B-B14F-4D97-AF65-F5344CB8AC3E}">
        <p14:creationId xmlns:p14="http://schemas.microsoft.com/office/powerpoint/2010/main" val="17833078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3186953" y="268288"/>
            <a:ext cx="5669280" cy="39003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268940" y="268288"/>
            <a:ext cx="182880" cy="38868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3200400" y="4208929"/>
            <a:ext cx="5458968" cy="1048684"/>
          </a:xfrm>
        </p:spPr>
        <p:txBody>
          <a:bodyPr vert="horz" lIns="91440" tIns="45720" rIns="91440" bIns="45720" rtlCol="0" anchor="b" anchorCtr="0">
            <a:normAutofit/>
          </a:bodyPr>
          <a:lstStyle>
            <a:lvl1pPr algn="l" defTabSz="914400" rtl="0" eaLnBrk="1" latinLnBrk="0" hangingPunct="1">
              <a:spcBef>
                <a:spcPct val="0"/>
              </a:spcBef>
              <a:buNone/>
              <a:defRPr sz="4600" kern="1200">
                <a:solidFill>
                  <a:schemeClr val="accent1"/>
                </a:solidFill>
                <a:latin typeface="+mj-lt"/>
                <a:ea typeface="+mj-ea"/>
                <a:cs typeface="+mj-cs"/>
              </a:defRPr>
            </a:lvl1pPr>
          </a:lstStyle>
          <a:p>
            <a:r>
              <a:rPr lang="en-GB" smtClean="0"/>
              <a:t>Click to edit Master title style</a:t>
            </a:r>
            <a:endParaRPr/>
          </a:p>
        </p:txBody>
      </p:sp>
      <p:sp>
        <p:nvSpPr>
          <p:cNvPr id="3" name="Subtitle 2"/>
          <p:cNvSpPr>
            <a:spLocks noGrp="1"/>
          </p:cNvSpPr>
          <p:nvPr>
            <p:ph type="subTitle" idx="1"/>
          </p:nvPr>
        </p:nvSpPr>
        <p:spPr>
          <a:xfrm>
            <a:off x="3200400" y="5257800"/>
            <a:ext cx="5458968" cy="621792"/>
          </a:xfrm>
        </p:spPr>
        <p:txBody>
          <a:bodyPr vert="horz" lIns="91440" tIns="45720" rIns="91440" bIns="45720" rtlCol="0">
            <a:normAutofit/>
          </a:bodyPr>
          <a:lstStyle>
            <a:lvl1pPr marL="0" indent="0" algn="l" defTabSz="914400" rtl="0" eaLnBrk="1" latinLnBrk="0" hangingPunct="1">
              <a:spcBef>
                <a:spcPts val="0"/>
              </a:spcBef>
              <a:buClr>
                <a:schemeClr val="accent1"/>
              </a:buClr>
              <a:buSzPct val="100000"/>
              <a:buFont typeface="Wingdings 2" pitchFamily="18" charset="2"/>
              <a:buNone/>
              <a:defRPr sz="1600" kern="1200">
                <a:solidFill>
                  <a:schemeClr val="tx2"/>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dirty="0"/>
          </a:p>
        </p:txBody>
      </p:sp>
      <p:sp>
        <p:nvSpPr>
          <p:cNvPr id="4" name="Date Placeholder 3"/>
          <p:cNvSpPr>
            <a:spLocks noGrp="1"/>
          </p:cNvSpPr>
          <p:nvPr>
            <p:ph type="dt" sz="half" idx="10"/>
          </p:nvPr>
        </p:nvSpPr>
        <p:spPr>
          <a:xfrm>
            <a:off x="3276600" y="390525"/>
            <a:ext cx="5504688" cy="365125"/>
          </a:xfrm>
        </p:spPr>
        <p:txBody>
          <a:bodyPr vert="horz" lIns="91440" tIns="45720" rIns="91440" bIns="45720" rtlCol="0" anchor="ctr"/>
          <a:lstStyle>
            <a:lvl1pPr marL="0" algn="r" defTabSz="914400" rtl="0" eaLnBrk="1" latinLnBrk="0" hangingPunct="1">
              <a:defRPr sz="2200" b="0" kern="1200" baseline="0">
                <a:solidFill>
                  <a:schemeClr val="bg1"/>
                </a:solidFill>
                <a:latin typeface="+mn-lt"/>
                <a:ea typeface="+mn-ea"/>
                <a:cs typeface="+mn-cs"/>
              </a:defRPr>
            </a:lvl1pPr>
          </a:lstStyle>
          <a:p>
            <a:fld id="{53EB1230-CCEA-AC4B-96E5-F07AC7514E1E}" type="datetime1">
              <a:rPr lang="en-GB" smtClean="0"/>
              <a:t>3/31/16</a:t>
            </a:fld>
            <a:endParaRPr lang="en-US" dirty="0"/>
          </a:p>
        </p:txBody>
      </p:sp>
      <p:sp>
        <p:nvSpPr>
          <p:cNvPr id="5" name="Footer Placeholder 4"/>
          <p:cNvSpPr>
            <a:spLocks noGrp="1"/>
          </p:cNvSpPr>
          <p:nvPr>
            <p:ph type="ftr" sz="quarter" idx="11"/>
          </p:nvPr>
        </p:nvSpPr>
        <p:spPr>
          <a:xfrm>
            <a:off x="3218688" y="6356350"/>
            <a:ext cx="4736592" cy="365125"/>
          </a:xfrm>
        </p:spPr>
        <p:txBody>
          <a:bodyPr vert="horz" lIns="91440" tIns="45720" rIns="91440" bIns="45720" rtlCol="0" anchor="ctr"/>
          <a:lstStyle>
            <a:lvl1pPr marL="0" algn="l" defTabSz="914400" rtl="0" eaLnBrk="1" latinLnBrk="0" hangingPunct="1">
              <a:defRPr sz="1100" b="1" kern="1200">
                <a:solidFill>
                  <a:schemeClr val="tx2">
                    <a:lumMod val="60000"/>
                    <a:lumOff val="40000"/>
                  </a:schemeClr>
                </a:solidFill>
                <a:latin typeface="+mn-lt"/>
                <a:ea typeface="+mn-ea"/>
                <a:cs typeface="+mn-cs"/>
              </a:defRPr>
            </a:lvl1pPr>
          </a:lstStyle>
          <a:p>
            <a:r>
              <a:rPr lang="en-US" dirty="0" smtClean="0"/>
              <a:t>"Affordable Housing Solutions For All Nigerians"</a:t>
            </a:r>
            <a:endParaRPr lang="en-US" dirty="0"/>
          </a:p>
        </p:txBody>
      </p:sp>
      <p:sp>
        <p:nvSpPr>
          <p:cNvPr id="6" name="Slide Number Placeholder 5"/>
          <p:cNvSpPr>
            <a:spLocks noGrp="1"/>
          </p:cNvSpPr>
          <p:nvPr>
            <p:ph type="sldNum" sz="quarter" idx="12"/>
          </p:nvPr>
        </p:nvSpPr>
        <p:spPr>
          <a:xfrm>
            <a:off x="8256494" y="6356350"/>
            <a:ext cx="685800" cy="365125"/>
          </a:xfrm>
        </p:spPr>
        <p:txBody>
          <a:bodyPr vert="horz" lIns="91440" tIns="45720" rIns="91440" bIns="45720" rtlCol="0" anchor="ctr"/>
          <a:lstStyle>
            <a:lvl1pPr marL="0" algn="r" defTabSz="914400" rtl="0" eaLnBrk="1" latinLnBrk="0" hangingPunct="1">
              <a:defRPr sz="1100" b="1" kern="1200">
                <a:solidFill>
                  <a:schemeClr val="tx2">
                    <a:lumMod val="60000"/>
                    <a:lumOff val="40000"/>
                  </a:schemeClr>
                </a:solidFill>
                <a:latin typeface="+mn-lt"/>
                <a:ea typeface="+mn-ea"/>
                <a:cs typeface="+mn-cs"/>
              </a:defRPr>
            </a:lvl1pPr>
          </a:lstStyle>
          <a:p>
            <a:fld id="{886BB73A-582F-4420-9A14-CB10A2B2E5E8}"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8" name="Rectangle 7"/>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14400"/>
            <a:ext cx="7391401" cy="1143000"/>
          </a:xfrm>
        </p:spPr>
        <p:txBody>
          <a:bodyPr/>
          <a:lstStyle/>
          <a:p>
            <a:r>
              <a:rPr lang="en-GB" smtClean="0"/>
              <a:t>Click to edit Master title style</a:t>
            </a:r>
            <a:endParaRPr/>
          </a:p>
        </p:txBody>
      </p:sp>
      <p:sp>
        <p:nvSpPr>
          <p:cNvPr id="3" name="Content Placeholder 2"/>
          <p:cNvSpPr>
            <a:spLocks noGrp="1"/>
          </p:cNvSpPr>
          <p:nvPr>
            <p:ph sz="half" idx="1"/>
          </p:nvPr>
        </p:nvSpPr>
        <p:spPr>
          <a:xfrm>
            <a:off x="4282440" y="2214562"/>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5" name="Date Placeholder 4"/>
          <p:cNvSpPr>
            <a:spLocks noGrp="1"/>
          </p:cNvSpPr>
          <p:nvPr>
            <p:ph type="dt" sz="half" idx="10"/>
          </p:nvPr>
        </p:nvSpPr>
        <p:spPr/>
        <p:txBody>
          <a:bodyPr/>
          <a:lstStyle/>
          <a:p>
            <a:fld id="{F1EC015A-7CF6-2549-B86C-AE4C23A48EB0}" type="datetime1">
              <a:rPr lang="en-GB" smtClean="0"/>
              <a:t>3/31/16</a:t>
            </a:fld>
            <a:endParaRPr lang="en-US" dirty="0"/>
          </a:p>
        </p:txBody>
      </p:sp>
      <p:sp>
        <p:nvSpPr>
          <p:cNvPr id="6" name="Footer Placeholder 5"/>
          <p:cNvSpPr>
            <a:spLocks noGrp="1"/>
          </p:cNvSpPr>
          <p:nvPr>
            <p:ph type="ftr" sz="quarter" idx="11"/>
          </p:nvPr>
        </p:nvSpPr>
        <p:spPr/>
        <p:txBody>
          <a:bodyPr/>
          <a:lstStyle/>
          <a:p>
            <a:r>
              <a:rPr lang="en-US" dirty="0" smtClean="0"/>
              <a:t>"Affordable Housing Solutions For All Nigerians"</a:t>
            </a:r>
            <a:endParaRPr lang="en-US" dirty="0"/>
          </a:p>
        </p:txBody>
      </p:sp>
      <p:sp>
        <p:nvSpPr>
          <p:cNvPr id="7" name="Slide Number Placeholder 6"/>
          <p:cNvSpPr>
            <a:spLocks noGrp="1"/>
          </p:cNvSpPr>
          <p:nvPr>
            <p:ph type="sldNum" sz="quarter" idx="12"/>
          </p:nvPr>
        </p:nvSpPr>
        <p:spPr/>
        <p:txBody>
          <a:bodyPr/>
          <a:lstStyle/>
          <a:p>
            <a:fld id="{0F4A5E66-914C-5748-B97C-7CD75A7ED2D6}" type="slidenum">
              <a:rPr lang="en-US" smtClean="0"/>
              <a:t>‹#›</a:t>
            </a:fld>
            <a:endParaRPr lang="en-US" dirty="0"/>
          </a:p>
        </p:txBody>
      </p:sp>
      <p:sp>
        <p:nvSpPr>
          <p:cNvPr id="9" name="Content Placeholder 2"/>
          <p:cNvSpPr>
            <a:spLocks noGrp="1"/>
          </p:cNvSpPr>
          <p:nvPr>
            <p:ph sz="half" idx="13"/>
          </p:nvPr>
        </p:nvSpPr>
        <p:spPr>
          <a:xfrm>
            <a:off x="4282440" y="4224973"/>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10" name="Content Placeholder 2"/>
          <p:cNvSpPr>
            <a:spLocks noGrp="1"/>
          </p:cNvSpPr>
          <p:nvPr>
            <p:ph sz="half" idx="14"/>
          </p:nvPr>
        </p:nvSpPr>
        <p:spPr>
          <a:xfrm>
            <a:off x="457200" y="2214563"/>
            <a:ext cx="3566160" cy="39116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8" name="Rectangle 7"/>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14400"/>
            <a:ext cx="7391401" cy="1143000"/>
          </a:xfrm>
        </p:spPr>
        <p:txBody>
          <a:bodyPr/>
          <a:lstStyle/>
          <a:p>
            <a:r>
              <a:rPr lang="en-GB" smtClean="0"/>
              <a:t>Click to edit Master title style</a:t>
            </a:r>
            <a:endParaRPr/>
          </a:p>
        </p:txBody>
      </p:sp>
      <p:sp>
        <p:nvSpPr>
          <p:cNvPr id="3" name="Content Placeholder 2"/>
          <p:cNvSpPr>
            <a:spLocks noGrp="1"/>
          </p:cNvSpPr>
          <p:nvPr>
            <p:ph sz="half" idx="1"/>
          </p:nvPr>
        </p:nvSpPr>
        <p:spPr>
          <a:xfrm>
            <a:off x="4282440" y="2214562"/>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5" name="Date Placeholder 4"/>
          <p:cNvSpPr>
            <a:spLocks noGrp="1"/>
          </p:cNvSpPr>
          <p:nvPr>
            <p:ph type="dt" sz="half" idx="10"/>
          </p:nvPr>
        </p:nvSpPr>
        <p:spPr/>
        <p:txBody>
          <a:bodyPr/>
          <a:lstStyle/>
          <a:p>
            <a:fld id="{9EF64DD6-0557-7148-8FBA-F7A33EF29281}" type="datetime1">
              <a:rPr lang="en-GB" smtClean="0"/>
              <a:t>3/31/16</a:t>
            </a:fld>
            <a:endParaRPr lang="en-US" dirty="0"/>
          </a:p>
        </p:txBody>
      </p:sp>
      <p:sp>
        <p:nvSpPr>
          <p:cNvPr id="6" name="Footer Placeholder 5"/>
          <p:cNvSpPr>
            <a:spLocks noGrp="1"/>
          </p:cNvSpPr>
          <p:nvPr>
            <p:ph type="ftr" sz="quarter" idx="11"/>
          </p:nvPr>
        </p:nvSpPr>
        <p:spPr/>
        <p:txBody>
          <a:bodyPr/>
          <a:lstStyle/>
          <a:p>
            <a:r>
              <a:rPr lang="en-US" dirty="0" smtClean="0"/>
              <a:t>"Affordable Housing Solutions For All Nigerians"</a:t>
            </a:r>
            <a:endParaRPr lang="en-US" dirty="0"/>
          </a:p>
        </p:txBody>
      </p:sp>
      <p:sp>
        <p:nvSpPr>
          <p:cNvPr id="7" name="Slide Number Placeholder 6"/>
          <p:cNvSpPr>
            <a:spLocks noGrp="1"/>
          </p:cNvSpPr>
          <p:nvPr>
            <p:ph type="sldNum" sz="quarter" idx="12"/>
          </p:nvPr>
        </p:nvSpPr>
        <p:spPr/>
        <p:txBody>
          <a:bodyPr/>
          <a:lstStyle/>
          <a:p>
            <a:fld id="{0F4A5E66-914C-5748-B97C-7CD75A7ED2D6}" type="slidenum">
              <a:rPr lang="en-US" smtClean="0"/>
              <a:t>‹#›</a:t>
            </a:fld>
            <a:endParaRPr lang="en-US" dirty="0"/>
          </a:p>
        </p:txBody>
      </p:sp>
      <p:sp>
        <p:nvSpPr>
          <p:cNvPr id="9" name="Content Placeholder 2"/>
          <p:cNvSpPr>
            <a:spLocks noGrp="1"/>
          </p:cNvSpPr>
          <p:nvPr>
            <p:ph sz="half" idx="13"/>
          </p:nvPr>
        </p:nvSpPr>
        <p:spPr>
          <a:xfrm>
            <a:off x="4282440" y="4224973"/>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11" name="Content Placeholder 2"/>
          <p:cNvSpPr>
            <a:spLocks noGrp="1"/>
          </p:cNvSpPr>
          <p:nvPr>
            <p:ph sz="half" idx="14"/>
          </p:nvPr>
        </p:nvSpPr>
        <p:spPr>
          <a:xfrm>
            <a:off x="457200" y="2214562"/>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12" name="Content Placeholder 2"/>
          <p:cNvSpPr>
            <a:spLocks noGrp="1"/>
          </p:cNvSpPr>
          <p:nvPr>
            <p:ph sz="half" idx="15"/>
          </p:nvPr>
        </p:nvSpPr>
        <p:spPr>
          <a:xfrm>
            <a:off x="457200" y="4224973"/>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GB" smtClean="0"/>
              <a:t>Click to edit Master title style</a:t>
            </a:r>
            <a:endParaRPr/>
          </a:p>
        </p:txBody>
      </p:sp>
      <p:sp>
        <p:nvSpPr>
          <p:cNvPr id="3" name="Date Placeholder 2"/>
          <p:cNvSpPr>
            <a:spLocks noGrp="1"/>
          </p:cNvSpPr>
          <p:nvPr>
            <p:ph type="dt" sz="half" idx="10"/>
          </p:nvPr>
        </p:nvSpPr>
        <p:spPr/>
        <p:txBody>
          <a:bodyPr/>
          <a:lstStyle/>
          <a:p>
            <a:fld id="{EB48A60F-84C0-9C4C-A6E8-CB407DC9495C}" type="datetime1">
              <a:rPr lang="en-GB" smtClean="0"/>
              <a:t>3/31/16</a:t>
            </a:fld>
            <a:endParaRPr lang="en-US" dirty="0"/>
          </a:p>
        </p:txBody>
      </p:sp>
      <p:sp>
        <p:nvSpPr>
          <p:cNvPr id="4" name="Footer Placeholder 3"/>
          <p:cNvSpPr>
            <a:spLocks noGrp="1"/>
          </p:cNvSpPr>
          <p:nvPr>
            <p:ph type="ftr" sz="quarter" idx="11"/>
          </p:nvPr>
        </p:nvSpPr>
        <p:spPr/>
        <p:txBody>
          <a:bodyPr/>
          <a:lstStyle/>
          <a:p>
            <a:r>
              <a:rPr lang="en-US" dirty="0" smtClean="0"/>
              <a:t>"Affordable Housing Solutions For All Nigerians"</a:t>
            </a:r>
            <a:endParaRPr lang="en-US" dirty="0"/>
          </a:p>
        </p:txBody>
      </p:sp>
      <p:sp>
        <p:nvSpPr>
          <p:cNvPr id="5" name="Slide Number Placeholder 4"/>
          <p:cNvSpPr>
            <a:spLocks noGrp="1"/>
          </p:cNvSpPr>
          <p:nvPr>
            <p:ph type="sldNum" sz="quarter" idx="12"/>
          </p:nvPr>
        </p:nvSpPr>
        <p:spPr/>
        <p:txBody>
          <a:bodyPr/>
          <a:lstStyle/>
          <a:p>
            <a:fld id="{0F4A5E66-914C-5748-B97C-7CD75A7ED2D6}" type="slidenum">
              <a:rPr lang="en-US" smtClean="0"/>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8148918" y="268288"/>
            <a:ext cx="718073" cy="566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Date Placeholder 1"/>
          <p:cNvSpPr>
            <a:spLocks noGrp="1"/>
          </p:cNvSpPr>
          <p:nvPr>
            <p:ph type="dt" sz="half" idx="10"/>
          </p:nvPr>
        </p:nvSpPr>
        <p:spPr/>
        <p:txBody>
          <a:bodyPr/>
          <a:lstStyle/>
          <a:p>
            <a:fld id="{5505A26F-2B30-564A-83AB-1F293AC3FAD1}" type="datetime1">
              <a:rPr lang="en-GB" smtClean="0"/>
              <a:t>3/31/16</a:t>
            </a:fld>
            <a:endParaRPr lang="en-US" dirty="0"/>
          </a:p>
        </p:txBody>
      </p:sp>
      <p:sp>
        <p:nvSpPr>
          <p:cNvPr id="3" name="Footer Placeholder 2"/>
          <p:cNvSpPr>
            <a:spLocks noGrp="1"/>
          </p:cNvSpPr>
          <p:nvPr>
            <p:ph type="ftr" sz="quarter" idx="11"/>
          </p:nvPr>
        </p:nvSpPr>
        <p:spPr/>
        <p:txBody>
          <a:bodyPr/>
          <a:lstStyle/>
          <a:p>
            <a:r>
              <a:rPr lang="en-US" dirty="0" smtClean="0"/>
              <a:t>"Affordable Housing Solutions For All Nigerians"</a:t>
            </a:r>
            <a:endParaRPr lang="en-US" dirty="0"/>
          </a:p>
        </p:txBody>
      </p:sp>
      <p:sp>
        <p:nvSpPr>
          <p:cNvPr id="4" name="Slide Number Placeholder 3"/>
          <p:cNvSpPr>
            <a:spLocks noGrp="1"/>
          </p:cNvSpPr>
          <p:nvPr>
            <p:ph type="sldNum" sz="quarter" idx="12"/>
          </p:nvPr>
        </p:nvSpPr>
        <p:spPr/>
        <p:txBody>
          <a:bodyPr/>
          <a:lstStyle/>
          <a:p>
            <a:fld id="{0F4A5E66-914C-5748-B97C-7CD75A7ED2D6}" type="slidenum">
              <a:rPr lang="en-US" smtClean="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8148918" y="268288"/>
            <a:ext cx="718073" cy="566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95082"/>
            <a:ext cx="3566160" cy="1035424"/>
          </a:xfrm>
        </p:spPr>
        <p:txBody>
          <a:bodyPr anchor="b"/>
          <a:lstStyle>
            <a:lvl1pPr algn="l">
              <a:defRPr sz="2800" b="0"/>
            </a:lvl1pPr>
          </a:lstStyle>
          <a:p>
            <a:r>
              <a:rPr lang="en-GB" smtClean="0"/>
              <a:t>Click to edit Master title style</a:t>
            </a:r>
            <a:endParaRPr/>
          </a:p>
        </p:txBody>
      </p:sp>
      <p:sp>
        <p:nvSpPr>
          <p:cNvPr id="3" name="Content Placeholder 2"/>
          <p:cNvSpPr>
            <a:spLocks noGrp="1"/>
          </p:cNvSpPr>
          <p:nvPr>
            <p:ph idx="1"/>
          </p:nvPr>
        </p:nvSpPr>
        <p:spPr>
          <a:xfrm>
            <a:off x="4762052" y="990600"/>
            <a:ext cx="3566160" cy="5135563"/>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4" name="Text Placeholder 3"/>
          <p:cNvSpPr>
            <a:spLocks noGrp="1"/>
          </p:cNvSpPr>
          <p:nvPr>
            <p:ph type="body" sz="half" idx="2"/>
          </p:nvPr>
        </p:nvSpPr>
        <p:spPr>
          <a:xfrm>
            <a:off x="457199" y="2057400"/>
            <a:ext cx="3566160" cy="3657601"/>
          </a:xfrm>
        </p:spPr>
        <p:txBody>
          <a:bodyPr>
            <a:norm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AFCD5126-414B-C34A-9753-5C95217726E8}" type="datetime1">
              <a:rPr lang="en-GB" smtClean="0"/>
              <a:t>3/31/16</a:t>
            </a:fld>
            <a:endParaRPr lang="en-US" dirty="0"/>
          </a:p>
        </p:txBody>
      </p:sp>
      <p:sp>
        <p:nvSpPr>
          <p:cNvPr id="6" name="Footer Placeholder 5"/>
          <p:cNvSpPr>
            <a:spLocks noGrp="1"/>
          </p:cNvSpPr>
          <p:nvPr>
            <p:ph type="ftr" sz="quarter" idx="11"/>
          </p:nvPr>
        </p:nvSpPr>
        <p:spPr/>
        <p:txBody>
          <a:bodyPr/>
          <a:lstStyle/>
          <a:p>
            <a:r>
              <a:rPr lang="en-US" dirty="0" smtClean="0"/>
              <a:t>"Affordable Housing Solutions For All Nigerians"</a:t>
            </a:r>
            <a:endParaRPr lang="en-US" dirty="0"/>
          </a:p>
        </p:txBody>
      </p:sp>
      <p:sp>
        <p:nvSpPr>
          <p:cNvPr id="7" name="Slide Number Placeholder 6"/>
          <p:cNvSpPr>
            <a:spLocks noGrp="1"/>
          </p:cNvSpPr>
          <p:nvPr>
            <p:ph type="sldNum" sz="quarter" idx="12"/>
          </p:nvPr>
        </p:nvSpPr>
        <p:spPr/>
        <p:txBody>
          <a:bodyPr/>
          <a:lstStyle/>
          <a:p>
            <a:fld id="{0F4A5E66-914C-5748-B97C-7CD75A7ED2D6}" type="slidenum">
              <a:rPr lang="en-US" smtClean="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Rectangle 7"/>
          <p:cNvSpPr/>
          <p:nvPr/>
        </p:nvSpPr>
        <p:spPr>
          <a:xfrm>
            <a:off x="4746811" y="268288"/>
            <a:ext cx="4114800" cy="566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95082"/>
            <a:ext cx="3566160" cy="1035424"/>
          </a:xfrm>
        </p:spPr>
        <p:txBody>
          <a:bodyPr anchor="b"/>
          <a:lstStyle>
            <a:lvl1pPr algn="l">
              <a:defRPr sz="2800" b="0"/>
            </a:lvl1pPr>
          </a:lstStyle>
          <a:p>
            <a:r>
              <a:rPr lang="en-GB" smtClean="0"/>
              <a:t>Click to edit Master title style</a:t>
            </a:r>
            <a:endParaRPr/>
          </a:p>
        </p:txBody>
      </p:sp>
      <p:sp>
        <p:nvSpPr>
          <p:cNvPr id="4" name="Text Placeholder 3"/>
          <p:cNvSpPr>
            <a:spLocks noGrp="1"/>
          </p:cNvSpPr>
          <p:nvPr>
            <p:ph type="body" sz="half" idx="2"/>
          </p:nvPr>
        </p:nvSpPr>
        <p:spPr>
          <a:xfrm>
            <a:off x="457199" y="2057400"/>
            <a:ext cx="3566160" cy="3657601"/>
          </a:xfrm>
        </p:spPr>
        <p:txBody>
          <a:bodyPr>
            <a:norm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161365" y="6124014"/>
            <a:ext cx="1752600" cy="365125"/>
          </a:xfrm>
        </p:spPr>
        <p:txBody>
          <a:bodyPr/>
          <a:lstStyle>
            <a:lvl1pPr algn="l">
              <a:defRPr/>
            </a:lvl1pPr>
          </a:lstStyle>
          <a:p>
            <a:fld id="{3A6E3D7F-46F8-A647-9A2C-6D9152DC84AC}" type="datetime1">
              <a:rPr lang="en-GB" smtClean="0"/>
              <a:t>3/31/16</a:t>
            </a:fld>
            <a:endParaRPr lang="en-US" dirty="0"/>
          </a:p>
        </p:txBody>
      </p:sp>
      <p:sp>
        <p:nvSpPr>
          <p:cNvPr id="6" name="Footer Placeholder 5"/>
          <p:cNvSpPr>
            <a:spLocks noGrp="1"/>
          </p:cNvSpPr>
          <p:nvPr>
            <p:ph type="ftr" sz="quarter" idx="11"/>
          </p:nvPr>
        </p:nvSpPr>
        <p:spPr>
          <a:xfrm>
            <a:off x="174812" y="6356350"/>
            <a:ext cx="3863788" cy="365125"/>
          </a:xfrm>
        </p:spPr>
        <p:txBody>
          <a:bodyPr/>
          <a:lstStyle/>
          <a:p>
            <a:r>
              <a:rPr lang="en-US" dirty="0" smtClean="0"/>
              <a:t>"Affordable Housing Solutions For All Nigerians"</a:t>
            </a:r>
            <a:endParaRPr lang="en-US" dirty="0"/>
          </a:p>
        </p:txBody>
      </p:sp>
      <p:sp>
        <p:nvSpPr>
          <p:cNvPr id="7" name="Slide Number Placeholder 6"/>
          <p:cNvSpPr>
            <a:spLocks noGrp="1"/>
          </p:cNvSpPr>
          <p:nvPr>
            <p:ph type="sldNum" sz="quarter" idx="12"/>
          </p:nvPr>
        </p:nvSpPr>
        <p:spPr/>
        <p:txBody>
          <a:bodyPr/>
          <a:lstStyle/>
          <a:p>
            <a:fld id="{0F4A5E66-914C-5748-B97C-7CD75A7ED2D6}" type="slidenum">
              <a:rPr lang="en-US" smtClean="0"/>
              <a:t>‹#›</a:t>
            </a:fld>
            <a:endParaRPr lang="en-US" dirty="0"/>
          </a:p>
        </p:txBody>
      </p:sp>
      <p:sp>
        <p:nvSpPr>
          <p:cNvPr id="10" name="Picture Placeholder 9"/>
          <p:cNvSpPr>
            <a:spLocks noGrp="1"/>
          </p:cNvSpPr>
          <p:nvPr>
            <p:ph type="pic" sz="quarter" idx="13"/>
          </p:nvPr>
        </p:nvSpPr>
        <p:spPr>
          <a:xfrm>
            <a:off x="4760258" y="990600"/>
            <a:ext cx="4096512" cy="5611813"/>
          </a:xfrm>
        </p:spPr>
        <p:txBody>
          <a:bodyPr/>
          <a:lstStyle>
            <a:lvl1pPr>
              <a:buNone/>
              <a:defRPr/>
            </a:lvl1pPr>
          </a:lstStyle>
          <a:p>
            <a:r>
              <a:rPr lang="en-GB" dirty="0" smtClean="0"/>
              <a:t>Drag picture to placeholder or click icon to add</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8" name="Rectangle 7"/>
          <p:cNvSpPr/>
          <p:nvPr/>
        </p:nvSpPr>
        <p:spPr>
          <a:xfrm>
            <a:off x="7216775" y="268288"/>
            <a:ext cx="1639457" cy="36393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8788" y="4267200"/>
            <a:ext cx="6477000" cy="566738"/>
          </a:xfrm>
        </p:spPr>
        <p:txBody>
          <a:bodyPr anchor="b"/>
          <a:lstStyle>
            <a:lvl1pPr algn="l">
              <a:defRPr sz="2800" b="0"/>
            </a:lvl1pPr>
          </a:lstStyle>
          <a:p>
            <a:r>
              <a:rPr lang="en-GB" smtClean="0"/>
              <a:t>Click to edit Master title style</a:t>
            </a:r>
            <a:endParaRPr/>
          </a:p>
        </p:txBody>
      </p:sp>
      <p:sp>
        <p:nvSpPr>
          <p:cNvPr id="3" name="Picture Placeholder 2"/>
          <p:cNvSpPr>
            <a:spLocks noGrp="1"/>
          </p:cNvSpPr>
          <p:nvPr>
            <p:ph type="pic" idx="1"/>
          </p:nvPr>
        </p:nvSpPr>
        <p:spPr>
          <a:xfrm>
            <a:off x="269874" y="268288"/>
            <a:ext cx="6858000" cy="363931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smtClean="0"/>
              <a:t>Drag picture to placeholder or click icon to add</a:t>
            </a:r>
            <a:endParaRPr/>
          </a:p>
        </p:txBody>
      </p:sp>
      <p:sp>
        <p:nvSpPr>
          <p:cNvPr id="4" name="Text Placeholder 3"/>
          <p:cNvSpPr>
            <a:spLocks noGrp="1"/>
          </p:cNvSpPr>
          <p:nvPr>
            <p:ph type="body" sz="half" idx="2"/>
          </p:nvPr>
        </p:nvSpPr>
        <p:spPr>
          <a:xfrm>
            <a:off x="458788" y="4840941"/>
            <a:ext cx="6475412" cy="1304271"/>
          </a:xfrm>
        </p:spPr>
        <p:txBody>
          <a:bodyPr>
            <a:normAutofit/>
          </a:bodyPr>
          <a:lstStyle>
            <a:lvl1pPr marL="0" indent="0">
              <a:spcBef>
                <a:spcPts val="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BA8B0519-6DED-8E44-A42C-E290671B2DDA}" type="datetime1">
              <a:rPr lang="en-GB" smtClean="0"/>
              <a:t>3/31/16</a:t>
            </a:fld>
            <a:endParaRPr lang="en-US" dirty="0"/>
          </a:p>
        </p:txBody>
      </p:sp>
      <p:sp>
        <p:nvSpPr>
          <p:cNvPr id="6" name="Footer Placeholder 5"/>
          <p:cNvSpPr>
            <a:spLocks noGrp="1"/>
          </p:cNvSpPr>
          <p:nvPr>
            <p:ph type="ftr" sz="quarter" idx="11"/>
          </p:nvPr>
        </p:nvSpPr>
        <p:spPr/>
        <p:txBody>
          <a:bodyPr/>
          <a:lstStyle/>
          <a:p>
            <a:r>
              <a:rPr lang="en-US" dirty="0" smtClean="0"/>
              <a:t>"Affordable Housing Solutions For All Nigerians"</a:t>
            </a:r>
            <a:endParaRPr lang="en-US" dirty="0"/>
          </a:p>
        </p:txBody>
      </p:sp>
      <p:sp>
        <p:nvSpPr>
          <p:cNvPr id="7" name="Slide Number Placeholder 6"/>
          <p:cNvSpPr>
            <a:spLocks noGrp="1"/>
          </p:cNvSpPr>
          <p:nvPr>
            <p:ph type="sldNum" sz="quarter" idx="12"/>
          </p:nvPr>
        </p:nvSpPr>
        <p:spPr/>
        <p:txBody>
          <a:bodyPr/>
          <a:lstStyle/>
          <a:p>
            <a:fld id="{0F4A5E66-914C-5748-B97C-7CD75A7ED2D6}" type="slidenum">
              <a:rPr lang="en-US" smtClean="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4 Pictures with Caption">
    <p:spTree>
      <p:nvGrpSpPr>
        <p:cNvPr id="1" name=""/>
        <p:cNvGrpSpPr/>
        <p:nvPr/>
      </p:nvGrpSpPr>
      <p:grpSpPr>
        <a:xfrm>
          <a:off x="0" y="0"/>
          <a:ext cx="0" cy="0"/>
          <a:chOff x="0" y="0"/>
          <a:chExt cx="0" cy="0"/>
        </a:xfrm>
      </p:grpSpPr>
      <p:sp>
        <p:nvSpPr>
          <p:cNvPr id="8" name="Rectangle 7"/>
          <p:cNvSpPr/>
          <p:nvPr/>
        </p:nvSpPr>
        <p:spPr>
          <a:xfrm>
            <a:off x="8135471" y="268288"/>
            <a:ext cx="720761" cy="36393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8788" y="4267200"/>
            <a:ext cx="6477000" cy="566738"/>
          </a:xfrm>
        </p:spPr>
        <p:txBody>
          <a:bodyPr anchor="b"/>
          <a:lstStyle>
            <a:lvl1pPr algn="l">
              <a:defRPr sz="2800" b="0"/>
            </a:lvl1pPr>
          </a:lstStyle>
          <a:p>
            <a:r>
              <a:rPr lang="en-GB" smtClean="0"/>
              <a:t>Click to edit Master title style</a:t>
            </a:r>
            <a:endParaRPr/>
          </a:p>
        </p:txBody>
      </p:sp>
      <p:sp>
        <p:nvSpPr>
          <p:cNvPr id="3" name="Picture Placeholder 2"/>
          <p:cNvSpPr>
            <a:spLocks noGrp="1"/>
          </p:cNvSpPr>
          <p:nvPr>
            <p:ph type="pic" idx="1"/>
          </p:nvPr>
        </p:nvSpPr>
        <p:spPr>
          <a:xfrm>
            <a:off x="269874" y="268288"/>
            <a:ext cx="3006726" cy="363931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smtClean="0"/>
              <a:t>Drag picture to placeholder or click icon to add</a:t>
            </a:r>
            <a:endParaRPr/>
          </a:p>
        </p:txBody>
      </p:sp>
      <p:sp>
        <p:nvSpPr>
          <p:cNvPr id="4" name="Text Placeholder 3"/>
          <p:cNvSpPr>
            <a:spLocks noGrp="1"/>
          </p:cNvSpPr>
          <p:nvPr>
            <p:ph type="body" sz="half" idx="2"/>
          </p:nvPr>
        </p:nvSpPr>
        <p:spPr>
          <a:xfrm>
            <a:off x="458788" y="4840941"/>
            <a:ext cx="6475412" cy="1304271"/>
          </a:xfrm>
        </p:spPr>
        <p:txBody>
          <a:bodyPr>
            <a:normAutofit/>
          </a:bodyPr>
          <a:lstStyle>
            <a:lvl1pPr marL="0" indent="0">
              <a:spcBef>
                <a:spcPts val="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277AFC95-6E6A-8D43-94F7-29364D576D42}" type="datetime1">
              <a:rPr lang="en-GB" smtClean="0"/>
              <a:t>3/31/16</a:t>
            </a:fld>
            <a:endParaRPr lang="en-US" dirty="0"/>
          </a:p>
        </p:txBody>
      </p:sp>
      <p:sp>
        <p:nvSpPr>
          <p:cNvPr id="6" name="Footer Placeholder 5"/>
          <p:cNvSpPr>
            <a:spLocks noGrp="1"/>
          </p:cNvSpPr>
          <p:nvPr>
            <p:ph type="ftr" sz="quarter" idx="11"/>
          </p:nvPr>
        </p:nvSpPr>
        <p:spPr/>
        <p:txBody>
          <a:bodyPr/>
          <a:lstStyle/>
          <a:p>
            <a:r>
              <a:rPr lang="en-US" dirty="0" smtClean="0"/>
              <a:t>"Affordable Housing Solutions For All Nigerians"</a:t>
            </a:r>
            <a:endParaRPr lang="en-US" dirty="0"/>
          </a:p>
        </p:txBody>
      </p:sp>
      <p:sp>
        <p:nvSpPr>
          <p:cNvPr id="7" name="Slide Number Placeholder 6"/>
          <p:cNvSpPr>
            <a:spLocks noGrp="1"/>
          </p:cNvSpPr>
          <p:nvPr>
            <p:ph type="sldNum" sz="quarter" idx="12"/>
          </p:nvPr>
        </p:nvSpPr>
        <p:spPr/>
        <p:txBody>
          <a:bodyPr/>
          <a:lstStyle/>
          <a:p>
            <a:fld id="{0F4A5E66-914C-5748-B97C-7CD75A7ED2D6}" type="slidenum">
              <a:rPr lang="en-US" smtClean="0"/>
              <a:t>‹#›</a:t>
            </a:fld>
            <a:endParaRPr lang="en-US" dirty="0"/>
          </a:p>
        </p:txBody>
      </p:sp>
      <p:sp>
        <p:nvSpPr>
          <p:cNvPr id="10" name="Picture Placeholder 2"/>
          <p:cNvSpPr>
            <a:spLocks noGrp="1"/>
          </p:cNvSpPr>
          <p:nvPr>
            <p:ph type="pic" idx="13"/>
          </p:nvPr>
        </p:nvSpPr>
        <p:spPr>
          <a:xfrm>
            <a:off x="3352800" y="268288"/>
            <a:ext cx="4701988" cy="17756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smtClean="0"/>
              <a:t>Drag picture to placeholder or click icon to add</a:t>
            </a:r>
            <a:endParaRPr/>
          </a:p>
        </p:txBody>
      </p:sp>
      <p:sp>
        <p:nvSpPr>
          <p:cNvPr id="11" name="Picture Placeholder 2"/>
          <p:cNvSpPr>
            <a:spLocks noGrp="1"/>
          </p:cNvSpPr>
          <p:nvPr>
            <p:ph type="pic" idx="14"/>
          </p:nvPr>
        </p:nvSpPr>
        <p:spPr>
          <a:xfrm>
            <a:off x="3352800" y="2131935"/>
            <a:ext cx="2304288" cy="17756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smtClean="0"/>
              <a:t>Drag picture to placeholder or click icon to add</a:t>
            </a:r>
            <a:endParaRPr/>
          </a:p>
        </p:txBody>
      </p:sp>
      <p:sp>
        <p:nvSpPr>
          <p:cNvPr id="12" name="Picture Placeholder 2"/>
          <p:cNvSpPr>
            <a:spLocks noGrp="1"/>
          </p:cNvSpPr>
          <p:nvPr>
            <p:ph type="pic" idx="15"/>
          </p:nvPr>
        </p:nvSpPr>
        <p:spPr>
          <a:xfrm>
            <a:off x="5750500" y="2131935"/>
            <a:ext cx="2304288" cy="17756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smtClean="0"/>
              <a:t>Drag picture to placeholder or click icon to add</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7212106" y="268288"/>
            <a:ext cx="1645920"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GB"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4" name="Date Placeholder 3"/>
          <p:cNvSpPr>
            <a:spLocks noGrp="1"/>
          </p:cNvSpPr>
          <p:nvPr>
            <p:ph type="dt" sz="half" idx="10"/>
          </p:nvPr>
        </p:nvSpPr>
        <p:spPr/>
        <p:txBody>
          <a:bodyPr/>
          <a:lstStyle/>
          <a:p>
            <a:fld id="{775EEDD5-805A-E84E-9BBD-358E985286A8}" type="datetime1">
              <a:rPr lang="en-GB" smtClean="0"/>
              <a:t>3/31/16</a:t>
            </a:fld>
            <a:endParaRPr lang="en-US" dirty="0"/>
          </a:p>
        </p:txBody>
      </p:sp>
      <p:sp>
        <p:nvSpPr>
          <p:cNvPr id="5" name="Footer Placeholder 4"/>
          <p:cNvSpPr>
            <a:spLocks noGrp="1"/>
          </p:cNvSpPr>
          <p:nvPr>
            <p:ph type="ftr" sz="quarter" idx="11"/>
          </p:nvPr>
        </p:nvSpPr>
        <p:spPr/>
        <p:txBody>
          <a:bodyPr/>
          <a:lstStyle/>
          <a:p>
            <a:r>
              <a:rPr lang="en-US" dirty="0" smtClean="0"/>
              <a:t>"Affordable Housing Solutions For All Nigerians"</a:t>
            </a:r>
            <a:endParaRPr lang="en-US" dirty="0"/>
          </a:p>
        </p:txBody>
      </p:sp>
      <p:sp>
        <p:nvSpPr>
          <p:cNvPr id="6" name="Slide Number Placeholder 5"/>
          <p:cNvSpPr>
            <a:spLocks noGrp="1"/>
          </p:cNvSpPr>
          <p:nvPr>
            <p:ph type="sldNum" sz="quarter" idx="12"/>
          </p:nvPr>
        </p:nvSpPr>
        <p:spPr/>
        <p:txBody>
          <a:bodyPr/>
          <a:lstStyle/>
          <a:p>
            <a:fld id="{0F4A5E66-914C-5748-B97C-7CD75A7ED2D6}" type="slidenum">
              <a:rPr lang="en-US" smtClean="0"/>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8148918" y="268288"/>
            <a:ext cx="718073" cy="566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543799" y="1035424"/>
            <a:ext cx="1322295" cy="5090739"/>
          </a:xfrm>
        </p:spPr>
        <p:txBody>
          <a:bodyPr vert="eaVert" anchor="t" anchorCtr="0"/>
          <a:lstStyle/>
          <a:p>
            <a:r>
              <a:rPr lang="en-GB" smtClean="0"/>
              <a:t>Click to edit Master title style</a:t>
            </a:r>
            <a:endParaRPr/>
          </a:p>
        </p:txBody>
      </p:sp>
      <p:sp>
        <p:nvSpPr>
          <p:cNvPr id="3" name="Vertical Text Placeholder 2"/>
          <p:cNvSpPr>
            <a:spLocks noGrp="1"/>
          </p:cNvSpPr>
          <p:nvPr>
            <p:ph type="body" orient="vert" idx="1"/>
          </p:nvPr>
        </p:nvSpPr>
        <p:spPr>
          <a:xfrm>
            <a:off x="457200" y="1035424"/>
            <a:ext cx="6019800" cy="5109789"/>
          </a:xfrm>
        </p:spPr>
        <p:txBody>
          <a:bodyPr vert="eaVert"/>
          <a:lstStyle>
            <a:lvl5pPr>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4" name="Date Placeholder 3"/>
          <p:cNvSpPr>
            <a:spLocks noGrp="1"/>
          </p:cNvSpPr>
          <p:nvPr>
            <p:ph type="dt" sz="half" idx="10"/>
          </p:nvPr>
        </p:nvSpPr>
        <p:spPr/>
        <p:txBody>
          <a:bodyPr/>
          <a:lstStyle/>
          <a:p>
            <a:fld id="{774CD8FB-4D0D-7547-8691-F89717DED5A0}" type="datetime1">
              <a:rPr lang="en-GB" smtClean="0"/>
              <a:t>3/31/16</a:t>
            </a:fld>
            <a:endParaRPr lang="en-US" dirty="0"/>
          </a:p>
        </p:txBody>
      </p:sp>
      <p:sp>
        <p:nvSpPr>
          <p:cNvPr id="5" name="Footer Placeholder 4"/>
          <p:cNvSpPr>
            <a:spLocks noGrp="1"/>
          </p:cNvSpPr>
          <p:nvPr>
            <p:ph type="ftr" sz="quarter" idx="11"/>
          </p:nvPr>
        </p:nvSpPr>
        <p:spPr/>
        <p:txBody>
          <a:bodyPr/>
          <a:lstStyle/>
          <a:p>
            <a:r>
              <a:rPr lang="en-US" dirty="0" smtClean="0"/>
              <a:t>"Affordable Housing Solutions For All Nigerians"</a:t>
            </a:r>
            <a:endParaRPr lang="en-US" dirty="0"/>
          </a:p>
        </p:txBody>
      </p:sp>
      <p:sp>
        <p:nvSpPr>
          <p:cNvPr id="6" name="Slide Number Placeholder 5"/>
          <p:cNvSpPr>
            <a:spLocks noGrp="1"/>
          </p:cNvSpPr>
          <p:nvPr>
            <p:ph type="sldNum" sz="quarter" idx="12"/>
          </p:nvPr>
        </p:nvSpPr>
        <p:spPr/>
        <p:txBody>
          <a:bodyPr/>
          <a:lstStyle/>
          <a:p>
            <a:fld id="{0F4A5E66-914C-5748-B97C-7CD75A7ED2D6}"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7212106" y="268288"/>
            <a:ext cx="1645920"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GB"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4" name="Date Placeholder 3"/>
          <p:cNvSpPr>
            <a:spLocks noGrp="1"/>
          </p:cNvSpPr>
          <p:nvPr>
            <p:ph type="dt" sz="half" idx="10"/>
          </p:nvPr>
        </p:nvSpPr>
        <p:spPr>
          <a:xfrm>
            <a:off x="7212106" y="6356350"/>
            <a:ext cx="1752600" cy="365125"/>
          </a:xfrm>
        </p:spPr>
        <p:txBody>
          <a:bodyPr/>
          <a:lstStyle/>
          <a:p>
            <a:fld id="{2EE88793-21ED-0440-B91A-8F01D9F5F6BF}" type="datetime1">
              <a:rPr lang="en-GB" smtClean="0"/>
              <a:t>3/31/16</a:t>
            </a:fld>
            <a:endParaRPr lang="en-US" dirty="0"/>
          </a:p>
        </p:txBody>
      </p:sp>
      <p:sp>
        <p:nvSpPr>
          <p:cNvPr id="5" name="Footer Placeholder 4"/>
          <p:cNvSpPr>
            <a:spLocks noGrp="1"/>
          </p:cNvSpPr>
          <p:nvPr>
            <p:ph type="ftr" sz="quarter" idx="11"/>
          </p:nvPr>
        </p:nvSpPr>
        <p:spPr/>
        <p:txBody>
          <a:bodyPr/>
          <a:lstStyle/>
          <a:p>
            <a:r>
              <a:rPr lang="en-US" dirty="0" smtClean="0"/>
              <a:t>"Affordable Housing Solutions For All Nigerians"</a:t>
            </a:r>
            <a:endParaRPr lang="en-US" dirty="0"/>
          </a:p>
        </p:txBody>
      </p:sp>
      <p:sp>
        <p:nvSpPr>
          <p:cNvPr id="6" name="Slide Number Placeholder 5"/>
          <p:cNvSpPr>
            <a:spLocks noGrp="1"/>
          </p:cNvSpPr>
          <p:nvPr>
            <p:ph type="sldNum" sz="quarter" idx="12"/>
          </p:nvPr>
        </p:nvSpPr>
        <p:spPr/>
        <p:txBody>
          <a:bodyPr/>
          <a:lstStyle/>
          <a:p>
            <a:fld id="{0F4A5E66-914C-5748-B97C-7CD75A7ED2D6}"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7" name="Rectangle 6"/>
          <p:cNvSpPr/>
          <p:nvPr/>
        </p:nvSpPr>
        <p:spPr>
          <a:xfrm>
            <a:off x="3186953" y="268288"/>
            <a:ext cx="5669280" cy="25603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3200399" y="4171950"/>
            <a:ext cx="5457919" cy="1085850"/>
          </a:xfrm>
        </p:spPr>
        <p:txBody>
          <a:bodyPr>
            <a:normAutofit/>
          </a:bodyPr>
          <a:lstStyle>
            <a:lvl1pPr>
              <a:defRPr sz="4600"/>
            </a:lvl1pPr>
          </a:lstStyle>
          <a:p>
            <a:r>
              <a:rPr lang="en-GB" smtClean="0"/>
              <a:t>Click to edit Master title style</a:t>
            </a:r>
            <a:endParaRPr/>
          </a:p>
        </p:txBody>
      </p:sp>
      <p:sp>
        <p:nvSpPr>
          <p:cNvPr id="3" name="Subtitle 2"/>
          <p:cNvSpPr>
            <a:spLocks noGrp="1"/>
          </p:cNvSpPr>
          <p:nvPr>
            <p:ph type="subTitle" idx="1"/>
          </p:nvPr>
        </p:nvSpPr>
        <p:spPr>
          <a:xfrm>
            <a:off x="3200401" y="5257799"/>
            <a:ext cx="5457918" cy="618565"/>
          </a:xfrm>
        </p:spPr>
        <p:txBody>
          <a:bodyPr>
            <a:normAutofit/>
          </a:bodyPr>
          <a:lstStyle>
            <a:lvl1pPr marL="0" indent="0" algn="l">
              <a:spcBef>
                <a:spcPct val="0"/>
              </a:spcBef>
              <a:buNone/>
              <a:defRPr sz="1600">
                <a:solidFill>
                  <a:schemeClr val="tx2"/>
                </a:solidFill>
              </a:defRPr>
            </a:lvl1pPr>
            <a:lvl2pPr marL="457200" indent="0" algn="ctr">
              <a:spcBef>
                <a:spcPct val="0"/>
              </a:spcBef>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dirty="0"/>
          </a:p>
        </p:txBody>
      </p:sp>
      <p:sp>
        <p:nvSpPr>
          <p:cNvPr id="4" name="Date Placeholder 3"/>
          <p:cNvSpPr>
            <a:spLocks noGrp="1"/>
          </p:cNvSpPr>
          <p:nvPr>
            <p:ph type="dt" sz="half" idx="10"/>
          </p:nvPr>
        </p:nvSpPr>
        <p:spPr>
          <a:xfrm>
            <a:off x="3276600" y="389965"/>
            <a:ext cx="5499847" cy="365125"/>
          </a:xfrm>
        </p:spPr>
        <p:txBody>
          <a:bodyPr/>
          <a:lstStyle>
            <a:lvl1pPr>
              <a:defRPr sz="2200" b="0" baseline="0">
                <a:solidFill>
                  <a:schemeClr val="bg1"/>
                </a:solidFill>
              </a:defRPr>
            </a:lvl1pPr>
          </a:lstStyle>
          <a:p>
            <a:fld id="{91F8FE71-72C0-F748-839E-9AA33B10040C}" type="datetime1">
              <a:rPr lang="en-GB" smtClean="0"/>
              <a:t>3/31/16</a:t>
            </a:fld>
            <a:endParaRPr lang="en-US" dirty="0"/>
          </a:p>
        </p:txBody>
      </p:sp>
      <p:sp>
        <p:nvSpPr>
          <p:cNvPr id="5" name="Footer Placeholder 4"/>
          <p:cNvSpPr>
            <a:spLocks noGrp="1"/>
          </p:cNvSpPr>
          <p:nvPr>
            <p:ph type="ftr" sz="quarter" idx="11"/>
          </p:nvPr>
        </p:nvSpPr>
        <p:spPr>
          <a:xfrm>
            <a:off x="3213847" y="6356350"/>
            <a:ext cx="4734112" cy="365125"/>
          </a:xfrm>
        </p:spPr>
        <p:txBody>
          <a:bodyPr/>
          <a:lstStyle/>
          <a:p>
            <a:r>
              <a:rPr lang="en-US" dirty="0" smtClean="0"/>
              <a:t>"Affordable Housing Solutions For All Nigerians"</a:t>
            </a:r>
            <a:endParaRPr lang="en-US" dirty="0"/>
          </a:p>
        </p:txBody>
      </p:sp>
      <p:sp>
        <p:nvSpPr>
          <p:cNvPr id="6" name="Slide Number Placeholder 5"/>
          <p:cNvSpPr>
            <a:spLocks noGrp="1"/>
          </p:cNvSpPr>
          <p:nvPr>
            <p:ph type="sldNum" sz="quarter" idx="12"/>
          </p:nvPr>
        </p:nvSpPr>
        <p:spPr>
          <a:xfrm>
            <a:off x="8265459" y="6356350"/>
            <a:ext cx="685800" cy="365125"/>
          </a:xfrm>
        </p:spPr>
        <p:txBody>
          <a:bodyPr vert="horz" lIns="91440" tIns="45720" rIns="91440" bIns="45720" rtlCol="0" anchor="ctr"/>
          <a:lstStyle>
            <a:lvl1pPr marL="0" algn="r" defTabSz="914400" rtl="0" eaLnBrk="1" latinLnBrk="0" hangingPunct="1">
              <a:defRPr sz="1100" b="1" kern="1200">
                <a:solidFill>
                  <a:schemeClr val="tx2">
                    <a:lumMod val="60000"/>
                    <a:lumOff val="40000"/>
                  </a:schemeClr>
                </a:solidFill>
                <a:latin typeface="+mn-lt"/>
                <a:ea typeface="+mn-ea"/>
                <a:cs typeface="+mn-cs"/>
              </a:defRPr>
            </a:lvl1pPr>
          </a:lstStyle>
          <a:p>
            <a:fld id="{0F4A5E66-914C-5748-B97C-7CD75A7ED2D6}" type="slidenum">
              <a:rPr lang="en-US" smtClean="0"/>
              <a:t>‹#›</a:t>
            </a:fld>
            <a:endParaRPr lang="en-US" dirty="0"/>
          </a:p>
        </p:txBody>
      </p:sp>
      <p:sp>
        <p:nvSpPr>
          <p:cNvPr id="9" name="Picture Placeholder 8"/>
          <p:cNvSpPr>
            <a:spLocks noGrp="1"/>
          </p:cNvSpPr>
          <p:nvPr>
            <p:ph type="pic" sz="quarter" idx="13"/>
          </p:nvPr>
        </p:nvSpPr>
        <p:spPr>
          <a:xfrm>
            <a:off x="3200400" y="2877671"/>
            <a:ext cx="5646867" cy="1280160"/>
          </a:xfrm>
        </p:spPr>
        <p:txBody>
          <a:bodyPr/>
          <a:lstStyle>
            <a:lvl1pPr>
              <a:buNone/>
              <a:defRPr/>
            </a:lvl1pPr>
          </a:lstStyle>
          <a:p>
            <a:r>
              <a:rPr lang="en-GB" dirty="0" smtClean="0"/>
              <a:t>Drag picture to placeholder or click icon to add</a:t>
            </a:r>
            <a:endParaRPr/>
          </a:p>
        </p:txBody>
      </p:sp>
      <p:sp>
        <p:nvSpPr>
          <p:cNvPr id="10" name="Rectangle 9"/>
          <p:cNvSpPr/>
          <p:nvPr/>
        </p:nvSpPr>
        <p:spPr>
          <a:xfrm>
            <a:off x="268940" y="268288"/>
            <a:ext cx="182880" cy="38868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Content, and Picture">
    <p:spTree>
      <p:nvGrpSpPr>
        <p:cNvPr id="1" name=""/>
        <p:cNvGrpSpPr/>
        <p:nvPr/>
      </p:nvGrpSpPr>
      <p:grpSpPr>
        <a:xfrm>
          <a:off x="0" y="0"/>
          <a:ext cx="0" cy="0"/>
          <a:chOff x="0" y="0"/>
          <a:chExt cx="0" cy="0"/>
        </a:xfrm>
      </p:grpSpPr>
      <p:sp>
        <p:nvSpPr>
          <p:cNvPr id="7" name="Rectangle 6"/>
          <p:cNvSpPr/>
          <p:nvPr/>
        </p:nvSpPr>
        <p:spPr>
          <a:xfrm>
            <a:off x="269875" y="268288"/>
            <a:ext cx="1645920"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2178423" y="914400"/>
            <a:ext cx="6508377" cy="1143000"/>
          </a:xfrm>
        </p:spPr>
        <p:txBody>
          <a:bodyPr/>
          <a:lstStyle/>
          <a:p>
            <a:r>
              <a:rPr lang="en-GB" smtClean="0"/>
              <a:t>Click to edit Master title style</a:t>
            </a:r>
            <a:endParaRPr/>
          </a:p>
        </p:txBody>
      </p:sp>
      <p:sp>
        <p:nvSpPr>
          <p:cNvPr id="3" name="Content Placeholder 2"/>
          <p:cNvSpPr>
            <a:spLocks noGrp="1"/>
          </p:cNvSpPr>
          <p:nvPr>
            <p:ph idx="1"/>
          </p:nvPr>
        </p:nvSpPr>
        <p:spPr>
          <a:xfrm>
            <a:off x="2178423" y="2209800"/>
            <a:ext cx="6508377" cy="3916363"/>
          </a:xfrm>
        </p:spPr>
        <p:txBody>
          <a:bodyPr/>
          <a:lstStyle>
            <a:lvl5pPr>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4" name="Date Placeholder 3"/>
          <p:cNvSpPr>
            <a:spLocks noGrp="1"/>
          </p:cNvSpPr>
          <p:nvPr>
            <p:ph type="dt" sz="half" idx="10"/>
          </p:nvPr>
        </p:nvSpPr>
        <p:spPr>
          <a:xfrm>
            <a:off x="7212106" y="6356350"/>
            <a:ext cx="1752600" cy="365125"/>
          </a:xfrm>
        </p:spPr>
        <p:txBody>
          <a:bodyPr/>
          <a:lstStyle/>
          <a:p>
            <a:fld id="{9CE0969B-C071-A241-9CB7-2BF8F0D4D788}" type="datetime1">
              <a:rPr lang="en-GB" smtClean="0"/>
              <a:t>3/31/16</a:t>
            </a:fld>
            <a:endParaRPr lang="en-US" dirty="0"/>
          </a:p>
        </p:txBody>
      </p:sp>
      <p:sp>
        <p:nvSpPr>
          <p:cNvPr id="5" name="Footer Placeholder 4"/>
          <p:cNvSpPr>
            <a:spLocks noGrp="1"/>
          </p:cNvSpPr>
          <p:nvPr>
            <p:ph type="ftr" sz="quarter" idx="11"/>
          </p:nvPr>
        </p:nvSpPr>
        <p:spPr>
          <a:xfrm>
            <a:off x="2178423" y="6356350"/>
            <a:ext cx="4926852" cy="365125"/>
          </a:xfrm>
        </p:spPr>
        <p:txBody>
          <a:bodyPr/>
          <a:lstStyle/>
          <a:p>
            <a:r>
              <a:rPr lang="en-US" dirty="0" smtClean="0"/>
              <a:t>"Affordable Housing Solutions For All Nigerians"</a:t>
            </a:r>
            <a:endParaRPr lang="en-US" dirty="0"/>
          </a:p>
        </p:txBody>
      </p:sp>
      <p:sp>
        <p:nvSpPr>
          <p:cNvPr id="6" name="Slide Number Placeholder 5"/>
          <p:cNvSpPr>
            <a:spLocks noGrp="1"/>
          </p:cNvSpPr>
          <p:nvPr>
            <p:ph type="sldNum" sz="quarter" idx="12"/>
          </p:nvPr>
        </p:nvSpPr>
        <p:spPr>
          <a:xfrm>
            <a:off x="331694" y="361016"/>
            <a:ext cx="506506" cy="365125"/>
          </a:xfrm>
        </p:spPr>
        <p:txBody>
          <a:bodyPr/>
          <a:lstStyle/>
          <a:p>
            <a:fld id="{0F4A5E66-914C-5748-B97C-7CD75A7ED2D6}" type="slidenum">
              <a:rPr lang="en-US" smtClean="0"/>
              <a:t>‹#›</a:t>
            </a:fld>
            <a:endParaRPr lang="en-US" dirty="0"/>
          </a:p>
        </p:txBody>
      </p:sp>
      <p:sp>
        <p:nvSpPr>
          <p:cNvPr id="9" name="Picture Placeholder 8"/>
          <p:cNvSpPr>
            <a:spLocks noGrp="1"/>
          </p:cNvSpPr>
          <p:nvPr>
            <p:ph type="pic" sz="quarter" idx="13"/>
          </p:nvPr>
        </p:nvSpPr>
        <p:spPr>
          <a:xfrm>
            <a:off x="269875" y="1976718"/>
            <a:ext cx="1645920" cy="4625788"/>
          </a:xfrm>
        </p:spPr>
        <p:txBody>
          <a:bodyPr/>
          <a:lstStyle>
            <a:lvl1pPr>
              <a:buNone/>
              <a:defRPr/>
            </a:lvl1pPr>
          </a:lstStyle>
          <a:p>
            <a:r>
              <a:rPr lang="en-GB" dirty="0" smtClean="0"/>
              <a:t>Drag picture to placeholder or click icon to add</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7758952" y="268288"/>
            <a:ext cx="1099073" cy="635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2209801" y="3429000"/>
            <a:ext cx="4966446" cy="1398494"/>
          </a:xfrm>
        </p:spPr>
        <p:txBody>
          <a:bodyPr anchor="b" anchorCtr="0"/>
          <a:lstStyle>
            <a:lvl1pPr algn="r">
              <a:defRPr sz="4600" b="0" cap="none" baseline="0"/>
            </a:lvl1pPr>
          </a:lstStyle>
          <a:p>
            <a:r>
              <a:rPr lang="en-GB" smtClean="0"/>
              <a:t>Click to edit Master title style</a:t>
            </a:r>
            <a:endParaRPr/>
          </a:p>
        </p:txBody>
      </p:sp>
      <p:sp>
        <p:nvSpPr>
          <p:cNvPr id="3" name="Text Placeholder 2"/>
          <p:cNvSpPr>
            <a:spLocks noGrp="1"/>
          </p:cNvSpPr>
          <p:nvPr>
            <p:ph type="body" idx="1"/>
          </p:nvPr>
        </p:nvSpPr>
        <p:spPr>
          <a:xfrm>
            <a:off x="2209801" y="4824414"/>
            <a:ext cx="4966446" cy="1320800"/>
          </a:xfrm>
        </p:spPr>
        <p:txBody>
          <a:bodyPr anchor="t" anchorCtr="0">
            <a:normAutofit/>
          </a:bodyPr>
          <a:lstStyle>
            <a:lvl1pPr marL="0" indent="0" algn="r">
              <a:spcBef>
                <a:spcPts val="0"/>
              </a:spcBef>
              <a:buNone/>
              <a:defRPr sz="16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5562600" y="6356350"/>
            <a:ext cx="1622612" cy="365125"/>
          </a:xfrm>
        </p:spPr>
        <p:txBody>
          <a:bodyPr/>
          <a:lstStyle/>
          <a:p>
            <a:fld id="{04C90ECC-E3F0-1241-9BF8-E640743841E8}" type="datetime1">
              <a:rPr lang="en-GB" smtClean="0"/>
              <a:t>3/31/16</a:t>
            </a:fld>
            <a:endParaRPr lang="en-US" dirty="0"/>
          </a:p>
        </p:txBody>
      </p:sp>
      <p:sp>
        <p:nvSpPr>
          <p:cNvPr id="5" name="Footer Placeholder 4"/>
          <p:cNvSpPr>
            <a:spLocks noGrp="1"/>
          </p:cNvSpPr>
          <p:nvPr>
            <p:ph type="ftr" sz="quarter" idx="11"/>
          </p:nvPr>
        </p:nvSpPr>
        <p:spPr>
          <a:xfrm>
            <a:off x="174812" y="6356350"/>
            <a:ext cx="5311588" cy="365125"/>
          </a:xfrm>
        </p:spPr>
        <p:txBody>
          <a:bodyPr/>
          <a:lstStyle/>
          <a:p>
            <a:r>
              <a:rPr lang="en-US" dirty="0" smtClean="0"/>
              <a:t>"Affordable Housing Solutions For All Nigerians"</a:t>
            </a:r>
            <a:endParaRPr lang="en-US" dirty="0"/>
          </a:p>
        </p:txBody>
      </p:sp>
      <p:sp>
        <p:nvSpPr>
          <p:cNvPr id="6" name="Slide Number Placeholder 5"/>
          <p:cNvSpPr>
            <a:spLocks noGrp="1"/>
          </p:cNvSpPr>
          <p:nvPr>
            <p:ph type="sldNum" sz="quarter" idx="12"/>
          </p:nvPr>
        </p:nvSpPr>
        <p:spPr/>
        <p:txBody>
          <a:bodyPr/>
          <a:lstStyle/>
          <a:p>
            <a:fld id="{CE8079A4-7AA8-4A4F-87E2-7781EC5097DD}"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7" name="Rectangle 6"/>
          <p:cNvSpPr/>
          <p:nvPr/>
        </p:nvSpPr>
        <p:spPr>
          <a:xfrm>
            <a:off x="269875" y="4773706"/>
            <a:ext cx="2971800" cy="18445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720354" y="3429001"/>
            <a:ext cx="4966446" cy="1398494"/>
          </a:xfrm>
        </p:spPr>
        <p:txBody>
          <a:bodyPr anchor="b" anchorCtr="0"/>
          <a:lstStyle>
            <a:lvl1pPr algn="r">
              <a:defRPr sz="4600" b="0" cap="none" baseline="0"/>
            </a:lvl1pPr>
          </a:lstStyle>
          <a:p>
            <a:r>
              <a:rPr lang="en-GB" smtClean="0"/>
              <a:t>Click to edit Master title style</a:t>
            </a:r>
            <a:endParaRPr/>
          </a:p>
        </p:txBody>
      </p:sp>
      <p:sp>
        <p:nvSpPr>
          <p:cNvPr id="3" name="Text Placeholder 2"/>
          <p:cNvSpPr>
            <a:spLocks noGrp="1"/>
          </p:cNvSpPr>
          <p:nvPr>
            <p:ph type="body" idx="1"/>
          </p:nvPr>
        </p:nvSpPr>
        <p:spPr>
          <a:xfrm>
            <a:off x="3720354" y="4824414"/>
            <a:ext cx="4966446" cy="1320800"/>
          </a:xfrm>
        </p:spPr>
        <p:txBody>
          <a:bodyPr anchor="t" anchorCtr="0">
            <a:normAutofit/>
          </a:bodyPr>
          <a:lstStyle>
            <a:lvl1pPr marL="0" indent="0" algn="r">
              <a:spcBef>
                <a:spcPts val="0"/>
              </a:spcBef>
              <a:buNone/>
              <a:defRPr sz="16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6" name="Slide Number Placeholder 5"/>
          <p:cNvSpPr>
            <a:spLocks noGrp="1"/>
          </p:cNvSpPr>
          <p:nvPr>
            <p:ph type="sldNum" sz="quarter" idx="12"/>
          </p:nvPr>
        </p:nvSpPr>
        <p:spPr>
          <a:xfrm>
            <a:off x="351212" y="6104965"/>
            <a:ext cx="506506" cy="365125"/>
          </a:xfrm>
        </p:spPr>
        <p:txBody>
          <a:bodyPr/>
          <a:lstStyle/>
          <a:p>
            <a:fld id="{0F4A5E66-914C-5748-B97C-7CD75A7ED2D6}" type="slidenum">
              <a:rPr lang="en-US" smtClean="0"/>
              <a:t>‹#›</a:t>
            </a:fld>
            <a:endParaRPr lang="en-US" dirty="0"/>
          </a:p>
        </p:txBody>
      </p:sp>
      <p:sp>
        <p:nvSpPr>
          <p:cNvPr id="9" name="Picture Placeholder 8"/>
          <p:cNvSpPr>
            <a:spLocks noGrp="1"/>
          </p:cNvSpPr>
          <p:nvPr>
            <p:ph type="pic" sz="quarter" idx="13"/>
          </p:nvPr>
        </p:nvSpPr>
        <p:spPr>
          <a:xfrm>
            <a:off x="269874" y="268288"/>
            <a:ext cx="2971800" cy="4438650"/>
          </a:xfrm>
        </p:spPr>
        <p:txBody>
          <a:bodyPr/>
          <a:lstStyle>
            <a:lvl1pPr>
              <a:buNone/>
              <a:defRPr/>
            </a:lvl1pPr>
          </a:lstStyle>
          <a:p>
            <a:r>
              <a:rPr lang="en-GB" dirty="0" smtClean="0"/>
              <a:t>Drag picture to placeholder or click icon to add</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14400"/>
            <a:ext cx="7391401" cy="1143000"/>
          </a:xfrm>
        </p:spPr>
        <p:txBody>
          <a:bodyPr/>
          <a:lstStyle/>
          <a:p>
            <a:r>
              <a:rPr lang="en-GB" smtClean="0"/>
              <a:t>Click to edit Master title style</a:t>
            </a:r>
            <a:endParaRPr/>
          </a:p>
        </p:txBody>
      </p:sp>
      <p:sp>
        <p:nvSpPr>
          <p:cNvPr id="3" name="Content Placeholder 2"/>
          <p:cNvSpPr>
            <a:spLocks noGrp="1"/>
          </p:cNvSpPr>
          <p:nvPr>
            <p:ph sz="half" idx="1"/>
          </p:nvPr>
        </p:nvSpPr>
        <p:spPr>
          <a:xfrm>
            <a:off x="457200" y="2214563"/>
            <a:ext cx="3566160" cy="39116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4" name="Content Placeholder 3"/>
          <p:cNvSpPr>
            <a:spLocks noGrp="1"/>
          </p:cNvSpPr>
          <p:nvPr>
            <p:ph sz="half" idx="2"/>
          </p:nvPr>
        </p:nvSpPr>
        <p:spPr>
          <a:xfrm>
            <a:off x="4282440" y="2214563"/>
            <a:ext cx="3566160" cy="39116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5" name="Date Placeholder 4"/>
          <p:cNvSpPr>
            <a:spLocks noGrp="1"/>
          </p:cNvSpPr>
          <p:nvPr>
            <p:ph type="dt" sz="half" idx="10"/>
          </p:nvPr>
        </p:nvSpPr>
        <p:spPr/>
        <p:txBody>
          <a:bodyPr/>
          <a:lstStyle/>
          <a:p>
            <a:fld id="{64FFE1FF-FD9E-0345-B25C-6964327F3BC0}" type="datetime1">
              <a:rPr lang="en-GB" smtClean="0"/>
              <a:t>3/31/16</a:t>
            </a:fld>
            <a:endParaRPr lang="en-US" dirty="0"/>
          </a:p>
        </p:txBody>
      </p:sp>
      <p:sp>
        <p:nvSpPr>
          <p:cNvPr id="6" name="Footer Placeholder 5"/>
          <p:cNvSpPr>
            <a:spLocks noGrp="1"/>
          </p:cNvSpPr>
          <p:nvPr>
            <p:ph type="ftr" sz="quarter" idx="11"/>
          </p:nvPr>
        </p:nvSpPr>
        <p:spPr/>
        <p:txBody>
          <a:bodyPr/>
          <a:lstStyle/>
          <a:p>
            <a:r>
              <a:rPr lang="en-US" dirty="0" smtClean="0"/>
              <a:t>"Affordable Housing Solutions For All Nigerians"</a:t>
            </a:r>
            <a:endParaRPr lang="en-US" dirty="0"/>
          </a:p>
        </p:txBody>
      </p:sp>
      <p:sp>
        <p:nvSpPr>
          <p:cNvPr id="7" name="Slide Number Placeholder 6"/>
          <p:cNvSpPr>
            <a:spLocks noGrp="1"/>
          </p:cNvSpPr>
          <p:nvPr>
            <p:ph type="sldNum" sz="quarter" idx="12"/>
          </p:nvPr>
        </p:nvSpPr>
        <p:spPr/>
        <p:txBody>
          <a:bodyPr/>
          <a:lstStyle/>
          <a:p>
            <a:fld id="{0F4A5E66-914C-5748-B97C-7CD75A7ED2D6}"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14400"/>
            <a:ext cx="7388352" cy="1143000"/>
          </a:xfrm>
        </p:spPr>
        <p:txBody>
          <a:bodyPr/>
          <a:lstStyle>
            <a:lvl1pPr>
              <a:defRPr/>
            </a:lvl1pPr>
          </a:lstStyle>
          <a:p>
            <a:r>
              <a:rPr lang="en-GB" smtClean="0"/>
              <a:t>Click to edit Master title style</a:t>
            </a:r>
            <a:endParaRPr/>
          </a:p>
        </p:txBody>
      </p:sp>
      <p:sp>
        <p:nvSpPr>
          <p:cNvPr id="3" name="Text Placeholder 2"/>
          <p:cNvSpPr>
            <a:spLocks noGrp="1"/>
          </p:cNvSpPr>
          <p:nvPr>
            <p:ph type="body" idx="1"/>
          </p:nvPr>
        </p:nvSpPr>
        <p:spPr>
          <a:xfrm>
            <a:off x="457200" y="2054132"/>
            <a:ext cx="3566160" cy="639762"/>
          </a:xfrm>
        </p:spPr>
        <p:txBody>
          <a:bodyPr anchor="b">
            <a:noAutofit/>
          </a:bodyPr>
          <a:lstStyle>
            <a:lvl1pPr marL="0" indent="0" algn="ctr">
              <a:spcBef>
                <a:spcPct val="0"/>
              </a:spcBef>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689411"/>
            <a:ext cx="3566160" cy="343675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5" name="Text Placeholder 4"/>
          <p:cNvSpPr>
            <a:spLocks noGrp="1"/>
          </p:cNvSpPr>
          <p:nvPr>
            <p:ph type="body" sz="quarter" idx="3"/>
          </p:nvPr>
        </p:nvSpPr>
        <p:spPr>
          <a:xfrm>
            <a:off x="4279391" y="2054132"/>
            <a:ext cx="3566160" cy="639762"/>
          </a:xfrm>
        </p:spPr>
        <p:txBody>
          <a:bodyPr anchor="b">
            <a:noAutofit/>
          </a:bodyPr>
          <a:lstStyle>
            <a:lvl1pPr marL="0" indent="0" algn="ctr">
              <a:spcBef>
                <a:spcPct val="0"/>
              </a:spcBef>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279391" y="2689411"/>
            <a:ext cx="3566160" cy="343675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7" name="Date Placeholder 6"/>
          <p:cNvSpPr>
            <a:spLocks noGrp="1"/>
          </p:cNvSpPr>
          <p:nvPr>
            <p:ph type="dt" sz="half" idx="10"/>
          </p:nvPr>
        </p:nvSpPr>
        <p:spPr/>
        <p:txBody>
          <a:bodyPr/>
          <a:lstStyle/>
          <a:p>
            <a:fld id="{EE26B083-346D-8046-B171-1492B9382BCE}" type="datetime1">
              <a:rPr lang="en-GB" smtClean="0"/>
              <a:t>3/31/16</a:t>
            </a:fld>
            <a:endParaRPr lang="en-US" dirty="0"/>
          </a:p>
        </p:txBody>
      </p:sp>
      <p:sp>
        <p:nvSpPr>
          <p:cNvPr id="8" name="Footer Placeholder 7"/>
          <p:cNvSpPr>
            <a:spLocks noGrp="1"/>
          </p:cNvSpPr>
          <p:nvPr>
            <p:ph type="ftr" sz="quarter" idx="11"/>
          </p:nvPr>
        </p:nvSpPr>
        <p:spPr/>
        <p:txBody>
          <a:bodyPr/>
          <a:lstStyle/>
          <a:p>
            <a:r>
              <a:rPr lang="en-US" dirty="0" smtClean="0"/>
              <a:t>"Affordable Housing Solutions For All Nigerians"</a:t>
            </a:r>
            <a:endParaRPr lang="en-US" dirty="0"/>
          </a:p>
        </p:txBody>
      </p:sp>
      <p:sp>
        <p:nvSpPr>
          <p:cNvPr id="9" name="Slide Number Placeholder 8"/>
          <p:cNvSpPr>
            <a:spLocks noGrp="1"/>
          </p:cNvSpPr>
          <p:nvPr>
            <p:ph type="sldNum" sz="quarter" idx="12"/>
          </p:nvPr>
        </p:nvSpPr>
        <p:spPr/>
        <p:txBody>
          <a:bodyPr/>
          <a:lstStyle/>
          <a:p>
            <a:fld id="{0F4A5E66-914C-5748-B97C-7CD75A7ED2D6}"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8" name="Rectangle 7"/>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14400"/>
            <a:ext cx="7391401" cy="1143000"/>
          </a:xfrm>
        </p:spPr>
        <p:txBody>
          <a:bodyPr/>
          <a:lstStyle/>
          <a:p>
            <a:r>
              <a:rPr lang="en-GB" smtClean="0"/>
              <a:t>Click to edit Master title style</a:t>
            </a:r>
            <a:endParaRPr/>
          </a:p>
        </p:txBody>
      </p:sp>
      <p:sp>
        <p:nvSpPr>
          <p:cNvPr id="3" name="Content Placeholder 2"/>
          <p:cNvSpPr>
            <a:spLocks noGrp="1"/>
          </p:cNvSpPr>
          <p:nvPr>
            <p:ph sz="half" idx="1"/>
          </p:nvPr>
        </p:nvSpPr>
        <p:spPr>
          <a:xfrm>
            <a:off x="457199" y="2214562"/>
            <a:ext cx="7396163"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5" name="Date Placeholder 4"/>
          <p:cNvSpPr>
            <a:spLocks noGrp="1"/>
          </p:cNvSpPr>
          <p:nvPr>
            <p:ph type="dt" sz="half" idx="10"/>
          </p:nvPr>
        </p:nvSpPr>
        <p:spPr/>
        <p:txBody>
          <a:bodyPr/>
          <a:lstStyle/>
          <a:p>
            <a:fld id="{6A513C7D-F5A7-6444-A793-F94F5B0EF952}" type="datetime1">
              <a:rPr lang="en-GB" smtClean="0"/>
              <a:t>3/31/16</a:t>
            </a:fld>
            <a:endParaRPr lang="en-US" dirty="0"/>
          </a:p>
        </p:txBody>
      </p:sp>
      <p:sp>
        <p:nvSpPr>
          <p:cNvPr id="6" name="Footer Placeholder 5"/>
          <p:cNvSpPr>
            <a:spLocks noGrp="1"/>
          </p:cNvSpPr>
          <p:nvPr>
            <p:ph type="ftr" sz="quarter" idx="11"/>
          </p:nvPr>
        </p:nvSpPr>
        <p:spPr/>
        <p:txBody>
          <a:bodyPr/>
          <a:lstStyle/>
          <a:p>
            <a:r>
              <a:rPr lang="en-US" dirty="0" smtClean="0"/>
              <a:t>"Affordable Housing Solutions For All Nigerians"</a:t>
            </a:r>
            <a:endParaRPr lang="en-US" dirty="0"/>
          </a:p>
        </p:txBody>
      </p:sp>
      <p:sp>
        <p:nvSpPr>
          <p:cNvPr id="7" name="Slide Number Placeholder 6"/>
          <p:cNvSpPr>
            <a:spLocks noGrp="1"/>
          </p:cNvSpPr>
          <p:nvPr>
            <p:ph type="sldNum" sz="quarter" idx="12"/>
          </p:nvPr>
        </p:nvSpPr>
        <p:spPr/>
        <p:txBody>
          <a:bodyPr/>
          <a:lstStyle/>
          <a:p>
            <a:fld id="{0F4A5E66-914C-5748-B97C-7CD75A7ED2D6}" type="slidenum">
              <a:rPr lang="en-US" smtClean="0"/>
              <a:t>‹#›</a:t>
            </a:fld>
            <a:endParaRPr lang="en-US" dirty="0"/>
          </a:p>
        </p:txBody>
      </p:sp>
      <p:sp>
        <p:nvSpPr>
          <p:cNvPr id="9" name="Content Placeholder 2"/>
          <p:cNvSpPr>
            <a:spLocks noGrp="1"/>
          </p:cNvSpPr>
          <p:nvPr>
            <p:ph sz="half" idx="13"/>
          </p:nvPr>
        </p:nvSpPr>
        <p:spPr>
          <a:xfrm>
            <a:off x="457199" y="4224973"/>
            <a:ext cx="7396163"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199" y="914400"/>
            <a:ext cx="6508377" cy="1143000"/>
          </a:xfrm>
          <a:prstGeom prst="rect">
            <a:avLst/>
          </a:prstGeom>
        </p:spPr>
        <p:txBody>
          <a:bodyPr vert="horz" lIns="91440" tIns="45720" rIns="91440" bIns="45720" rtlCol="0" anchor="b" anchorCtr="0">
            <a:noAutofit/>
          </a:bodyPr>
          <a:lstStyle/>
          <a:p>
            <a:r>
              <a:rPr lang="en-GB" smtClean="0"/>
              <a:t>Click to edit Master title style</a:t>
            </a:r>
            <a:endParaRPr/>
          </a:p>
        </p:txBody>
      </p:sp>
      <p:sp>
        <p:nvSpPr>
          <p:cNvPr id="3" name="Text Placeholder 2"/>
          <p:cNvSpPr>
            <a:spLocks noGrp="1"/>
          </p:cNvSpPr>
          <p:nvPr>
            <p:ph type="body" idx="1"/>
          </p:nvPr>
        </p:nvSpPr>
        <p:spPr>
          <a:xfrm>
            <a:off x="457199" y="2209800"/>
            <a:ext cx="6508377" cy="39163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4" name="Date Placeholder 3"/>
          <p:cNvSpPr>
            <a:spLocks noGrp="1"/>
          </p:cNvSpPr>
          <p:nvPr>
            <p:ph type="dt" sz="half" idx="2"/>
          </p:nvPr>
        </p:nvSpPr>
        <p:spPr>
          <a:xfrm>
            <a:off x="7198659" y="6356350"/>
            <a:ext cx="1752600" cy="365125"/>
          </a:xfrm>
          <a:prstGeom prst="rect">
            <a:avLst/>
          </a:prstGeom>
        </p:spPr>
        <p:txBody>
          <a:bodyPr vert="horz" lIns="91440" tIns="45720" rIns="91440" bIns="45720" rtlCol="0" anchor="ctr"/>
          <a:lstStyle>
            <a:lvl1pPr algn="r">
              <a:defRPr sz="1100" b="1">
                <a:solidFill>
                  <a:schemeClr val="tx2">
                    <a:lumMod val="60000"/>
                    <a:lumOff val="40000"/>
                  </a:schemeClr>
                </a:solidFill>
              </a:defRPr>
            </a:lvl1pPr>
          </a:lstStyle>
          <a:p>
            <a:fld id="{8A10F838-58C3-EF49-BDC4-051514FC978E}" type="datetime1">
              <a:rPr lang="en-GB" smtClean="0"/>
              <a:t>3/31/16</a:t>
            </a:fld>
            <a:endParaRPr lang="en-US" dirty="0"/>
          </a:p>
        </p:txBody>
      </p:sp>
      <p:sp>
        <p:nvSpPr>
          <p:cNvPr id="5" name="Footer Placeholder 4"/>
          <p:cNvSpPr>
            <a:spLocks noGrp="1"/>
          </p:cNvSpPr>
          <p:nvPr>
            <p:ph type="ftr" sz="quarter" idx="3"/>
          </p:nvPr>
        </p:nvSpPr>
        <p:spPr>
          <a:xfrm>
            <a:off x="174812" y="6356350"/>
            <a:ext cx="6007100" cy="365125"/>
          </a:xfrm>
          <a:prstGeom prst="rect">
            <a:avLst/>
          </a:prstGeom>
        </p:spPr>
        <p:txBody>
          <a:bodyPr vert="horz" lIns="91440" tIns="45720" rIns="91440" bIns="45720" rtlCol="0" anchor="ctr"/>
          <a:lstStyle>
            <a:lvl1pPr algn="l">
              <a:defRPr sz="1100" b="1">
                <a:solidFill>
                  <a:schemeClr val="tx2">
                    <a:lumMod val="60000"/>
                    <a:lumOff val="40000"/>
                  </a:schemeClr>
                </a:solidFill>
              </a:defRPr>
            </a:lvl1pPr>
          </a:lstStyle>
          <a:p>
            <a:r>
              <a:rPr lang="en-US" dirty="0" smtClean="0"/>
              <a:t>"Affordable Housing Solutions For All Nigerians"</a:t>
            </a:r>
            <a:endParaRPr lang="en-US" dirty="0"/>
          </a:p>
        </p:txBody>
      </p:sp>
      <p:sp>
        <p:nvSpPr>
          <p:cNvPr id="6" name="Slide Number Placeholder 5"/>
          <p:cNvSpPr>
            <a:spLocks noGrp="1"/>
          </p:cNvSpPr>
          <p:nvPr>
            <p:ph type="sldNum" sz="quarter" idx="4"/>
          </p:nvPr>
        </p:nvSpPr>
        <p:spPr>
          <a:xfrm>
            <a:off x="8256494" y="361016"/>
            <a:ext cx="506506" cy="365125"/>
          </a:xfrm>
          <a:prstGeom prst="rect">
            <a:avLst/>
          </a:prstGeom>
        </p:spPr>
        <p:txBody>
          <a:bodyPr vert="horz" lIns="91440" tIns="45720" rIns="91440" bIns="45720" rtlCol="0" anchor="ctr"/>
          <a:lstStyle>
            <a:lvl1pPr algn="r">
              <a:defRPr sz="2200" b="1">
                <a:solidFill>
                  <a:schemeClr val="bg1"/>
                </a:solidFill>
              </a:defRPr>
            </a:lvl1pPr>
          </a:lstStyle>
          <a:p>
            <a:fld id="{0F4A5E66-914C-5748-B97C-7CD75A7ED2D6}"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 id="2147484008" r:id="rId11"/>
    <p:sldLayoutId id="2147484009" r:id="rId12"/>
    <p:sldLayoutId id="2147484010" r:id="rId13"/>
    <p:sldLayoutId id="2147484011" r:id="rId14"/>
    <p:sldLayoutId id="2147484012" r:id="rId15"/>
    <p:sldLayoutId id="2147484013" r:id="rId16"/>
    <p:sldLayoutId id="2147484014" r:id="rId17"/>
    <p:sldLayoutId id="2147484015" r:id="rId18"/>
    <p:sldLayoutId id="2147484016" r:id="rId19"/>
  </p:sldLayoutIdLst>
  <p:hf hdr="0" dt="0"/>
  <p:txStyles>
    <p:titleStyle>
      <a:lvl1pPr algn="l" defTabSz="914400" rtl="0" eaLnBrk="1" latinLnBrk="0" hangingPunct="1">
        <a:spcBef>
          <a:spcPct val="0"/>
        </a:spcBef>
        <a:buNone/>
        <a:defRPr sz="3600" kern="1200">
          <a:solidFill>
            <a:schemeClr val="accent1"/>
          </a:solidFill>
          <a:latin typeface="+mj-lt"/>
          <a:ea typeface="+mj-ea"/>
          <a:cs typeface="+mj-cs"/>
        </a:defRPr>
      </a:lvl1pPr>
    </p:titleStyle>
    <p:bodyStyle>
      <a:lvl1pPr marL="228600" indent="-228600" algn="l" defTabSz="914400" rtl="0" eaLnBrk="1" latinLnBrk="0" hangingPunct="1">
        <a:spcBef>
          <a:spcPts val="1800"/>
        </a:spcBef>
        <a:buClr>
          <a:schemeClr val="accent1"/>
        </a:buClr>
        <a:buSzPct val="100000"/>
        <a:buFont typeface="Wingdings 2" pitchFamily="18" charset="2"/>
        <a:buChar char="¡"/>
        <a:defRPr sz="2000" kern="1200">
          <a:solidFill>
            <a:schemeClr val="tx2"/>
          </a:solidFill>
          <a:latin typeface="+mn-lt"/>
          <a:ea typeface="+mn-ea"/>
          <a:cs typeface="+mn-cs"/>
        </a:defRPr>
      </a:lvl1pPr>
      <a:lvl2pPr marL="457200" indent="-228600" algn="l" defTabSz="914400"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mn-lt"/>
          <a:ea typeface="+mn-ea"/>
          <a:cs typeface="+mn-cs"/>
        </a:defRPr>
      </a:lvl2pPr>
      <a:lvl3pPr marL="685800" indent="-228600" algn="l" defTabSz="914400" rtl="0" eaLnBrk="1" latinLnBrk="0" hangingPunct="1">
        <a:spcBef>
          <a:spcPts val="600"/>
        </a:spcBef>
        <a:buClr>
          <a:schemeClr val="accent1"/>
        </a:buClr>
        <a:buSzPct val="100000"/>
        <a:buFont typeface="Wingdings 2" pitchFamily="18" charset="2"/>
        <a:buChar char="¡"/>
        <a:defRPr sz="1800" kern="1200">
          <a:solidFill>
            <a:schemeClr val="tx2"/>
          </a:solidFill>
          <a:latin typeface="+mn-lt"/>
          <a:ea typeface="+mn-ea"/>
          <a:cs typeface="+mn-cs"/>
        </a:defRPr>
      </a:lvl3pPr>
      <a:lvl4pPr marL="914400" indent="-228600" algn="l" defTabSz="914400"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mn-lt"/>
          <a:ea typeface="+mn-ea"/>
          <a:cs typeface="+mn-cs"/>
        </a:defRPr>
      </a:lvl4pPr>
      <a:lvl5pPr marL="1143000" indent="-228600" algn="l" defTabSz="914400" rtl="0" eaLnBrk="1" latinLnBrk="0" hangingPunct="1">
        <a:spcBef>
          <a:spcPts val="600"/>
        </a:spcBef>
        <a:buClr>
          <a:schemeClr val="accent1"/>
        </a:buClr>
        <a:buSzPct val="100000"/>
        <a:buFont typeface="Wingdings 2" pitchFamily="18" charset="2"/>
        <a:buChar char="¡"/>
        <a:defRPr sz="1800" kern="1200">
          <a:solidFill>
            <a:schemeClr val="tx2"/>
          </a:solidFill>
          <a:latin typeface="+mn-lt"/>
          <a:ea typeface="+mn-ea"/>
          <a:cs typeface="+mn-cs"/>
        </a:defRPr>
      </a:lvl5pPr>
      <a:lvl6pPr marL="1377950"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6pPr>
      <a:lvl7pPr marL="1603375" indent="-228600" algn="l" defTabSz="914400" rtl="0" eaLnBrk="1" latinLnBrk="0" hangingPunct="1">
        <a:spcBef>
          <a:spcPct val="20000"/>
        </a:spcBef>
        <a:buClr>
          <a:schemeClr val="accent1"/>
        </a:buClr>
        <a:buFont typeface="Wingdings 2" pitchFamily="18" charset="2"/>
        <a:buChar char=""/>
        <a:defRPr lang="en-US" sz="1800" kern="1200" dirty="0" smtClean="0">
          <a:solidFill>
            <a:schemeClr val="tx2"/>
          </a:solidFill>
          <a:latin typeface="+mn-lt"/>
          <a:ea typeface="+mn-ea"/>
          <a:cs typeface="+mn-cs"/>
        </a:defRPr>
      </a:lvl7pPr>
      <a:lvl8pPr marL="1830388"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8pPr>
      <a:lvl9pPr marL="2057400" indent="-228600" algn="l" defTabSz="914400" rtl="0" eaLnBrk="1" latinLnBrk="0" hangingPunct="1">
        <a:spcBef>
          <a:spcPct val="20000"/>
        </a:spcBef>
        <a:buClr>
          <a:schemeClr val="accent1"/>
        </a:buClr>
        <a:buFont typeface="Wingdings 2" pitchFamily="18" charset="2"/>
        <a:buChar char=""/>
        <a:defRPr lang="en-US" sz="1800" kern="1200" dirty="0">
          <a:solidFill>
            <a:schemeClr val="tx2"/>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chart" Target="../charts/char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6.xml"/><Relationship Id="rId1" Type="http://schemas.openxmlformats.org/officeDocument/2006/relationships/tags" Target="../tags/tag2.xml"/><Relationship Id="rId2" Type="http://schemas.openxmlformats.org/officeDocument/2006/relationships/tags" Target="../tags/tag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tiff"/></Relationships>
</file>

<file path=ppt/slides/_rels/slide29.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16.jp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0.tiff"/><Relationship Id="rId4" Type="http://schemas.openxmlformats.org/officeDocument/2006/relationships/image" Target="../media/image21.jpeg"/><Relationship Id="rId5" Type="http://schemas.openxmlformats.org/officeDocument/2006/relationships/image" Target="../media/image22.jpeg"/><Relationship Id="rId6" Type="http://schemas.openxmlformats.org/officeDocument/2006/relationships/image" Target="../media/image23.tiff"/><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e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e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emf"/></Relationships>
</file>

<file path=ppt/slides/_rels/slide7.xml.rels><?xml version="1.0" encoding="UTF-8" standalone="yes"?>
<Relationships xmlns="http://schemas.openxmlformats.org/package/2006/relationships"><Relationship Id="rId3" Type="http://schemas.openxmlformats.org/officeDocument/2006/relationships/package" Target="../embeddings/Microsoft_Word_Document1.docx"/><Relationship Id="rId4" Type="http://schemas.openxmlformats.org/officeDocument/2006/relationships/image" Target="../media/image3.emf"/><Relationship Id="rId5" Type="http://schemas.openxmlformats.org/officeDocument/2006/relationships/package" Target="../embeddings/Microsoft_Word_Document2.docx"/><Relationship Id="rId6" Type="http://schemas.openxmlformats.org/officeDocument/2006/relationships/image" Target="../media/image4.emf"/><Relationship Id="rId7" Type="http://schemas.openxmlformats.org/officeDocument/2006/relationships/image" Target="../media/image5.tiff"/><Relationship Id="rId8" Type="http://schemas.openxmlformats.org/officeDocument/2006/relationships/image" Target="../media/image6.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tiff"/><Relationship Id="rId4" Type="http://schemas.openxmlformats.org/officeDocument/2006/relationships/image" Target="../media/image8.tiff"/><Relationship Id="rId5" Type="http://schemas.openxmlformats.org/officeDocument/2006/relationships/image" Target="../media/image9.tiff"/><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01800" y="4354829"/>
            <a:ext cx="7337106" cy="891353"/>
          </a:xfrm>
        </p:spPr>
        <p:txBody>
          <a:bodyPr>
            <a:noAutofit/>
          </a:bodyPr>
          <a:lstStyle/>
          <a:p>
            <a:r>
              <a:rPr lang="en-US" sz="2000" dirty="0" smtClean="0">
                <a:latin typeface="Arial"/>
                <a:cs typeface="Arial"/>
              </a:rPr>
              <a:t>Concept Note for </a:t>
            </a:r>
            <a:r>
              <a:rPr lang="en-US" sz="2000" dirty="0" smtClean="0">
                <a:latin typeface="Arial"/>
                <a:cs typeface="Arial"/>
              </a:rPr>
              <a:t>New </a:t>
            </a:r>
            <a:r>
              <a:rPr lang="en-US" sz="2000" dirty="0" smtClean="0">
                <a:latin typeface="Arial"/>
                <a:cs typeface="Arial"/>
              </a:rPr>
              <a:t>Housing </a:t>
            </a:r>
            <a:r>
              <a:rPr lang="en-US" sz="2000" dirty="0" smtClean="0">
                <a:latin typeface="Arial"/>
                <a:cs typeface="Arial"/>
              </a:rPr>
              <a:t>Ideas Limited </a:t>
            </a:r>
            <a:r>
              <a:rPr lang="en-US" sz="2000" dirty="0" smtClean="0">
                <a:latin typeface="Arial"/>
                <a:cs typeface="Arial"/>
              </a:rPr>
              <a:t>(</a:t>
            </a:r>
            <a:r>
              <a:rPr lang="en-US" sz="2000" dirty="0" smtClean="0">
                <a:latin typeface="Arial"/>
                <a:cs typeface="Arial"/>
              </a:rPr>
              <a:t>NHIL)</a:t>
            </a:r>
            <a:endParaRPr lang="en-US" sz="2000" dirty="0">
              <a:latin typeface="Arial"/>
              <a:cs typeface="Arial"/>
            </a:endParaRPr>
          </a:p>
        </p:txBody>
      </p:sp>
      <p:sp>
        <p:nvSpPr>
          <p:cNvPr id="3" name="Subtitle 2"/>
          <p:cNvSpPr>
            <a:spLocks noGrp="1"/>
          </p:cNvSpPr>
          <p:nvPr>
            <p:ph type="subTitle" idx="1"/>
          </p:nvPr>
        </p:nvSpPr>
        <p:spPr>
          <a:xfrm>
            <a:off x="0" y="5412182"/>
            <a:ext cx="9038906" cy="621792"/>
          </a:xfrm>
        </p:spPr>
        <p:txBody>
          <a:bodyPr>
            <a:normAutofit fontScale="62500" lnSpcReduction="20000"/>
          </a:bodyPr>
          <a:lstStyle/>
          <a:p>
            <a:r>
              <a:rPr lang="en-US" sz="3200" dirty="0" smtClean="0">
                <a:latin typeface="Arial"/>
                <a:cs typeface="Arial"/>
              </a:rPr>
              <a:t>      </a:t>
            </a:r>
            <a:r>
              <a:rPr lang="en-US" sz="3200" b="1" dirty="0" smtClean="0">
                <a:latin typeface="Arial"/>
                <a:cs typeface="Arial"/>
              </a:rPr>
              <a:t>A Proposed ColIaboration with the Federal Government of Nigeria</a:t>
            </a:r>
          </a:p>
          <a:p>
            <a:r>
              <a:rPr lang="en-US" sz="3200" b="1" dirty="0" smtClean="0">
                <a:latin typeface="Arial"/>
                <a:cs typeface="Arial"/>
              </a:rPr>
              <a:t>       </a:t>
            </a:r>
            <a:endParaRPr lang="en-US" sz="3200" b="1" dirty="0">
              <a:latin typeface="Arial"/>
              <a:cs typeface="Arial"/>
            </a:endParaRPr>
          </a:p>
        </p:txBody>
      </p:sp>
      <p:sp>
        <p:nvSpPr>
          <p:cNvPr id="5" name="Subtitle 2"/>
          <p:cNvSpPr txBox="1">
            <a:spLocks/>
          </p:cNvSpPr>
          <p:nvPr/>
        </p:nvSpPr>
        <p:spPr>
          <a:xfrm>
            <a:off x="6068740" y="995457"/>
            <a:ext cx="3004456" cy="2069188"/>
          </a:xfrm>
          <a:prstGeom prst="rect">
            <a:avLst/>
          </a:prstGeom>
        </p:spPr>
        <p:txBody>
          <a:bodyPr vert="horz" lIns="91440" tIns="45720" rIns="91440" bIns="45720" rtlCol="0">
            <a:noAutofit/>
          </a:bodyPr>
          <a:lstStyle>
            <a:lvl1pPr marL="0" indent="0" algn="l" defTabSz="914400" rtl="0" eaLnBrk="1" latinLnBrk="0" hangingPunct="1">
              <a:spcBef>
                <a:spcPts val="0"/>
              </a:spcBef>
              <a:buClr>
                <a:schemeClr val="accent1"/>
              </a:buClr>
              <a:buSzPct val="100000"/>
              <a:buFont typeface="Wingdings 2" pitchFamily="18" charset="2"/>
              <a:buNone/>
              <a:defRPr sz="1600" kern="1200">
                <a:solidFill>
                  <a:schemeClr val="tx2"/>
                </a:solidFill>
                <a:latin typeface="+mn-lt"/>
                <a:ea typeface="+mn-ea"/>
                <a:cs typeface="+mn-cs"/>
              </a:defRPr>
            </a:lvl1pPr>
            <a:lvl2pPr marL="457200" indent="0" algn="ctr" defTabSz="914400" rtl="0" eaLnBrk="1" latinLnBrk="0" hangingPunct="1">
              <a:spcBef>
                <a:spcPts val="600"/>
              </a:spcBef>
              <a:buClr>
                <a:schemeClr val="accent1">
                  <a:lumMod val="50000"/>
                </a:schemeClr>
              </a:buClr>
              <a:buSzPct val="100000"/>
              <a:buFont typeface="Wingdings 2" pitchFamily="18" charset="2"/>
              <a:buNone/>
              <a:defRPr sz="1800" kern="1200">
                <a:solidFill>
                  <a:schemeClr val="tx1">
                    <a:tint val="75000"/>
                  </a:schemeClr>
                </a:solidFill>
                <a:latin typeface="+mn-lt"/>
                <a:ea typeface="+mn-ea"/>
                <a:cs typeface="+mn-cs"/>
              </a:defRPr>
            </a:lvl2pPr>
            <a:lvl3pPr marL="914400" indent="0" algn="ctr" defTabSz="914400" rtl="0" eaLnBrk="1" latinLnBrk="0" hangingPunct="1">
              <a:spcBef>
                <a:spcPts val="600"/>
              </a:spcBef>
              <a:buClr>
                <a:schemeClr val="accent1"/>
              </a:buClr>
              <a:buSzPct val="100000"/>
              <a:buFont typeface="Wingdings 2" pitchFamily="18" charset="2"/>
              <a:buNone/>
              <a:defRPr sz="1800" kern="1200">
                <a:solidFill>
                  <a:schemeClr val="tx1">
                    <a:tint val="75000"/>
                  </a:schemeClr>
                </a:solidFill>
                <a:latin typeface="+mn-lt"/>
                <a:ea typeface="+mn-ea"/>
                <a:cs typeface="+mn-cs"/>
              </a:defRPr>
            </a:lvl3pPr>
            <a:lvl4pPr marL="1371600" indent="0" algn="ctr" defTabSz="914400" rtl="0" eaLnBrk="1" latinLnBrk="0" hangingPunct="1">
              <a:spcBef>
                <a:spcPts val="600"/>
              </a:spcBef>
              <a:buClr>
                <a:schemeClr val="accent1">
                  <a:lumMod val="50000"/>
                </a:schemeClr>
              </a:buClr>
              <a:buSzPct val="100000"/>
              <a:buFont typeface="Wingdings 2"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ts val="600"/>
              </a:spcBef>
              <a:buClr>
                <a:schemeClr val="accent1"/>
              </a:buClr>
              <a:buSzPct val="100000"/>
              <a:buFont typeface="Wingdings 2" pitchFamily="18" charset="2"/>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lumMod val="50000"/>
                </a:schemeClr>
              </a:buClr>
              <a:buFont typeface="Wingdings 2" pitchFamily="18" charset="2"/>
              <a:buNone/>
              <a:defRPr lang="en-US" sz="18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Wingdings 2" pitchFamily="18" charset="2"/>
              <a:buNone/>
              <a:defRPr lang="en-US" sz="18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lumMod val="50000"/>
                </a:schemeClr>
              </a:buClr>
              <a:buFont typeface="Wingdings 2" pitchFamily="18" charset="2"/>
              <a:buNone/>
              <a:defRPr lang="en-US" sz="18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Wingdings 2" pitchFamily="18" charset="2"/>
              <a:buNone/>
              <a:defRPr lang="en-US" sz="1800" kern="1200">
                <a:solidFill>
                  <a:schemeClr val="tx1">
                    <a:tint val="75000"/>
                  </a:schemeClr>
                </a:solidFill>
                <a:latin typeface="+mn-lt"/>
                <a:ea typeface="+mn-ea"/>
                <a:cs typeface="+mn-cs"/>
              </a:defRPr>
            </a:lvl9pPr>
          </a:lstStyle>
          <a:p>
            <a:r>
              <a:rPr lang="en-US" sz="2800" dirty="0" smtClean="0">
                <a:solidFill>
                  <a:schemeClr val="bg1"/>
                </a:solidFill>
                <a:latin typeface="Arial"/>
                <a:cs typeface="Arial"/>
              </a:rPr>
              <a:t>New</a:t>
            </a:r>
          </a:p>
          <a:p>
            <a:r>
              <a:rPr lang="en-US" sz="2800" dirty="0" smtClean="0">
                <a:solidFill>
                  <a:schemeClr val="bg1"/>
                </a:solidFill>
                <a:latin typeface="Arial"/>
                <a:cs typeface="Arial"/>
              </a:rPr>
              <a:t>Housing</a:t>
            </a:r>
          </a:p>
          <a:p>
            <a:r>
              <a:rPr lang="en-US" sz="2800" dirty="0" smtClean="0">
                <a:solidFill>
                  <a:schemeClr val="bg1"/>
                </a:solidFill>
                <a:latin typeface="Arial"/>
                <a:cs typeface="Arial"/>
              </a:rPr>
              <a:t>Ideas (NHI)</a:t>
            </a:r>
          </a:p>
          <a:p>
            <a:endParaRPr lang="en-US" sz="2800" dirty="0">
              <a:solidFill>
                <a:schemeClr val="bg1"/>
              </a:solidFill>
              <a:latin typeface="Arial"/>
              <a:cs typeface="Arial"/>
            </a:endParaRPr>
          </a:p>
          <a:p>
            <a:r>
              <a:rPr lang="en-US" sz="1400" dirty="0" smtClean="0">
                <a:solidFill>
                  <a:schemeClr val="bg1"/>
                </a:solidFill>
                <a:latin typeface="Arial"/>
                <a:cs typeface="Arial"/>
              </a:rPr>
              <a:t>  “Thinking Global, Acting Local”</a:t>
            </a:r>
          </a:p>
          <a:p>
            <a:endParaRPr lang="en-US" sz="1400" dirty="0" smtClean="0"/>
          </a:p>
        </p:txBody>
      </p:sp>
      <p:pic>
        <p:nvPicPr>
          <p:cNvPr id="7" name="Picture 6"/>
          <p:cNvPicPr/>
          <p:nvPr/>
        </p:nvPicPr>
        <p:blipFill>
          <a:blip r:embed="rId3"/>
          <a:stretch>
            <a:fillRect/>
          </a:stretch>
        </p:blipFill>
        <p:spPr>
          <a:xfrm>
            <a:off x="3187700" y="272308"/>
            <a:ext cx="2939146" cy="3911858"/>
          </a:xfrm>
          <a:prstGeom prst="rect">
            <a:avLst/>
          </a:prstGeom>
        </p:spPr>
      </p:pic>
      <p:sp>
        <p:nvSpPr>
          <p:cNvPr id="8" name="Rectangle 7"/>
          <p:cNvSpPr/>
          <p:nvPr/>
        </p:nvSpPr>
        <p:spPr>
          <a:xfrm>
            <a:off x="7807855" y="6408651"/>
            <a:ext cx="1047082" cy="215444"/>
          </a:xfrm>
          <a:prstGeom prst="rect">
            <a:avLst/>
          </a:prstGeom>
        </p:spPr>
        <p:txBody>
          <a:bodyPr wrap="none">
            <a:spAutoFit/>
          </a:bodyPr>
          <a:lstStyle/>
          <a:p>
            <a:r>
              <a:rPr lang="en-US" sz="800" dirty="0" smtClean="0">
                <a:latin typeface="Arial"/>
                <a:cs typeface="Arial"/>
              </a:rPr>
              <a:t>©   February  2016</a:t>
            </a:r>
            <a:endParaRPr lang="en-US" sz="800" dirty="0">
              <a:latin typeface="Arial"/>
              <a:cs typeface="Arial"/>
            </a:endParaRPr>
          </a:p>
        </p:txBody>
      </p:sp>
      <p:pic>
        <p:nvPicPr>
          <p:cNvPr id="9" name="Picture 8"/>
          <p:cNvPicPr/>
          <p:nvPr/>
        </p:nvPicPr>
        <p:blipFill>
          <a:blip r:embed="rId4">
            <a:extLst>
              <a:ext uri="{28A0092B-C50C-407E-A947-70E740481C1C}">
                <a14:useLocalDpi xmlns:a14="http://schemas.microsoft.com/office/drawing/2010/main" val="0"/>
              </a:ext>
            </a:extLst>
          </a:blip>
          <a:srcRect/>
          <a:stretch>
            <a:fillRect/>
          </a:stretch>
        </p:blipFill>
        <p:spPr bwMode="auto">
          <a:xfrm>
            <a:off x="434340" y="1303020"/>
            <a:ext cx="2753360" cy="1752180"/>
          </a:xfrm>
          <a:prstGeom prst="rect">
            <a:avLst/>
          </a:prstGeom>
          <a:noFill/>
          <a:ln>
            <a:noFill/>
          </a:ln>
        </p:spPr>
      </p:pic>
      <p:sp>
        <p:nvSpPr>
          <p:cNvPr id="4" name="TextBox 3"/>
          <p:cNvSpPr txBox="1"/>
          <p:nvPr/>
        </p:nvSpPr>
        <p:spPr>
          <a:xfrm>
            <a:off x="6133172" y="3769112"/>
            <a:ext cx="1282723" cy="400110"/>
          </a:xfrm>
          <a:prstGeom prst="rect">
            <a:avLst/>
          </a:prstGeom>
          <a:noFill/>
        </p:spPr>
        <p:txBody>
          <a:bodyPr wrap="none" rtlCol="0">
            <a:spAutoFit/>
          </a:bodyPr>
          <a:lstStyle/>
          <a:p>
            <a:r>
              <a:rPr lang="en-US" sz="1000" dirty="0" smtClean="0">
                <a:solidFill>
                  <a:schemeClr val="bg1"/>
                </a:solidFill>
              </a:rPr>
              <a:t>www.nhi.com.ng</a:t>
            </a:r>
          </a:p>
          <a:p>
            <a:r>
              <a:rPr lang="en-US" sz="1000" dirty="0" smtClean="0">
                <a:solidFill>
                  <a:schemeClr val="bg1"/>
                </a:solidFill>
              </a:rPr>
              <a:t>www.nhif.com.ng</a:t>
            </a:r>
            <a:endParaRPr lang="en-US" sz="1000" dirty="0">
              <a:solidFill>
                <a:schemeClr val="bg1"/>
              </a:solidFill>
            </a:endParaRPr>
          </a:p>
        </p:txBody>
      </p:sp>
    </p:spTree>
    <p:extLst>
      <p:ext uri="{BB962C8B-B14F-4D97-AF65-F5344CB8AC3E}">
        <p14:creationId xmlns:p14="http://schemas.microsoft.com/office/powerpoint/2010/main" val="25019145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29258"/>
            <a:ext cx="6508377" cy="470036"/>
          </a:xfrm>
        </p:spPr>
        <p:txBody>
          <a:bodyPr/>
          <a:lstStyle/>
          <a:p>
            <a:r>
              <a:rPr lang="en-US" sz="2400" dirty="0" smtClean="0">
                <a:latin typeface="Arial"/>
                <a:cs typeface="Arial"/>
              </a:rPr>
              <a:t>Nigeria as an Emerging Economy.........</a:t>
            </a:r>
            <a:endParaRPr lang="en-US" sz="2400" dirty="0">
              <a:latin typeface="Arial"/>
              <a:cs typeface="Arial"/>
            </a:endParaRPr>
          </a:p>
        </p:txBody>
      </p:sp>
      <p:sp>
        <p:nvSpPr>
          <p:cNvPr id="3" name="Content Placeholder 2"/>
          <p:cNvSpPr>
            <a:spLocks noGrp="1"/>
          </p:cNvSpPr>
          <p:nvPr>
            <p:ph idx="1"/>
          </p:nvPr>
        </p:nvSpPr>
        <p:spPr>
          <a:xfrm>
            <a:off x="241300" y="880946"/>
            <a:ext cx="3828895" cy="5475404"/>
          </a:xfrm>
        </p:spPr>
        <p:txBody>
          <a:bodyPr>
            <a:normAutofit fontScale="85000" lnSpcReduction="10000"/>
          </a:bodyPr>
          <a:lstStyle/>
          <a:p>
            <a:r>
              <a:rPr lang="en-US" sz="1200" i="1" dirty="0">
                <a:solidFill>
                  <a:schemeClr val="accent1">
                    <a:lumMod val="75000"/>
                  </a:schemeClr>
                </a:solidFill>
                <a:latin typeface="Arial" charset="0"/>
                <a:ea typeface="Arial" charset="0"/>
                <a:cs typeface="Arial" charset="0"/>
              </a:rPr>
              <a:t>“…emerging market growth, at 43.4%, is forecast to be three times that of developed markets between 2013 and 2020. </a:t>
            </a:r>
            <a:r>
              <a:rPr lang="en-US" sz="1200" i="1" dirty="0" smtClean="0">
                <a:solidFill>
                  <a:schemeClr val="accent1">
                    <a:lumMod val="75000"/>
                  </a:schemeClr>
                </a:solidFill>
                <a:latin typeface="Arial" charset="0"/>
                <a:ea typeface="Arial" charset="0"/>
                <a:cs typeface="Arial" charset="0"/>
              </a:rPr>
              <a:t>the consumer </a:t>
            </a:r>
            <a:r>
              <a:rPr lang="en-US" sz="1200" i="1" dirty="0">
                <a:solidFill>
                  <a:schemeClr val="accent1">
                    <a:lumMod val="75000"/>
                  </a:schemeClr>
                </a:solidFill>
                <a:latin typeface="Arial" charset="0"/>
                <a:ea typeface="Arial" charset="0"/>
                <a:cs typeface="Arial" charset="0"/>
              </a:rPr>
              <a:t>spending growth in emerging markets has outpaced that of developed countries every year since 2000 and is expected to continue to do so</a:t>
            </a:r>
            <a:r>
              <a:rPr lang="en-US" sz="1200" i="1" dirty="0" smtClean="0">
                <a:solidFill>
                  <a:schemeClr val="accent1">
                    <a:lumMod val="75000"/>
                  </a:schemeClr>
                </a:solidFill>
                <a:latin typeface="Arial" charset="0"/>
                <a:ea typeface="Arial" charset="0"/>
                <a:cs typeface="Arial" charset="0"/>
              </a:rPr>
              <a:t>.”</a:t>
            </a:r>
          </a:p>
          <a:p>
            <a:r>
              <a:rPr lang="en-US" sz="1200" dirty="0">
                <a:latin typeface="Arial" charset="0"/>
                <a:ea typeface="Arial" charset="0"/>
                <a:cs typeface="Arial" charset="0"/>
              </a:rPr>
              <a:t>“....... apart from infuencing global economic growth, emerging markets are also driving population growth” </a:t>
            </a:r>
            <a:endParaRPr lang="en-US" sz="1200" dirty="0" smtClean="0">
              <a:latin typeface="Arial" charset="0"/>
              <a:ea typeface="Arial" charset="0"/>
              <a:cs typeface="Arial" charset="0"/>
            </a:endParaRPr>
          </a:p>
          <a:p>
            <a:r>
              <a:rPr lang="en-US" sz="1200" dirty="0" smtClean="0">
                <a:latin typeface="Arial" charset="0"/>
                <a:ea typeface="Arial" charset="0"/>
                <a:cs typeface="Arial" charset="0"/>
              </a:rPr>
              <a:t>The </a:t>
            </a:r>
            <a:r>
              <a:rPr lang="en-US" sz="1200" dirty="0">
                <a:latin typeface="Arial" charset="0"/>
                <a:ea typeface="Arial" charset="0"/>
                <a:cs typeface="Arial" charset="0"/>
              </a:rPr>
              <a:t>non-BRIC </a:t>
            </a:r>
            <a:r>
              <a:rPr lang="en-US" sz="1200" dirty="0" smtClean="0">
                <a:latin typeface="Arial" charset="0"/>
                <a:ea typeface="Arial" charset="0"/>
                <a:cs typeface="Arial" charset="0"/>
              </a:rPr>
              <a:t>(Brazil, Russia, India, and China) markets </a:t>
            </a:r>
            <a:r>
              <a:rPr lang="en-US" sz="1200" dirty="0">
                <a:latin typeface="Arial" charset="0"/>
                <a:ea typeface="Arial" charset="0"/>
                <a:cs typeface="Arial" charset="0"/>
              </a:rPr>
              <a:t>are characterised as the frontrunners” when it comes the increase in spending.  </a:t>
            </a:r>
            <a:endParaRPr lang="en-US" sz="1200" dirty="0" smtClean="0">
              <a:solidFill>
                <a:schemeClr val="accent1">
                  <a:lumMod val="75000"/>
                </a:schemeClr>
              </a:solidFill>
              <a:latin typeface="Arial" charset="0"/>
              <a:ea typeface="Arial" charset="0"/>
              <a:cs typeface="Arial" charset="0"/>
            </a:endParaRPr>
          </a:p>
          <a:p>
            <a:r>
              <a:rPr lang="en-US" sz="1200" i="1" u="sng" dirty="0" smtClean="0">
                <a:latin typeface="Arial" charset="0"/>
                <a:ea typeface="Arial" charset="0"/>
                <a:cs typeface="Arial" charset="0"/>
              </a:rPr>
              <a:t>“five non-BRIC markets (Indonesia, Pakistan, Nigeria, Bangladesh and Mexico) had populations of more than 100million,</a:t>
            </a:r>
            <a:r>
              <a:rPr lang="en-US" sz="1200" dirty="0" smtClean="0">
                <a:latin typeface="Arial" charset="0"/>
                <a:ea typeface="Arial" charset="0"/>
                <a:cs typeface="Arial" charset="0"/>
              </a:rPr>
              <a:t> constituting a significant market share when considered as a whole.........Euromonitor report, 2014</a:t>
            </a:r>
          </a:p>
          <a:p>
            <a:r>
              <a:rPr lang="en-US" sz="1200" dirty="0" smtClean="0">
                <a:latin typeface="Arial" charset="0"/>
                <a:ea typeface="Arial" charset="0"/>
                <a:cs typeface="Arial" charset="0"/>
              </a:rPr>
              <a:t>The middle class are engine of consumer spending in the emerging markets – i.e people with a disposable income over US $10,000</a:t>
            </a:r>
          </a:p>
          <a:p>
            <a:r>
              <a:rPr lang="en-US" sz="1200" dirty="0" smtClean="0">
                <a:latin typeface="Arial" charset="0"/>
                <a:ea typeface="Arial" charset="0"/>
                <a:cs typeface="Arial" charset="0"/>
              </a:rPr>
              <a:t>The </a:t>
            </a:r>
            <a:r>
              <a:rPr lang="en-US" sz="1200" dirty="0">
                <a:latin typeface="Arial" charset="0"/>
                <a:ea typeface="Arial" charset="0"/>
                <a:cs typeface="Arial" charset="0"/>
              </a:rPr>
              <a:t>proportion of middle class </a:t>
            </a:r>
            <a:r>
              <a:rPr lang="en-US" sz="1200" dirty="0" smtClean="0">
                <a:latin typeface="Arial" charset="0"/>
                <a:ea typeface="Arial" charset="0"/>
                <a:cs typeface="Arial" charset="0"/>
              </a:rPr>
              <a:t>houses in the world’s 20 largest non-BRIC emerging markets </a:t>
            </a:r>
            <a:r>
              <a:rPr lang="en-US" sz="1200" dirty="0">
                <a:latin typeface="Arial" charset="0"/>
                <a:ea typeface="Arial" charset="0"/>
                <a:cs typeface="Arial" charset="0"/>
              </a:rPr>
              <a:t>ranges from a high of </a:t>
            </a:r>
            <a:r>
              <a:rPr lang="en-US" sz="1200" dirty="0" smtClean="0">
                <a:latin typeface="Arial" charset="0"/>
                <a:ea typeface="Arial" charset="0"/>
                <a:cs typeface="Arial" charset="0"/>
              </a:rPr>
              <a:t>99.5 percent </a:t>
            </a:r>
            <a:r>
              <a:rPr lang="en-US" sz="1200" dirty="0">
                <a:latin typeface="Arial" charset="0"/>
                <a:ea typeface="Arial" charset="0"/>
                <a:cs typeface="Arial" charset="0"/>
              </a:rPr>
              <a:t>in the United Arab Emirates to a low of 4.8% in </a:t>
            </a:r>
            <a:r>
              <a:rPr lang="en-US" sz="1200" dirty="0" smtClean="0">
                <a:latin typeface="Arial" charset="0"/>
                <a:ea typeface="Arial" charset="0"/>
                <a:cs typeface="Arial" charset="0"/>
              </a:rPr>
              <a:t>Kenya,...from </a:t>
            </a:r>
            <a:r>
              <a:rPr lang="en-US" sz="1200" dirty="0">
                <a:latin typeface="Arial" charset="0"/>
                <a:ea typeface="Arial" charset="0"/>
                <a:cs typeface="Arial" charset="0"/>
              </a:rPr>
              <a:t>around US $3,000-6,000 per household </a:t>
            </a:r>
            <a:r>
              <a:rPr lang="en-US" sz="1200" i="1" u="sng" dirty="0">
                <a:latin typeface="Arial" charset="0"/>
                <a:ea typeface="Arial" charset="0"/>
                <a:cs typeface="Arial" charset="0"/>
              </a:rPr>
              <a:t>in Nigeria to US $74,000–150,000 </a:t>
            </a:r>
            <a:r>
              <a:rPr lang="en-US" sz="1200" dirty="0">
                <a:latin typeface="Arial" charset="0"/>
                <a:ea typeface="Arial" charset="0"/>
                <a:cs typeface="Arial" charset="0"/>
              </a:rPr>
              <a:t>in the United Arab Emirates</a:t>
            </a:r>
            <a:r>
              <a:rPr lang="en-US" sz="1200" dirty="0" smtClean="0">
                <a:latin typeface="Arial" charset="0"/>
                <a:ea typeface="Arial" charset="0"/>
                <a:cs typeface="Arial" charset="0"/>
              </a:rPr>
              <a:t>.</a:t>
            </a:r>
          </a:p>
          <a:p>
            <a:r>
              <a:rPr lang="en-US" sz="1200" i="1" u="sng" dirty="0">
                <a:latin typeface="Arial" charset="0"/>
                <a:ea typeface="Arial" charset="0"/>
                <a:cs typeface="Arial" charset="0"/>
              </a:rPr>
              <a:t>Africa’s middle class families – those earning US $20,000 or more</a:t>
            </a:r>
            <a:r>
              <a:rPr lang="en-US" sz="1200" dirty="0">
                <a:latin typeface="Arial" charset="0"/>
                <a:ea typeface="Arial" charset="0"/>
                <a:cs typeface="Arial" charset="0"/>
              </a:rPr>
              <a:t> – outnumber </a:t>
            </a:r>
            <a:r>
              <a:rPr lang="en-US" sz="1200" dirty="0" smtClean="0">
                <a:latin typeface="Arial" charset="0"/>
                <a:ea typeface="Arial" charset="0"/>
                <a:cs typeface="Arial" charset="0"/>
              </a:rPr>
              <a:t>India’s</a:t>
            </a:r>
          </a:p>
          <a:p>
            <a:r>
              <a:rPr lang="en-US" sz="1200" dirty="0" smtClean="0">
                <a:latin typeface="Arial" charset="0"/>
                <a:ea typeface="Arial" charset="0"/>
                <a:cs typeface="Arial" charset="0"/>
              </a:rPr>
              <a:t>“......128 million African households will earn US $5,000 a year or more by 2020 </a:t>
            </a:r>
            <a:r>
              <a:rPr lang="en-US" sz="1200" dirty="0" smtClean="0">
                <a:solidFill>
                  <a:schemeClr val="tx1"/>
                </a:solidFill>
                <a:latin typeface="Arial" charset="0"/>
                <a:ea typeface="Arial" charset="0"/>
                <a:cs typeface="Arial" charset="0"/>
              </a:rPr>
              <a:t>enabling </a:t>
            </a:r>
            <a:r>
              <a:rPr lang="en-US" sz="1200" dirty="0">
                <a:solidFill>
                  <a:schemeClr val="tx1"/>
                </a:solidFill>
                <a:latin typeface="Arial" charset="0"/>
                <a:ea typeface="Arial" charset="0"/>
                <a:cs typeface="Arial" charset="0"/>
              </a:rPr>
              <a:t>them to </a:t>
            </a:r>
            <a:r>
              <a:rPr lang="en-US" sz="1200" dirty="0" smtClean="0">
                <a:solidFill>
                  <a:schemeClr val="tx1"/>
                </a:solidFill>
                <a:latin typeface="Arial" charset="0"/>
                <a:ea typeface="Arial" charset="0"/>
                <a:cs typeface="Arial" charset="0"/>
              </a:rPr>
              <a:t>spend </a:t>
            </a:r>
            <a:r>
              <a:rPr lang="en-US" sz="1200" dirty="0">
                <a:solidFill>
                  <a:schemeClr val="tx1"/>
                </a:solidFill>
                <a:latin typeface="Arial" charset="0"/>
                <a:ea typeface="Arial" charset="0"/>
                <a:cs typeface="Arial" charset="0"/>
              </a:rPr>
              <a:t>half their income on non-food items</a:t>
            </a:r>
            <a:r>
              <a:rPr lang="en-US" sz="1200" dirty="0" smtClean="0">
                <a:solidFill>
                  <a:schemeClr val="tx1"/>
                </a:solidFill>
                <a:latin typeface="Arial" charset="0"/>
                <a:ea typeface="Arial" charset="0"/>
                <a:cs typeface="Arial" charset="0"/>
              </a:rPr>
              <a:t>.” – McKinsey &amp; Company</a:t>
            </a:r>
            <a:endParaRPr lang="en-US" sz="1200" u="sng" dirty="0" smtClean="0">
              <a:solidFill>
                <a:schemeClr val="tx1"/>
              </a:solidFill>
              <a:latin typeface="Arial" charset="0"/>
              <a:ea typeface="Arial" charset="0"/>
              <a:cs typeface="Arial" charset="0"/>
            </a:endParaRPr>
          </a:p>
        </p:txBody>
      </p:sp>
      <p:sp>
        <p:nvSpPr>
          <p:cNvPr id="4" name="TextBox 3"/>
          <p:cNvSpPr txBox="1"/>
          <p:nvPr/>
        </p:nvSpPr>
        <p:spPr>
          <a:xfrm>
            <a:off x="7175500" y="687930"/>
            <a:ext cx="1778000" cy="1000274"/>
          </a:xfrm>
          <a:prstGeom prst="rect">
            <a:avLst/>
          </a:prstGeom>
          <a:noFill/>
        </p:spPr>
        <p:txBody>
          <a:bodyPr wrap="square" rtlCol="0">
            <a:spAutoFit/>
          </a:bodyPr>
          <a:lstStyle/>
          <a:p>
            <a:r>
              <a:rPr lang="en-US" sz="4000" dirty="0" smtClean="0">
                <a:solidFill>
                  <a:srgbClr val="FFFFFF"/>
                </a:solidFill>
                <a:latin typeface="Avenir Black Oblique"/>
                <a:cs typeface="Avenir Black Oblique"/>
              </a:rPr>
              <a:t> NHI</a:t>
            </a:r>
            <a:endParaRPr lang="en-US" sz="800" dirty="0" smtClean="0">
              <a:solidFill>
                <a:srgbClr val="FFFFFF"/>
              </a:solidFill>
              <a:latin typeface="Avenir Black Oblique"/>
              <a:cs typeface="Avenir Black Oblique"/>
            </a:endParaRPr>
          </a:p>
          <a:p>
            <a:r>
              <a:rPr lang="en-US" sz="1100" dirty="0" smtClean="0">
                <a:solidFill>
                  <a:schemeClr val="bg1"/>
                </a:solidFill>
                <a:latin typeface="Arial"/>
                <a:cs typeface="Arial"/>
              </a:rPr>
              <a:t> </a:t>
            </a:r>
            <a:r>
              <a:rPr lang="en-US" sz="1100" dirty="0">
                <a:solidFill>
                  <a:schemeClr val="bg1"/>
                </a:solidFill>
                <a:latin typeface="Arial"/>
                <a:cs typeface="Arial"/>
              </a:rPr>
              <a:t>“</a:t>
            </a:r>
            <a:r>
              <a:rPr lang="en-US" sz="800" dirty="0">
                <a:solidFill>
                  <a:schemeClr val="bg1"/>
                </a:solidFill>
                <a:latin typeface="Arial"/>
                <a:cs typeface="Arial"/>
              </a:rPr>
              <a:t>Thinking Global, Acting Local”</a:t>
            </a:r>
          </a:p>
          <a:p>
            <a:endParaRPr lang="en-US" sz="800" dirty="0">
              <a:solidFill>
                <a:srgbClr val="FFFFFF"/>
              </a:solidFill>
              <a:latin typeface="Avenir Black Oblique"/>
              <a:cs typeface="Avenir Black Oblique"/>
            </a:endParaRPr>
          </a:p>
        </p:txBody>
      </p:sp>
      <p:pic>
        <p:nvPicPr>
          <p:cNvPr id="10" name="Picture 9"/>
          <p:cNvPicPr/>
          <p:nvPr/>
        </p:nvPicPr>
        <p:blipFill>
          <a:blip r:embed="rId2">
            <a:extLst>
              <a:ext uri="{28A0092B-C50C-407E-A947-70E740481C1C}">
                <a14:useLocalDpi xmlns:a14="http://schemas.microsoft.com/office/drawing/2010/main" val="0"/>
              </a:ext>
            </a:extLst>
          </a:blip>
          <a:srcRect/>
          <a:stretch>
            <a:fillRect/>
          </a:stretch>
        </p:blipFill>
        <p:spPr bwMode="auto">
          <a:xfrm>
            <a:off x="4161034" y="2015118"/>
            <a:ext cx="4792467" cy="2636893"/>
          </a:xfrm>
          <a:prstGeom prst="rect">
            <a:avLst/>
          </a:prstGeom>
          <a:noFill/>
          <a:ln>
            <a:noFill/>
          </a:ln>
        </p:spPr>
      </p:pic>
      <p:sp>
        <p:nvSpPr>
          <p:cNvPr id="7" name="Rectangle 6"/>
          <p:cNvSpPr/>
          <p:nvPr/>
        </p:nvSpPr>
        <p:spPr>
          <a:xfrm>
            <a:off x="4070195" y="4813044"/>
            <a:ext cx="4768711" cy="1477328"/>
          </a:xfrm>
          <a:prstGeom prst="rect">
            <a:avLst/>
          </a:prstGeom>
        </p:spPr>
        <p:txBody>
          <a:bodyPr wrap="square">
            <a:spAutoFit/>
          </a:bodyPr>
          <a:lstStyle/>
          <a:p>
            <a:r>
              <a:rPr lang="en-US" sz="1400" i="1" dirty="0" smtClean="0">
                <a:solidFill>
                  <a:schemeClr val="accent2">
                    <a:lumMod val="90000"/>
                    <a:lumOff val="10000"/>
                  </a:schemeClr>
                </a:solidFill>
                <a:latin typeface="Arial" charset="0"/>
                <a:ea typeface="Arial" charset="0"/>
                <a:cs typeface="Arial" charset="0"/>
              </a:rPr>
              <a:t>“</a:t>
            </a:r>
            <a:r>
              <a:rPr lang="en-US" i="1" dirty="0" smtClean="0">
                <a:solidFill>
                  <a:schemeClr val="accent2">
                    <a:lumMod val="90000"/>
                    <a:lumOff val="10000"/>
                  </a:schemeClr>
                </a:solidFill>
                <a:latin typeface="Arial" charset="0"/>
                <a:ea typeface="Arial" charset="0"/>
                <a:cs typeface="Arial" charset="0"/>
              </a:rPr>
              <a:t>Nigeria </a:t>
            </a:r>
            <a:r>
              <a:rPr lang="en-US" i="1" dirty="0">
                <a:solidFill>
                  <a:schemeClr val="accent2">
                    <a:lumMod val="90000"/>
                    <a:lumOff val="10000"/>
                  </a:schemeClr>
                </a:solidFill>
                <a:latin typeface="Arial" charset="0"/>
                <a:ea typeface="Arial" charset="0"/>
                <a:cs typeface="Arial" charset="0"/>
              </a:rPr>
              <a:t>possesses all the key factors for real estate investment — a growing middle-class population, growth in consumption, rapid urbanization and a </a:t>
            </a:r>
            <a:r>
              <a:rPr lang="en-US" i="1" dirty="0" smtClean="0">
                <a:solidFill>
                  <a:schemeClr val="accent2">
                    <a:lumMod val="90000"/>
                    <a:lumOff val="10000"/>
                  </a:schemeClr>
                </a:solidFill>
                <a:latin typeface="Arial" charset="0"/>
                <a:ea typeface="Arial" charset="0"/>
                <a:cs typeface="Arial" charset="0"/>
              </a:rPr>
              <a:t>youthful demography </a:t>
            </a:r>
            <a:r>
              <a:rPr lang="en-US" i="1" dirty="0">
                <a:solidFill>
                  <a:schemeClr val="accent2">
                    <a:lumMod val="90000"/>
                    <a:lumOff val="10000"/>
                  </a:schemeClr>
                </a:solidFill>
                <a:latin typeface="Arial" charset="0"/>
                <a:ea typeface="Arial" charset="0"/>
                <a:cs typeface="Arial" charset="0"/>
              </a:rPr>
              <a:t>compared to more mature </a:t>
            </a:r>
            <a:r>
              <a:rPr lang="en-US" i="1" dirty="0" smtClean="0">
                <a:solidFill>
                  <a:schemeClr val="accent2">
                    <a:lumMod val="90000"/>
                    <a:lumOff val="10000"/>
                  </a:schemeClr>
                </a:solidFill>
                <a:latin typeface="Arial" charset="0"/>
                <a:ea typeface="Arial" charset="0"/>
                <a:cs typeface="Arial" charset="0"/>
              </a:rPr>
              <a:t>economies.....”</a:t>
            </a:r>
            <a:endParaRPr lang="en-US" i="1" dirty="0">
              <a:solidFill>
                <a:schemeClr val="accent2">
                  <a:lumMod val="90000"/>
                  <a:lumOff val="10000"/>
                </a:schemeClr>
              </a:solidFill>
              <a:latin typeface="Arial" charset="0"/>
              <a:ea typeface="Arial" charset="0"/>
              <a:cs typeface="Arial" charset="0"/>
            </a:endParaRPr>
          </a:p>
        </p:txBody>
      </p:sp>
      <p:sp>
        <p:nvSpPr>
          <p:cNvPr id="8" name="Slide Number Placeholder 7"/>
          <p:cNvSpPr>
            <a:spLocks noGrp="1"/>
          </p:cNvSpPr>
          <p:nvPr>
            <p:ph type="sldNum" sz="quarter" idx="12"/>
          </p:nvPr>
        </p:nvSpPr>
        <p:spPr/>
        <p:txBody>
          <a:bodyPr/>
          <a:lstStyle/>
          <a:p>
            <a:fld id="{0F4A5E66-914C-5748-B97C-7CD75A7ED2D6}" type="slidenum">
              <a:rPr lang="en-US" smtClean="0"/>
              <a:t>10</a:t>
            </a:fld>
            <a:endParaRPr lang="en-US" dirty="0"/>
          </a:p>
        </p:txBody>
      </p:sp>
      <p:sp>
        <p:nvSpPr>
          <p:cNvPr id="9" name="Footer Placeholder 8"/>
          <p:cNvSpPr>
            <a:spLocks noGrp="1"/>
          </p:cNvSpPr>
          <p:nvPr>
            <p:ph type="ftr" sz="quarter" idx="11"/>
          </p:nvPr>
        </p:nvSpPr>
        <p:spPr/>
        <p:txBody>
          <a:bodyPr/>
          <a:lstStyle/>
          <a:p>
            <a:r>
              <a:rPr lang="en-US" dirty="0" smtClean="0"/>
              <a:t>"</a:t>
            </a:r>
            <a:r>
              <a:rPr lang="en-US" sz="800" dirty="0" smtClean="0"/>
              <a:t>Affordable Housing Solutions For All Nigerians</a:t>
            </a:r>
            <a:r>
              <a:rPr lang="en-US" dirty="0" smtClean="0"/>
              <a:t>"</a:t>
            </a:r>
            <a:endParaRPr lang="en-US" dirty="0"/>
          </a:p>
        </p:txBody>
      </p:sp>
      <p:sp>
        <p:nvSpPr>
          <p:cNvPr id="11" name="TextBox 10"/>
          <p:cNvSpPr txBox="1"/>
          <p:nvPr/>
        </p:nvSpPr>
        <p:spPr>
          <a:xfrm>
            <a:off x="5023945" y="4659156"/>
            <a:ext cx="819455" cy="153888"/>
          </a:xfrm>
          <a:prstGeom prst="rect">
            <a:avLst/>
          </a:prstGeom>
          <a:noFill/>
        </p:spPr>
        <p:txBody>
          <a:bodyPr wrap="none" rtlCol="0">
            <a:spAutoFit/>
          </a:bodyPr>
          <a:lstStyle/>
          <a:p>
            <a:r>
              <a:rPr lang="en-US" sz="400" dirty="0"/>
              <a:t>n</a:t>
            </a:r>
            <a:r>
              <a:rPr lang="en-US" sz="400" dirty="0" smtClean="0"/>
              <a:t>ationalgeographic.com</a:t>
            </a:r>
            <a:endParaRPr lang="en-US" sz="400" dirty="0"/>
          </a:p>
        </p:txBody>
      </p:sp>
      <p:sp>
        <p:nvSpPr>
          <p:cNvPr id="13" name="Rectangle 12"/>
          <p:cNvSpPr/>
          <p:nvPr/>
        </p:nvSpPr>
        <p:spPr>
          <a:xfrm>
            <a:off x="7807855" y="6408651"/>
            <a:ext cx="1047082" cy="215444"/>
          </a:xfrm>
          <a:prstGeom prst="rect">
            <a:avLst/>
          </a:prstGeom>
        </p:spPr>
        <p:txBody>
          <a:bodyPr wrap="none">
            <a:spAutoFit/>
          </a:bodyPr>
          <a:lstStyle/>
          <a:p>
            <a:r>
              <a:rPr lang="en-US" sz="800" dirty="0" smtClean="0">
                <a:latin typeface="Arial"/>
                <a:cs typeface="Arial"/>
              </a:rPr>
              <a:t>©   February  2016</a:t>
            </a:r>
            <a:endParaRPr lang="en-US" sz="800" dirty="0">
              <a:latin typeface="Arial"/>
              <a:cs typeface="Arial"/>
            </a:endParaRPr>
          </a:p>
        </p:txBody>
      </p:sp>
    </p:spTree>
    <p:extLst>
      <p:ext uri="{BB962C8B-B14F-4D97-AF65-F5344CB8AC3E}">
        <p14:creationId xmlns:p14="http://schemas.microsoft.com/office/powerpoint/2010/main" val="171050730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50278"/>
            <a:ext cx="6508377" cy="470036"/>
          </a:xfrm>
        </p:spPr>
        <p:txBody>
          <a:bodyPr/>
          <a:lstStyle/>
          <a:p>
            <a:r>
              <a:rPr lang="en-US" sz="2400" dirty="0" smtClean="0">
                <a:latin typeface="Arial"/>
                <a:cs typeface="Arial"/>
              </a:rPr>
              <a:t>Overview of Real Estate Sector in Nigeria</a:t>
            </a:r>
            <a:endParaRPr lang="en-US" sz="2400" dirty="0">
              <a:latin typeface="Arial"/>
              <a:cs typeface="Arial"/>
            </a:endParaRPr>
          </a:p>
        </p:txBody>
      </p:sp>
      <p:sp>
        <p:nvSpPr>
          <p:cNvPr id="3" name="Content Placeholder 2"/>
          <p:cNvSpPr>
            <a:spLocks noGrp="1"/>
          </p:cNvSpPr>
          <p:nvPr>
            <p:ph idx="1"/>
          </p:nvPr>
        </p:nvSpPr>
        <p:spPr>
          <a:xfrm>
            <a:off x="296172" y="2301410"/>
            <a:ext cx="3818628" cy="3992939"/>
          </a:xfrm>
        </p:spPr>
        <p:txBody>
          <a:bodyPr>
            <a:noAutofit/>
          </a:bodyPr>
          <a:lstStyle/>
          <a:p>
            <a:r>
              <a:rPr lang="en-US" sz="1200" dirty="0">
                <a:latin typeface="Arial" charset="0"/>
                <a:ea typeface="Arial" charset="0"/>
                <a:cs typeface="Arial" charset="0"/>
              </a:rPr>
              <a:t>S</a:t>
            </a:r>
            <a:r>
              <a:rPr lang="en-US" sz="1200" dirty="0" smtClean="0">
                <a:latin typeface="Arial" charset="0"/>
                <a:ea typeface="Arial" charset="0"/>
                <a:cs typeface="Arial" charset="0"/>
              </a:rPr>
              <a:t>ixth largest sector in the economy;</a:t>
            </a:r>
          </a:p>
          <a:p>
            <a:r>
              <a:rPr lang="en-US" sz="1200" dirty="0" smtClean="0">
                <a:latin typeface="Arial" charset="0"/>
                <a:ea typeface="Arial" charset="0"/>
                <a:cs typeface="Arial" charset="0"/>
              </a:rPr>
              <a:t>Growing faster than the average GDP at a rate of 8.7% (GDP  growth at 7.4%);</a:t>
            </a:r>
          </a:p>
          <a:p>
            <a:r>
              <a:rPr lang="en-US" sz="1200" dirty="0" smtClean="0">
                <a:latin typeface="Arial" charset="0"/>
                <a:ea typeface="Arial" charset="0"/>
                <a:cs typeface="Arial" charset="0"/>
              </a:rPr>
              <a:t>Estimated to grow from $11.4 billion to $16.5 billion over the next 2 years;</a:t>
            </a:r>
            <a:endParaRPr lang="en-US" sz="1200" dirty="0">
              <a:latin typeface="Arial" charset="0"/>
              <a:ea typeface="Arial" charset="0"/>
              <a:cs typeface="Arial" charset="0"/>
            </a:endParaRPr>
          </a:p>
          <a:p>
            <a:r>
              <a:rPr lang="en-US" sz="1200" dirty="0" smtClean="0">
                <a:latin typeface="Arial" charset="0"/>
                <a:ea typeface="Arial" charset="0"/>
                <a:cs typeface="Arial" charset="0"/>
              </a:rPr>
              <a:t>Growth attributed to growing middle class, including retail, industrial and commercial real estate development funded by local and international investors</a:t>
            </a:r>
          </a:p>
          <a:p>
            <a:r>
              <a:rPr lang="en-US" sz="1200" dirty="0" smtClean="0">
                <a:latin typeface="Arial" charset="0"/>
                <a:ea typeface="Arial" charset="0"/>
                <a:cs typeface="Arial" charset="0"/>
              </a:rPr>
              <a:t>High land prices driven by shortage in supply, recent naira devaluation and increase in inflation</a:t>
            </a:r>
          </a:p>
          <a:p>
            <a:r>
              <a:rPr lang="en-US" sz="1200" dirty="0" smtClean="0">
                <a:latin typeface="Arial" charset="0"/>
                <a:ea typeface="Arial" charset="0"/>
                <a:cs typeface="Arial" charset="0"/>
              </a:rPr>
              <a:t>Non availability of robust mortgage systems</a:t>
            </a:r>
          </a:p>
          <a:p>
            <a:r>
              <a:rPr lang="en-US" sz="1200" dirty="0" smtClean="0">
                <a:latin typeface="Arial" charset="0"/>
                <a:ea typeface="Arial" charset="0"/>
                <a:cs typeface="Arial" charset="0"/>
              </a:rPr>
              <a:t>25% home ownership rate compared to Kenya’s 73% and South Africa’s 56%</a:t>
            </a:r>
            <a:endParaRPr lang="en-US" sz="1200" dirty="0">
              <a:latin typeface="Arial" charset="0"/>
              <a:ea typeface="Arial" charset="0"/>
              <a:cs typeface="Arial" charset="0"/>
            </a:endParaRPr>
          </a:p>
        </p:txBody>
      </p:sp>
      <p:sp>
        <p:nvSpPr>
          <p:cNvPr id="4" name="TextBox 3"/>
          <p:cNvSpPr txBox="1"/>
          <p:nvPr/>
        </p:nvSpPr>
        <p:spPr>
          <a:xfrm>
            <a:off x="7188200" y="687930"/>
            <a:ext cx="1802757" cy="1123384"/>
          </a:xfrm>
          <a:prstGeom prst="rect">
            <a:avLst/>
          </a:prstGeom>
          <a:noFill/>
        </p:spPr>
        <p:txBody>
          <a:bodyPr wrap="square" rtlCol="0">
            <a:spAutoFit/>
          </a:bodyPr>
          <a:lstStyle/>
          <a:p>
            <a:r>
              <a:rPr lang="en-US" sz="4000" dirty="0" smtClean="0">
                <a:solidFill>
                  <a:srgbClr val="FFFFFF"/>
                </a:solidFill>
                <a:latin typeface="Avenir Black Oblique"/>
                <a:cs typeface="Avenir Black Oblique"/>
              </a:rPr>
              <a:t> NHI</a:t>
            </a:r>
          </a:p>
          <a:p>
            <a:r>
              <a:rPr lang="en-US" sz="1100" dirty="0">
                <a:solidFill>
                  <a:schemeClr val="bg1"/>
                </a:solidFill>
                <a:latin typeface="Arial"/>
                <a:cs typeface="Arial"/>
              </a:rPr>
              <a:t> “</a:t>
            </a:r>
            <a:r>
              <a:rPr lang="en-US" sz="800" dirty="0">
                <a:solidFill>
                  <a:schemeClr val="bg1"/>
                </a:solidFill>
                <a:latin typeface="Arial"/>
                <a:cs typeface="Arial"/>
              </a:rPr>
              <a:t>Thinking Global, Acting Local”</a:t>
            </a:r>
          </a:p>
          <a:p>
            <a:endParaRPr lang="en-US" sz="800" dirty="0">
              <a:solidFill>
                <a:srgbClr val="FFFFFF"/>
              </a:solidFill>
              <a:latin typeface="Avenir Black Oblique"/>
              <a:cs typeface="Avenir Black Oblique"/>
            </a:endParaRPr>
          </a:p>
          <a:p>
            <a:endParaRPr lang="en-US" sz="800" dirty="0">
              <a:solidFill>
                <a:srgbClr val="FFFFFF"/>
              </a:solidFill>
              <a:latin typeface="Avenir Black Oblique"/>
              <a:cs typeface="Avenir Black Oblique"/>
            </a:endParaRPr>
          </a:p>
        </p:txBody>
      </p:sp>
      <p:graphicFrame>
        <p:nvGraphicFramePr>
          <p:cNvPr id="6" name="Table 5"/>
          <p:cNvGraphicFramePr>
            <a:graphicFrameLocks noGrp="1"/>
          </p:cNvGraphicFramePr>
          <p:nvPr>
            <p:extLst/>
          </p:nvPr>
        </p:nvGraphicFramePr>
        <p:xfrm>
          <a:off x="4286250" y="2000249"/>
          <a:ext cx="4704707" cy="1360364"/>
        </p:xfrm>
        <a:graphic>
          <a:graphicData uri="http://schemas.openxmlformats.org/drawingml/2006/table">
            <a:tbl>
              <a:tblPr firstRow="1" bandRow="1">
                <a:tableStyleId>{69012ECD-51FC-41F1-AA8D-1B2483CD663E}</a:tableStyleId>
              </a:tblPr>
              <a:tblGrid>
                <a:gridCol w="3095533"/>
                <a:gridCol w="821264"/>
                <a:gridCol w="787910"/>
              </a:tblGrid>
              <a:tr h="196190">
                <a:tc gridSpan="3">
                  <a:txBody>
                    <a:bodyPr/>
                    <a:lstStyle/>
                    <a:p>
                      <a:pPr algn="ctr"/>
                      <a:r>
                        <a:rPr lang="en-GB" sz="800" dirty="0" smtClean="0">
                          <a:latin typeface="+mj-lt"/>
                        </a:rPr>
                        <a:t>KEY STATISTICS</a:t>
                      </a:r>
                      <a:endParaRPr lang="en-GB" sz="800" dirty="0">
                        <a:latin typeface="+mj-lt"/>
                      </a:endParaRPr>
                    </a:p>
                  </a:txBody>
                  <a:tcPr marL="88751" marR="88751">
                    <a:solidFill>
                      <a:schemeClr val="accent4">
                        <a:lumMod val="75000"/>
                      </a:schemeClr>
                    </a:solidFill>
                  </a:tcPr>
                </a:tc>
                <a:tc hMerge="1">
                  <a:txBody>
                    <a:bodyPr/>
                    <a:lstStyle/>
                    <a:p>
                      <a:pPr algn="ctr"/>
                      <a:endParaRPr lang="en-GB" sz="1100" dirty="0">
                        <a:latin typeface="+mj-lt"/>
                      </a:endParaRPr>
                    </a:p>
                  </a:txBody>
                  <a:tcPr marL="100584" marR="100584" marT="51816" marB="51816"/>
                </a:tc>
                <a:tc hMerge="1">
                  <a:txBody>
                    <a:bodyPr/>
                    <a:lstStyle/>
                    <a:p>
                      <a:pPr algn="ctr"/>
                      <a:endParaRPr lang="en-GB" sz="1100" dirty="0">
                        <a:latin typeface="+mj-lt"/>
                      </a:endParaRPr>
                    </a:p>
                  </a:txBody>
                  <a:tcPr marL="100584" marR="100584" marT="51816" marB="51816"/>
                </a:tc>
              </a:tr>
              <a:tr h="187145">
                <a:tc>
                  <a:txBody>
                    <a:bodyPr/>
                    <a:lstStyle/>
                    <a:p>
                      <a:endParaRPr lang="en-GB" sz="800" dirty="0">
                        <a:latin typeface="+mj-lt"/>
                      </a:endParaRPr>
                    </a:p>
                  </a:txBody>
                  <a:tcPr marL="88751" marR="88751"/>
                </a:tc>
                <a:tc>
                  <a:txBody>
                    <a:bodyPr/>
                    <a:lstStyle/>
                    <a:p>
                      <a:pPr algn="ctr"/>
                      <a:r>
                        <a:rPr lang="en-GB" sz="800" dirty="0" smtClean="0">
                          <a:latin typeface="+mj-lt"/>
                        </a:rPr>
                        <a:t>2012</a:t>
                      </a:r>
                      <a:endParaRPr lang="en-GB" sz="800" b="1" dirty="0">
                        <a:latin typeface="+mj-lt"/>
                      </a:endParaRPr>
                    </a:p>
                  </a:txBody>
                  <a:tcPr marL="88751" marR="88751"/>
                </a:tc>
                <a:tc>
                  <a:txBody>
                    <a:bodyPr/>
                    <a:lstStyle/>
                    <a:p>
                      <a:pPr algn="ctr"/>
                      <a:r>
                        <a:rPr lang="en-GB" sz="800" dirty="0" smtClean="0">
                          <a:latin typeface="+mj-lt"/>
                        </a:rPr>
                        <a:t>2013</a:t>
                      </a:r>
                      <a:endParaRPr lang="en-GB" sz="800" b="1" dirty="0">
                        <a:latin typeface="+mj-lt"/>
                      </a:endParaRPr>
                    </a:p>
                  </a:txBody>
                  <a:tcPr marL="88751" marR="88751"/>
                </a:tc>
              </a:tr>
              <a:tr h="211795">
                <a:tc>
                  <a:txBody>
                    <a:bodyPr/>
                    <a:lstStyle/>
                    <a:p>
                      <a:pPr algn="l" fontAlgn="b"/>
                      <a:r>
                        <a:rPr lang="en-GB" sz="800" u="none" strike="noStrike" dirty="0" smtClean="0">
                          <a:effectLst/>
                          <a:latin typeface="+mj-lt"/>
                        </a:rPr>
                        <a:t>Percentage</a:t>
                      </a:r>
                      <a:r>
                        <a:rPr lang="en-GB" sz="800" u="none" strike="noStrike" baseline="0" dirty="0" smtClean="0">
                          <a:effectLst/>
                          <a:latin typeface="+mj-lt"/>
                        </a:rPr>
                        <a:t> </a:t>
                      </a:r>
                      <a:r>
                        <a:rPr lang="en-GB" sz="800" u="none" strike="noStrike" dirty="0" smtClean="0">
                          <a:effectLst/>
                          <a:latin typeface="+mj-lt"/>
                        </a:rPr>
                        <a:t>Urban population (%)</a:t>
                      </a:r>
                      <a:endParaRPr lang="en-GB" sz="800" b="0" i="0" u="none" strike="noStrike" dirty="0">
                        <a:solidFill>
                          <a:schemeClr val="tx1"/>
                        </a:solidFill>
                        <a:effectLst/>
                        <a:latin typeface="+mj-lt"/>
                      </a:endParaRPr>
                    </a:p>
                  </a:txBody>
                  <a:tcPr marL="9245" marR="9245" marT="9525" marB="0" anchor="b">
                    <a:solidFill>
                      <a:schemeClr val="accent3">
                        <a:lumMod val="60000"/>
                        <a:lumOff val="40000"/>
                      </a:schemeClr>
                    </a:solidFill>
                  </a:tcPr>
                </a:tc>
                <a:tc>
                  <a:txBody>
                    <a:bodyPr/>
                    <a:lstStyle/>
                    <a:p>
                      <a:pPr algn="ctr" fontAlgn="b"/>
                      <a:r>
                        <a:rPr lang="en-GB" sz="800" u="none" strike="noStrike" dirty="0" smtClean="0">
                          <a:effectLst/>
                          <a:latin typeface="+mj-lt"/>
                        </a:rPr>
                        <a:t>50.2</a:t>
                      </a:r>
                      <a:endParaRPr lang="en-GB" sz="800" b="0" i="0" u="none" strike="noStrike" dirty="0">
                        <a:solidFill>
                          <a:schemeClr val="tx1"/>
                        </a:solidFill>
                        <a:effectLst/>
                        <a:latin typeface="+mj-lt"/>
                      </a:endParaRPr>
                    </a:p>
                  </a:txBody>
                  <a:tcPr marL="9245" marR="9245" marT="9525" marB="0" anchor="ctr">
                    <a:solidFill>
                      <a:schemeClr val="accent3">
                        <a:lumMod val="60000"/>
                        <a:lumOff val="40000"/>
                      </a:schemeClr>
                    </a:solidFill>
                  </a:tcPr>
                </a:tc>
                <a:tc>
                  <a:txBody>
                    <a:bodyPr/>
                    <a:lstStyle/>
                    <a:p>
                      <a:pPr algn="ctr" fontAlgn="b"/>
                      <a:r>
                        <a:rPr lang="en-GB" sz="800" u="none" strike="noStrike" dirty="0" smtClean="0">
                          <a:effectLst/>
                          <a:latin typeface="+mj-lt"/>
                        </a:rPr>
                        <a:t>50.8</a:t>
                      </a:r>
                      <a:endParaRPr lang="en-GB" sz="800" b="0" i="0" u="none" strike="noStrike" dirty="0">
                        <a:solidFill>
                          <a:schemeClr val="tx1"/>
                        </a:solidFill>
                        <a:effectLst/>
                        <a:latin typeface="+mj-lt"/>
                      </a:endParaRPr>
                    </a:p>
                  </a:txBody>
                  <a:tcPr marL="9245" marR="9245" marT="9525" marB="0" anchor="ctr">
                    <a:solidFill>
                      <a:schemeClr val="accent3">
                        <a:lumMod val="60000"/>
                        <a:lumOff val="40000"/>
                      </a:schemeClr>
                    </a:solidFill>
                  </a:tcPr>
                </a:tc>
              </a:tr>
              <a:tr h="295129">
                <a:tc>
                  <a:txBody>
                    <a:bodyPr/>
                    <a:lstStyle/>
                    <a:p>
                      <a:pPr algn="l" fontAlgn="b"/>
                      <a:r>
                        <a:rPr lang="en-GB" sz="800" u="none" strike="noStrike" dirty="0" smtClean="0">
                          <a:effectLst/>
                          <a:latin typeface="+mj-lt"/>
                        </a:rPr>
                        <a:t>Residential and Non-residential Building Industry Values</a:t>
                      </a:r>
                      <a:r>
                        <a:rPr lang="en-GB" sz="800" u="none" strike="noStrike" baseline="0" dirty="0" smtClean="0">
                          <a:effectLst/>
                          <a:latin typeface="+mj-lt"/>
                        </a:rPr>
                        <a:t> </a:t>
                      </a:r>
                      <a:r>
                        <a:rPr lang="en-GB" sz="800" u="none" strike="noStrike" dirty="0" smtClean="0">
                          <a:effectLst/>
                          <a:latin typeface="+mj-lt"/>
                        </a:rPr>
                        <a:t>(N’bn)</a:t>
                      </a:r>
                      <a:endParaRPr lang="en-GB" sz="800" b="0" i="0" u="none" strike="noStrike" dirty="0">
                        <a:solidFill>
                          <a:srgbClr val="000000"/>
                        </a:solidFill>
                        <a:effectLst/>
                        <a:latin typeface="+mj-lt"/>
                      </a:endParaRPr>
                    </a:p>
                  </a:txBody>
                  <a:tcPr marL="9245" marR="9245" marT="9525" marB="0" anchor="ctr"/>
                </a:tc>
                <a:tc>
                  <a:txBody>
                    <a:bodyPr/>
                    <a:lstStyle/>
                    <a:p>
                      <a:pPr algn="ctr" fontAlgn="b"/>
                      <a:r>
                        <a:rPr lang="en-GB" sz="800" u="none" strike="noStrike" dirty="0" smtClean="0">
                          <a:effectLst/>
                          <a:latin typeface="+mj-lt"/>
                        </a:rPr>
                        <a:t>216.39</a:t>
                      </a:r>
                      <a:endParaRPr lang="en-GB" sz="800" b="0" i="0" u="none" strike="noStrike" dirty="0">
                        <a:solidFill>
                          <a:schemeClr val="tx1"/>
                        </a:solidFill>
                        <a:effectLst/>
                        <a:latin typeface="+mj-lt"/>
                      </a:endParaRPr>
                    </a:p>
                  </a:txBody>
                  <a:tcPr marL="9245" marR="9245" marT="9525" marB="0" anchor="ctr"/>
                </a:tc>
                <a:tc>
                  <a:txBody>
                    <a:bodyPr/>
                    <a:lstStyle/>
                    <a:p>
                      <a:pPr algn="ctr" fontAlgn="b"/>
                      <a:r>
                        <a:rPr lang="en-GB" sz="800" u="none" strike="noStrike" dirty="0" smtClean="0">
                          <a:effectLst/>
                          <a:latin typeface="+mj-lt"/>
                        </a:rPr>
                        <a:t>259.96</a:t>
                      </a:r>
                      <a:endParaRPr lang="en-GB" sz="800" b="0" i="0" u="none" strike="noStrike" dirty="0">
                        <a:solidFill>
                          <a:schemeClr val="tx1"/>
                        </a:solidFill>
                        <a:effectLst/>
                        <a:latin typeface="+mj-lt"/>
                      </a:endParaRPr>
                    </a:p>
                  </a:txBody>
                  <a:tcPr marL="9245" marR="9245" marT="9525" marB="0" anchor="ctr"/>
                </a:tc>
              </a:tr>
              <a:tr h="211795">
                <a:tc>
                  <a:txBody>
                    <a:bodyPr/>
                    <a:lstStyle/>
                    <a:p>
                      <a:pPr algn="l" fontAlgn="b"/>
                      <a:r>
                        <a:rPr lang="en-GB" sz="800" u="none" strike="noStrike" dirty="0" smtClean="0">
                          <a:effectLst/>
                          <a:latin typeface="+mj-lt"/>
                        </a:rPr>
                        <a:t>Real Estate</a:t>
                      </a:r>
                      <a:r>
                        <a:rPr lang="en-GB" sz="800" u="none" strike="noStrike" baseline="0" dirty="0" smtClean="0">
                          <a:effectLst/>
                          <a:latin typeface="+mj-lt"/>
                        </a:rPr>
                        <a:t> </a:t>
                      </a:r>
                      <a:r>
                        <a:rPr lang="en-GB" sz="800" u="none" strike="noStrike" dirty="0" smtClean="0">
                          <a:effectLst/>
                          <a:latin typeface="+mj-lt"/>
                        </a:rPr>
                        <a:t>Contribution to GDP (%)</a:t>
                      </a:r>
                      <a:endParaRPr lang="en-GB" sz="800" b="0" i="0" u="none" strike="noStrike" dirty="0">
                        <a:solidFill>
                          <a:srgbClr val="000000"/>
                        </a:solidFill>
                        <a:effectLst/>
                        <a:latin typeface="+mj-lt"/>
                      </a:endParaRPr>
                    </a:p>
                  </a:txBody>
                  <a:tcPr marL="9245" marR="9245" marT="9525" marB="0" anchor="ctr">
                    <a:solidFill>
                      <a:schemeClr val="accent1">
                        <a:lumMod val="20000"/>
                        <a:lumOff val="80000"/>
                      </a:schemeClr>
                    </a:solidFill>
                  </a:tcPr>
                </a:tc>
                <a:tc>
                  <a:txBody>
                    <a:bodyPr/>
                    <a:lstStyle/>
                    <a:p>
                      <a:pPr algn="ctr"/>
                      <a:r>
                        <a:rPr lang="en-GB" sz="800" dirty="0" smtClean="0">
                          <a:latin typeface="+mj-lt"/>
                        </a:rPr>
                        <a:t>1.84</a:t>
                      </a:r>
                      <a:endParaRPr lang="en-GB" sz="800" dirty="0">
                        <a:latin typeface="+mj-lt"/>
                      </a:endParaRPr>
                    </a:p>
                  </a:txBody>
                  <a:tcPr marL="88751" marR="88751" anchor="ctr">
                    <a:solidFill>
                      <a:schemeClr val="accent1">
                        <a:lumMod val="20000"/>
                        <a:lumOff val="80000"/>
                      </a:schemeClr>
                    </a:solidFill>
                  </a:tcPr>
                </a:tc>
                <a:tc>
                  <a:txBody>
                    <a:bodyPr/>
                    <a:lstStyle/>
                    <a:p>
                      <a:pPr algn="ctr"/>
                      <a:r>
                        <a:rPr lang="en-GB" sz="800" dirty="0" smtClean="0">
                          <a:latin typeface="+mj-lt"/>
                        </a:rPr>
                        <a:t>1.90</a:t>
                      </a:r>
                      <a:endParaRPr lang="en-GB" sz="800" dirty="0">
                        <a:latin typeface="+mj-lt"/>
                      </a:endParaRPr>
                    </a:p>
                  </a:txBody>
                  <a:tcPr marL="88751" marR="88751" anchor="ctr">
                    <a:solidFill>
                      <a:schemeClr val="accent1">
                        <a:lumMod val="20000"/>
                        <a:lumOff val="80000"/>
                      </a:schemeClr>
                    </a:solidFill>
                  </a:tcPr>
                </a:tc>
              </a:tr>
              <a:tr h="187145">
                <a:tc>
                  <a:txBody>
                    <a:bodyPr/>
                    <a:lstStyle/>
                    <a:p>
                      <a:pPr algn="l" fontAlgn="b"/>
                      <a:r>
                        <a:rPr lang="en-GB" sz="800" u="none" strike="noStrike" dirty="0" smtClean="0">
                          <a:effectLst/>
                          <a:latin typeface="+mj-lt"/>
                        </a:rPr>
                        <a:t>Growth Rate (%)</a:t>
                      </a:r>
                      <a:endParaRPr lang="en-GB" sz="800" b="0" i="0" u="none" strike="noStrike" dirty="0">
                        <a:solidFill>
                          <a:srgbClr val="000000"/>
                        </a:solidFill>
                        <a:effectLst/>
                        <a:latin typeface="+mj-lt"/>
                      </a:endParaRPr>
                    </a:p>
                  </a:txBody>
                  <a:tcPr marL="9245" marR="9245" marT="9525" marB="0" anchor="ctr"/>
                </a:tc>
                <a:tc>
                  <a:txBody>
                    <a:bodyPr/>
                    <a:lstStyle/>
                    <a:p>
                      <a:pPr algn="ctr"/>
                      <a:r>
                        <a:rPr lang="en-GB" sz="800" dirty="0" smtClean="0">
                          <a:latin typeface="+mj-lt"/>
                        </a:rPr>
                        <a:t>9.74</a:t>
                      </a:r>
                      <a:endParaRPr lang="en-GB" sz="800" dirty="0">
                        <a:latin typeface="+mj-lt"/>
                      </a:endParaRPr>
                    </a:p>
                  </a:txBody>
                  <a:tcPr marL="88751" marR="88751" anchor="ctr"/>
                </a:tc>
                <a:tc>
                  <a:txBody>
                    <a:bodyPr/>
                    <a:lstStyle/>
                    <a:p>
                      <a:pPr algn="ctr"/>
                      <a:r>
                        <a:rPr lang="en-GB" sz="800" dirty="0" smtClean="0">
                          <a:latin typeface="+mj-lt"/>
                        </a:rPr>
                        <a:t>11.33</a:t>
                      </a:r>
                      <a:endParaRPr lang="en-GB" sz="800" dirty="0">
                        <a:latin typeface="+mj-lt"/>
                      </a:endParaRPr>
                    </a:p>
                  </a:txBody>
                  <a:tcPr marL="88751" marR="88751" anchor="ctr"/>
                </a:tc>
              </a:tr>
            </a:tbl>
          </a:graphicData>
        </a:graphic>
      </p:graphicFrame>
      <p:graphicFrame>
        <p:nvGraphicFramePr>
          <p:cNvPr id="10" name="Chart 9"/>
          <p:cNvGraphicFramePr/>
          <p:nvPr>
            <p:extLst/>
          </p:nvPr>
        </p:nvGraphicFramePr>
        <p:xfrm>
          <a:off x="4286249" y="3370661"/>
          <a:ext cx="4704707" cy="303799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p:nvPr/>
        </p:nvSpPr>
        <p:spPr>
          <a:xfrm>
            <a:off x="296172" y="1997890"/>
            <a:ext cx="3899646" cy="276999"/>
          </a:xfrm>
          <a:prstGeom prst="rect">
            <a:avLst/>
          </a:prstGeom>
          <a:solidFill>
            <a:schemeClr val="accent5"/>
          </a:solidFill>
        </p:spPr>
        <p:txBody>
          <a:bodyPr wrap="square" lIns="0" tIns="0" rIns="0" bIns="0" rtlCol="0">
            <a:spAutoFit/>
          </a:bodyPr>
          <a:lstStyle/>
          <a:p>
            <a:pPr indent="-242060" algn="ctr"/>
            <a:r>
              <a:rPr lang="en-GB" b="1" dirty="0">
                <a:solidFill>
                  <a:schemeClr val="bg1"/>
                </a:solidFill>
                <a:latin typeface="Georgia" pitchFamily="18" charset="0"/>
                <a:cs typeface="Arial" pitchFamily="34" charset="0"/>
              </a:rPr>
              <a:t>Key Trends</a:t>
            </a:r>
          </a:p>
        </p:txBody>
      </p:sp>
      <p:sp>
        <p:nvSpPr>
          <p:cNvPr id="8" name="Slide Number Placeholder 7"/>
          <p:cNvSpPr>
            <a:spLocks noGrp="1"/>
          </p:cNvSpPr>
          <p:nvPr>
            <p:ph type="sldNum" sz="quarter" idx="12"/>
          </p:nvPr>
        </p:nvSpPr>
        <p:spPr/>
        <p:txBody>
          <a:bodyPr/>
          <a:lstStyle/>
          <a:p>
            <a:fld id="{0F4A5E66-914C-5748-B97C-7CD75A7ED2D6}" type="slidenum">
              <a:rPr lang="en-US" smtClean="0"/>
              <a:t>11</a:t>
            </a:fld>
            <a:endParaRPr lang="en-US" dirty="0"/>
          </a:p>
        </p:txBody>
      </p:sp>
      <p:sp>
        <p:nvSpPr>
          <p:cNvPr id="9" name="Footer Placeholder 8"/>
          <p:cNvSpPr>
            <a:spLocks noGrp="1"/>
          </p:cNvSpPr>
          <p:nvPr>
            <p:ph type="ftr" sz="quarter" idx="11"/>
          </p:nvPr>
        </p:nvSpPr>
        <p:spPr/>
        <p:txBody>
          <a:bodyPr/>
          <a:lstStyle/>
          <a:p>
            <a:r>
              <a:rPr lang="en-US" dirty="0" smtClean="0"/>
              <a:t>"</a:t>
            </a:r>
            <a:r>
              <a:rPr lang="en-US" sz="800" dirty="0" smtClean="0"/>
              <a:t>Affordable Housing Solutions For All Nigerians"</a:t>
            </a:r>
            <a:endParaRPr lang="en-US" sz="800" dirty="0"/>
          </a:p>
        </p:txBody>
      </p:sp>
      <p:sp>
        <p:nvSpPr>
          <p:cNvPr id="12" name="TextBox 11"/>
          <p:cNvSpPr txBox="1"/>
          <p:nvPr/>
        </p:nvSpPr>
        <p:spPr>
          <a:xfrm>
            <a:off x="4382814" y="6377121"/>
            <a:ext cx="704193" cy="153888"/>
          </a:xfrm>
          <a:prstGeom prst="rect">
            <a:avLst/>
          </a:prstGeom>
          <a:noFill/>
        </p:spPr>
        <p:txBody>
          <a:bodyPr wrap="square" rtlCol="0">
            <a:spAutoFit/>
          </a:bodyPr>
          <a:lstStyle/>
          <a:p>
            <a:r>
              <a:rPr lang="en-US" sz="400" dirty="0" smtClean="0">
                <a:latin typeface="Arial" charset="0"/>
                <a:ea typeface="Arial" charset="0"/>
                <a:cs typeface="Arial" charset="0"/>
              </a:rPr>
              <a:t>PwC, 2013</a:t>
            </a:r>
            <a:endParaRPr lang="en-US" sz="400" dirty="0">
              <a:latin typeface="Arial" charset="0"/>
              <a:ea typeface="Arial" charset="0"/>
              <a:cs typeface="Arial" charset="0"/>
            </a:endParaRPr>
          </a:p>
        </p:txBody>
      </p:sp>
      <p:sp>
        <p:nvSpPr>
          <p:cNvPr id="13" name="Rectangle 12"/>
          <p:cNvSpPr/>
          <p:nvPr/>
        </p:nvSpPr>
        <p:spPr>
          <a:xfrm>
            <a:off x="7807855" y="6419802"/>
            <a:ext cx="1047082" cy="215444"/>
          </a:xfrm>
          <a:prstGeom prst="rect">
            <a:avLst/>
          </a:prstGeom>
        </p:spPr>
        <p:txBody>
          <a:bodyPr wrap="none">
            <a:spAutoFit/>
          </a:bodyPr>
          <a:lstStyle/>
          <a:p>
            <a:r>
              <a:rPr lang="en-US" sz="800" dirty="0" smtClean="0">
                <a:latin typeface="Arial"/>
                <a:cs typeface="Arial"/>
              </a:rPr>
              <a:t>©   February  2016</a:t>
            </a:r>
            <a:endParaRPr lang="en-US" sz="800" dirty="0">
              <a:latin typeface="Arial"/>
              <a:cs typeface="Arial"/>
            </a:endParaRPr>
          </a:p>
        </p:txBody>
      </p:sp>
    </p:spTree>
    <p:extLst>
      <p:ext uri="{BB962C8B-B14F-4D97-AF65-F5344CB8AC3E}">
        <p14:creationId xmlns:p14="http://schemas.microsoft.com/office/powerpoint/2010/main" val="125398597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29258"/>
            <a:ext cx="6508377" cy="470036"/>
          </a:xfrm>
        </p:spPr>
        <p:txBody>
          <a:bodyPr/>
          <a:lstStyle/>
          <a:p>
            <a:r>
              <a:rPr lang="en-US" sz="2400" dirty="0" smtClean="0">
                <a:latin typeface="Arial"/>
                <a:cs typeface="Arial"/>
              </a:rPr>
              <a:t>Overview of Real Estate Sector in Nigeria</a:t>
            </a:r>
            <a:endParaRPr lang="en-US" sz="2400" dirty="0">
              <a:latin typeface="Arial"/>
              <a:cs typeface="Arial"/>
            </a:endParaRPr>
          </a:p>
        </p:txBody>
      </p:sp>
      <p:sp>
        <p:nvSpPr>
          <p:cNvPr id="4" name="TextBox 3"/>
          <p:cNvSpPr txBox="1"/>
          <p:nvPr/>
        </p:nvSpPr>
        <p:spPr>
          <a:xfrm>
            <a:off x="7162800" y="687930"/>
            <a:ext cx="1676106" cy="1123384"/>
          </a:xfrm>
          <a:prstGeom prst="rect">
            <a:avLst/>
          </a:prstGeom>
          <a:noFill/>
        </p:spPr>
        <p:txBody>
          <a:bodyPr wrap="square" rtlCol="0">
            <a:spAutoFit/>
          </a:bodyPr>
          <a:lstStyle/>
          <a:p>
            <a:r>
              <a:rPr lang="en-US" sz="4000" dirty="0" smtClean="0">
                <a:solidFill>
                  <a:srgbClr val="FFFFFF"/>
                </a:solidFill>
                <a:latin typeface="Avenir Black Oblique"/>
                <a:cs typeface="Avenir Black Oblique"/>
              </a:rPr>
              <a:t> NHI</a:t>
            </a:r>
          </a:p>
          <a:p>
            <a:endParaRPr lang="en-US" sz="800" dirty="0">
              <a:solidFill>
                <a:srgbClr val="FFFFFF"/>
              </a:solidFill>
              <a:latin typeface="Avenir Black Oblique"/>
              <a:cs typeface="Avenir Black Oblique"/>
            </a:endParaRPr>
          </a:p>
          <a:p>
            <a:r>
              <a:rPr lang="en-US" sz="1100" dirty="0">
                <a:solidFill>
                  <a:schemeClr val="bg1"/>
                </a:solidFill>
                <a:latin typeface="Arial"/>
                <a:cs typeface="Arial"/>
              </a:rPr>
              <a:t> “</a:t>
            </a:r>
            <a:r>
              <a:rPr lang="en-US" sz="800" dirty="0">
                <a:solidFill>
                  <a:schemeClr val="bg1"/>
                </a:solidFill>
                <a:latin typeface="Arial"/>
                <a:cs typeface="Arial"/>
              </a:rPr>
              <a:t>Thinking Global, Acting Local”</a:t>
            </a:r>
          </a:p>
          <a:p>
            <a:endParaRPr lang="en-US" sz="800" dirty="0">
              <a:solidFill>
                <a:srgbClr val="FFFFFF"/>
              </a:solidFill>
              <a:latin typeface="Avenir Black Oblique"/>
              <a:cs typeface="Avenir Black Oblique"/>
            </a:endParaRPr>
          </a:p>
        </p:txBody>
      </p:sp>
      <p:sp>
        <p:nvSpPr>
          <p:cNvPr id="12" name="Rectangle 23"/>
          <p:cNvSpPr>
            <a:spLocks noChangeArrowheads="1"/>
          </p:cNvSpPr>
          <p:nvPr/>
        </p:nvSpPr>
        <p:spPr bwMode="auto">
          <a:xfrm>
            <a:off x="657415" y="1910071"/>
            <a:ext cx="7804966" cy="294631"/>
          </a:xfrm>
          <a:prstGeom prst="rect">
            <a:avLst/>
          </a:prstGeom>
          <a:solidFill>
            <a:schemeClr val="accent4">
              <a:lumMod val="75000"/>
            </a:schemeClr>
          </a:solidFill>
          <a:ln w="12700" algn="ctr">
            <a:solidFill>
              <a:schemeClr val="bg1"/>
            </a:solidFill>
            <a:round/>
            <a:headEnd/>
            <a:tailEnd/>
          </a:ln>
        </p:spPr>
        <p:txBody>
          <a:bodyPr wrap="square" lIns="78424" tIns="39211" rIns="78424" bIns="39211" anchor="ctr">
            <a:spAutoFit/>
          </a:bodyPr>
          <a:lstStyle/>
          <a:p>
            <a:pPr algn="ctr" defTabSz="805277"/>
            <a:r>
              <a:rPr lang="en-GB" sz="1400" b="1" dirty="0">
                <a:solidFill>
                  <a:srgbClr val="000000"/>
                </a:solidFill>
              </a:rPr>
              <a:t>REAL ESTATE </a:t>
            </a:r>
            <a:r>
              <a:rPr lang="en-GB" sz="1400" b="1" dirty="0">
                <a:solidFill>
                  <a:srgbClr val="000000"/>
                </a:solidFill>
                <a:latin typeface="Arial" charset="0"/>
                <a:ea typeface="Arial" charset="0"/>
                <a:cs typeface="Arial" charset="0"/>
              </a:rPr>
              <a:t>INDUSTRY</a:t>
            </a:r>
            <a:r>
              <a:rPr lang="en-GB" sz="1400" b="1" dirty="0">
                <a:solidFill>
                  <a:srgbClr val="000000"/>
                </a:solidFill>
              </a:rPr>
              <a:t> CHAIN </a:t>
            </a:r>
          </a:p>
        </p:txBody>
      </p:sp>
      <p:sp>
        <p:nvSpPr>
          <p:cNvPr id="13" name="Content Placeholder 2"/>
          <p:cNvSpPr>
            <a:spLocks noGrp="1"/>
          </p:cNvSpPr>
          <p:nvPr/>
        </p:nvSpPr>
        <p:spPr>
          <a:xfrm>
            <a:off x="728392" y="5236103"/>
            <a:ext cx="2548210" cy="555097"/>
          </a:xfrm>
          <a:prstGeom prst="rect">
            <a:avLst/>
          </a:prstGeom>
          <a:ln>
            <a:noFill/>
          </a:ln>
        </p:spPr>
        <p:txBody>
          <a:bodyPr vert="horz" lIns="80663" tIns="80663" rIns="80663" bIns="0" numCol="1" rtlCol="0" anchor="t">
            <a:noAutofit/>
          </a:bodyPr>
          <a:lstStyle>
            <a:lvl1pPr marL="0" marR="0" indent="0" algn="l" defTabSz="1019175" rtl="0" eaLnBrk="1" fontAlgn="base" latinLnBrk="0" hangingPunct="1">
              <a:lnSpc>
                <a:spcPct val="100000"/>
              </a:lnSpc>
              <a:spcBef>
                <a:spcPts val="0"/>
              </a:spcBef>
              <a:spcAft>
                <a:spcPts val="600"/>
              </a:spcAft>
              <a:buClr>
                <a:srgbClr val="000000"/>
              </a:buClr>
              <a:buSzTx/>
              <a:buFont typeface="Wingdings" pitchFamily="2" charset="2"/>
              <a:buNone/>
              <a:tabLst/>
              <a:defRPr sz="1100" kern="1200">
                <a:solidFill>
                  <a:schemeClr val="tx1"/>
                </a:solidFill>
                <a:latin typeface="Georgia" pitchFamily="18" charset="0"/>
                <a:ea typeface="+mn-ea"/>
                <a:cs typeface="+mn-cs"/>
              </a:defRPr>
            </a:lvl1pPr>
            <a:lvl2pPr marL="234950" marR="0" indent="-228600" algn="l" defTabSz="1019175" rtl="0" eaLnBrk="1" fontAlgn="base" latinLnBrk="0" hangingPunct="1">
              <a:lnSpc>
                <a:spcPct val="100000"/>
              </a:lnSpc>
              <a:spcBef>
                <a:spcPts val="0"/>
              </a:spcBef>
              <a:spcAft>
                <a:spcPts val="600"/>
              </a:spcAft>
              <a:buClr>
                <a:srgbClr val="000000"/>
              </a:buClr>
              <a:buSzTx/>
              <a:buFont typeface="Times New Roman" pitchFamily="18" charset="0"/>
              <a:buChar char="•"/>
              <a:tabLst/>
              <a:defRPr sz="1100" kern="1200">
                <a:solidFill>
                  <a:schemeClr val="tx1"/>
                </a:solidFill>
                <a:latin typeface="Georgia" pitchFamily="18" charset="0"/>
                <a:ea typeface="+mn-ea"/>
                <a:cs typeface="+mn-cs"/>
              </a:defRPr>
            </a:lvl2pPr>
            <a:lvl3pPr marL="468000" marR="0" indent="-230400" algn="l" defTabSz="1019175" rtl="0" eaLnBrk="1" fontAlgn="base" latinLnBrk="0" hangingPunct="1">
              <a:lnSpc>
                <a:spcPct val="100000"/>
              </a:lnSpc>
              <a:spcBef>
                <a:spcPts val="0"/>
              </a:spcBef>
              <a:spcAft>
                <a:spcPts val="600"/>
              </a:spcAft>
              <a:buClr>
                <a:srgbClr val="000000"/>
              </a:buClr>
              <a:buSzTx/>
              <a:buFont typeface="Arial" pitchFamily="34" charset="0"/>
              <a:buChar char="-"/>
              <a:tabLst/>
              <a:defRPr sz="1100" kern="1200">
                <a:solidFill>
                  <a:schemeClr val="tx1"/>
                </a:solidFill>
                <a:latin typeface="Georgia" pitchFamily="18" charset="0"/>
                <a:ea typeface="+mn-ea"/>
                <a:cs typeface="+mn-cs"/>
              </a:defRPr>
            </a:lvl3pPr>
            <a:lvl4pPr marL="694800" marR="0" indent="-230400" algn="l" defTabSz="1019175" rtl="0" eaLnBrk="1" fontAlgn="base" latinLnBrk="0" hangingPunct="1">
              <a:lnSpc>
                <a:spcPct val="100000"/>
              </a:lnSpc>
              <a:spcBef>
                <a:spcPts val="0"/>
              </a:spcBef>
              <a:spcAft>
                <a:spcPts val="600"/>
              </a:spcAft>
              <a:buClr>
                <a:srgbClr val="000000"/>
              </a:buClr>
              <a:buSzTx/>
              <a:buFont typeface="Georgia" pitchFamily="18" charset="0"/>
              <a:buChar char="◦"/>
              <a:tabLst/>
              <a:defRPr sz="1100" kern="1200">
                <a:solidFill>
                  <a:schemeClr val="tx1"/>
                </a:solidFill>
                <a:latin typeface="Georgia" pitchFamily="18" charset="0"/>
                <a:ea typeface="+mn-ea"/>
                <a:cs typeface="+mn-cs"/>
              </a:defRPr>
            </a:lvl4pPr>
            <a:lvl5pPr marL="914400" marR="0" indent="-228600" algn="l" defTabSz="1019175" rtl="0" eaLnBrk="1" fontAlgn="base" latinLnBrk="0" hangingPunct="1">
              <a:lnSpc>
                <a:spcPct val="100000"/>
              </a:lnSpc>
              <a:spcBef>
                <a:spcPts val="0"/>
              </a:spcBef>
              <a:spcAft>
                <a:spcPts val="600"/>
              </a:spcAft>
              <a:buClr>
                <a:srgbClr val="000000"/>
              </a:buClr>
              <a:buSzTx/>
              <a:buFont typeface="Georgia" pitchFamily="18" charset="0"/>
              <a:buChar char="›"/>
              <a:tabLst/>
              <a:defRPr sz="1100" kern="1200" baseline="0">
                <a:solidFill>
                  <a:schemeClr val="tx1"/>
                </a:solidFill>
                <a:latin typeface="Georgia" pitchFamily="18" charset="0"/>
                <a:ea typeface="+mn-ea"/>
                <a:cs typeface="+mn-cs"/>
              </a:defRPr>
            </a:lvl5pPr>
            <a:lvl6pPr marL="234000" indent="-230400" algn="l" defTabSz="1018824" rtl="0" eaLnBrk="1" latinLnBrk="0" hangingPunct="1">
              <a:lnSpc>
                <a:spcPct val="100000"/>
              </a:lnSpc>
              <a:spcBef>
                <a:spcPts val="0"/>
              </a:spcBef>
              <a:spcAft>
                <a:spcPts val="0"/>
              </a:spcAft>
              <a:buFont typeface="+mj-lt"/>
              <a:buAutoNum type="arabicPeriod"/>
              <a:defRPr lang="en-GB" sz="1100" kern="1200" baseline="0" noProof="0" dirty="0" smtClean="0">
                <a:solidFill>
                  <a:schemeClr val="tx1"/>
                </a:solidFill>
                <a:latin typeface="Georgia" pitchFamily="18" charset="0"/>
                <a:ea typeface="+mn-ea"/>
                <a:cs typeface="+mn-cs"/>
              </a:defRPr>
            </a:lvl6pPr>
            <a:lvl7pPr marL="468000" indent="-228600" algn="l" defTabSz="1018824" rtl="0" eaLnBrk="1" latinLnBrk="0" hangingPunct="1">
              <a:lnSpc>
                <a:spcPct val="100000"/>
              </a:lnSpc>
              <a:spcBef>
                <a:spcPts val="0"/>
              </a:spcBef>
              <a:spcAft>
                <a:spcPts val="0"/>
              </a:spcAft>
              <a:buFont typeface="+mj-lt"/>
              <a:buAutoNum type="alphaLcPeriod"/>
              <a:defRPr lang="en-GB" sz="1100" kern="1200" baseline="0" noProof="0" dirty="0" smtClean="0">
                <a:solidFill>
                  <a:schemeClr val="tx1"/>
                </a:solidFill>
                <a:latin typeface="Georgia" pitchFamily="18" charset="0"/>
                <a:ea typeface="+mn-ea"/>
                <a:cs typeface="+mn-cs"/>
              </a:defRPr>
            </a:lvl7pPr>
            <a:lvl8pPr marL="694800" indent="-228600" algn="l" defTabSz="1018824" rtl="0" eaLnBrk="1" latinLnBrk="0" hangingPunct="1">
              <a:lnSpc>
                <a:spcPct val="100000"/>
              </a:lnSpc>
              <a:spcBef>
                <a:spcPts val="0"/>
              </a:spcBef>
              <a:spcAft>
                <a:spcPts val="0"/>
              </a:spcAft>
              <a:buFont typeface="+mj-lt"/>
              <a:buAutoNum type="romanLcPeriod"/>
              <a:defRPr lang="en-GB" sz="1100" kern="1200" baseline="0" noProof="0" dirty="0" smtClean="0">
                <a:solidFill>
                  <a:schemeClr val="tx1"/>
                </a:solidFill>
                <a:latin typeface="Georgia" pitchFamily="18" charset="0"/>
                <a:ea typeface="+mn-ea"/>
                <a:cs typeface="+mn-cs"/>
              </a:defRPr>
            </a:lvl8pPr>
            <a:lvl9pPr marL="0" indent="0" algn="l" defTabSz="1018824" rtl="0" eaLnBrk="1" latinLnBrk="0" hangingPunct="1">
              <a:lnSpc>
                <a:spcPct val="100000"/>
              </a:lnSpc>
              <a:spcBef>
                <a:spcPts val="0"/>
              </a:spcBef>
              <a:spcAft>
                <a:spcPts val="600"/>
              </a:spcAft>
              <a:buFont typeface="Arial" pitchFamily="34" charset="0"/>
              <a:buNone/>
              <a:defRPr lang="en-GB" sz="1100" b="1" kern="1200" baseline="0" noProof="0" dirty="0" smtClean="0">
                <a:solidFill>
                  <a:schemeClr val="tx2"/>
                </a:solidFill>
                <a:latin typeface="Georgia" pitchFamily="18" charset="0"/>
                <a:ea typeface="+mn-ea"/>
                <a:cs typeface="+mn-cs"/>
              </a:defRPr>
            </a:lvl9pPr>
          </a:lstStyle>
          <a:p>
            <a:pPr marL="96633" indent="-96633">
              <a:spcAft>
                <a:spcPts val="0"/>
              </a:spcAft>
              <a:buFont typeface="Arial" panose="020B0604020202020204" pitchFamily="34" charset="0"/>
              <a:buChar char="•"/>
            </a:pPr>
            <a:r>
              <a:rPr lang="en-GB" sz="800" dirty="0">
                <a:solidFill>
                  <a:srgbClr val="000000"/>
                </a:solidFill>
                <a:latin typeface="Arial" charset="0"/>
                <a:ea typeface="Arial" charset="0"/>
                <a:cs typeface="Arial" charset="0"/>
              </a:rPr>
              <a:t>Federal Ministry of </a:t>
            </a:r>
            <a:r>
              <a:rPr lang="en-GB" sz="800" dirty="0" smtClean="0">
                <a:solidFill>
                  <a:srgbClr val="000000"/>
                </a:solidFill>
                <a:latin typeface="Arial" charset="0"/>
                <a:ea typeface="Arial" charset="0"/>
                <a:cs typeface="Arial" charset="0"/>
              </a:rPr>
              <a:t>Power, Works ,&amp; Housing</a:t>
            </a:r>
            <a:endParaRPr lang="en-GB" sz="800" dirty="0">
              <a:solidFill>
                <a:srgbClr val="000000"/>
              </a:solidFill>
              <a:latin typeface="Arial" charset="0"/>
              <a:ea typeface="Arial" charset="0"/>
              <a:cs typeface="Arial" charset="0"/>
            </a:endParaRPr>
          </a:p>
          <a:p>
            <a:pPr marL="96633" indent="-96633">
              <a:spcAft>
                <a:spcPts val="0"/>
              </a:spcAft>
              <a:buFont typeface="Arial" panose="020B0604020202020204" pitchFamily="34" charset="0"/>
              <a:buChar char="•"/>
              <a:defRPr/>
            </a:pPr>
            <a:r>
              <a:rPr lang="en-GB" sz="800" dirty="0">
                <a:solidFill>
                  <a:srgbClr val="000000"/>
                </a:solidFill>
                <a:latin typeface="Arial" charset="0"/>
                <a:ea typeface="Arial" charset="0"/>
                <a:cs typeface="Arial" charset="0"/>
              </a:rPr>
              <a:t>Federal Housing Authority (FHA</a:t>
            </a:r>
            <a:r>
              <a:rPr lang="en-GB" sz="800" dirty="0" smtClean="0">
                <a:solidFill>
                  <a:srgbClr val="000000"/>
                </a:solidFill>
                <a:latin typeface="Arial" charset="0"/>
                <a:ea typeface="Arial" charset="0"/>
                <a:cs typeface="Arial" charset="0"/>
              </a:rPr>
              <a:t>)</a:t>
            </a:r>
            <a:endParaRPr lang="en-GB" sz="800" dirty="0">
              <a:solidFill>
                <a:srgbClr val="000000"/>
              </a:solidFill>
              <a:latin typeface="Arial" charset="0"/>
              <a:ea typeface="Arial" charset="0"/>
              <a:cs typeface="Arial" charset="0"/>
            </a:endParaRPr>
          </a:p>
          <a:p>
            <a:pPr marL="96633" indent="-96633">
              <a:spcAft>
                <a:spcPts val="0"/>
              </a:spcAft>
              <a:buFont typeface="Arial" panose="020B0604020202020204" pitchFamily="34" charset="0"/>
              <a:buChar char="•"/>
              <a:defRPr/>
            </a:pPr>
            <a:r>
              <a:rPr lang="en-GB" sz="800" dirty="0" smtClean="0">
                <a:solidFill>
                  <a:srgbClr val="000000"/>
                </a:solidFill>
                <a:latin typeface="Arial" charset="0"/>
                <a:ea typeface="Arial" charset="0"/>
                <a:cs typeface="Arial" charset="0"/>
              </a:rPr>
              <a:t>States Ministries of Lands/Housing/Urban Development</a:t>
            </a:r>
          </a:p>
          <a:p>
            <a:pPr marL="96633" indent="-96633">
              <a:spcAft>
                <a:spcPts val="0"/>
              </a:spcAft>
              <a:buFont typeface="Arial" panose="020B0604020202020204" pitchFamily="34" charset="0"/>
              <a:buChar char="•"/>
              <a:defRPr/>
            </a:pPr>
            <a:r>
              <a:rPr lang="en-GB" sz="800" dirty="0" smtClean="0">
                <a:solidFill>
                  <a:srgbClr val="000000"/>
                </a:solidFill>
                <a:latin typeface="Arial" charset="0"/>
                <a:ea typeface="Arial" charset="0"/>
                <a:cs typeface="Arial" charset="0"/>
              </a:rPr>
              <a:t>States Housing Corporations</a:t>
            </a:r>
          </a:p>
          <a:p>
            <a:pPr marL="96633" indent="-96633">
              <a:spcAft>
                <a:spcPts val="0"/>
              </a:spcAft>
              <a:buFont typeface="Arial" panose="020B0604020202020204" pitchFamily="34" charset="0"/>
              <a:buChar char="•"/>
              <a:defRPr/>
            </a:pPr>
            <a:r>
              <a:rPr lang="en-GB" sz="800" dirty="0" smtClean="0">
                <a:solidFill>
                  <a:srgbClr val="000000"/>
                </a:solidFill>
                <a:latin typeface="Arial" charset="0"/>
                <a:ea typeface="Arial" charset="0"/>
                <a:cs typeface="Arial" charset="0"/>
              </a:rPr>
              <a:t>FCTA</a:t>
            </a:r>
          </a:p>
          <a:p>
            <a:pPr>
              <a:spcAft>
                <a:spcPts val="0"/>
              </a:spcAft>
              <a:defRPr/>
            </a:pPr>
            <a:endParaRPr lang="en-GB" sz="1000" dirty="0">
              <a:solidFill>
                <a:srgbClr val="000000"/>
              </a:solidFill>
              <a:latin typeface="+mn-lt"/>
            </a:endParaRPr>
          </a:p>
          <a:p>
            <a:pPr marL="96633" indent="-96633" defTabSz="805277">
              <a:buSzPct val="90000"/>
              <a:buFont typeface="Arial" panose="020B0604020202020204" pitchFamily="34" charset="0"/>
              <a:buChar char="•"/>
              <a:defRPr/>
            </a:pPr>
            <a:endParaRPr lang="en-GB" sz="882" dirty="0">
              <a:solidFill>
                <a:srgbClr val="000000"/>
              </a:solidFill>
              <a:cs typeface="CordiaUPC" pitchFamily="34" charset="-34"/>
            </a:endParaRPr>
          </a:p>
          <a:p>
            <a:pPr marL="96633" indent="-96633">
              <a:spcAft>
                <a:spcPts val="176"/>
              </a:spcAft>
              <a:buFont typeface="Arial" panose="020B0604020202020204" pitchFamily="34" charset="0"/>
              <a:buChar char="•"/>
            </a:pPr>
            <a:endParaRPr lang="en-GB" sz="882" dirty="0">
              <a:solidFill>
                <a:srgbClr val="000000"/>
              </a:solidFill>
              <a:cs typeface="CordiaUPC" pitchFamily="34" charset="-34"/>
            </a:endParaRPr>
          </a:p>
          <a:p>
            <a:pPr marL="96633" indent="-96633">
              <a:spcAft>
                <a:spcPts val="176"/>
              </a:spcAft>
              <a:buFont typeface="Arial" panose="020B0604020202020204" pitchFamily="34" charset="0"/>
              <a:buChar char="•"/>
            </a:pPr>
            <a:endParaRPr lang="en-GB" sz="882" dirty="0">
              <a:solidFill>
                <a:srgbClr val="000000"/>
              </a:solidFill>
              <a:cs typeface="CordiaUPC" pitchFamily="34" charset="-34"/>
            </a:endParaRPr>
          </a:p>
        </p:txBody>
      </p:sp>
      <p:sp>
        <p:nvSpPr>
          <p:cNvPr id="15" name="Content Placeholder 2"/>
          <p:cNvSpPr>
            <a:spLocks noGrp="1"/>
          </p:cNvSpPr>
          <p:nvPr/>
        </p:nvSpPr>
        <p:spPr>
          <a:xfrm>
            <a:off x="3149601" y="5253304"/>
            <a:ext cx="5312779" cy="753446"/>
          </a:xfrm>
          <a:prstGeom prst="rect">
            <a:avLst/>
          </a:prstGeom>
          <a:ln>
            <a:noFill/>
          </a:ln>
        </p:spPr>
        <p:txBody>
          <a:bodyPr vert="horz" lIns="80663" tIns="80663" rIns="80663" bIns="0" numCol="1" rtlCol="0" anchor="t">
            <a:noAutofit/>
          </a:bodyPr>
          <a:lstStyle>
            <a:lvl1pPr marL="0" marR="0" indent="0" algn="l" defTabSz="1019175" rtl="0" eaLnBrk="1" fontAlgn="base" latinLnBrk="0" hangingPunct="1">
              <a:lnSpc>
                <a:spcPct val="100000"/>
              </a:lnSpc>
              <a:spcBef>
                <a:spcPts val="0"/>
              </a:spcBef>
              <a:spcAft>
                <a:spcPts val="600"/>
              </a:spcAft>
              <a:buClr>
                <a:srgbClr val="000000"/>
              </a:buClr>
              <a:buSzTx/>
              <a:buFont typeface="Wingdings" pitchFamily="2" charset="2"/>
              <a:buNone/>
              <a:tabLst/>
              <a:defRPr sz="1100" kern="1200">
                <a:solidFill>
                  <a:schemeClr val="tx1"/>
                </a:solidFill>
                <a:latin typeface="Georgia" pitchFamily="18" charset="0"/>
                <a:ea typeface="+mn-ea"/>
                <a:cs typeface="+mn-cs"/>
              </a:defRPr>
            </a:lvl1pPr>
            <a:lvl2pPr marL="234950" marR="0" indent="-228600" algn="l" defTabSz="1019175" rtl="0" eaLnBrk="1" fontAlgn="base" latinLnBrk="0" hangingPunct="1">
              <a:lnSpc>
                <a:spcPct val="100000"/>
              </a:lnSpc>
              <a:spcBef>
                <a:spcPts val="0"/>
              </a:spcBef>
              <a:spcAft>
                <a:spcPts val="600"/>
              </a:spcAft>
              <a:buClr>
                <a:srgbClr val="000000"/>
              </a:buClr>
              <a:buSzTx/>
              <a:buFont typeface="Times New Roman" pitchFamily="18" charset="0"/>
              <a:buChar char="•"/>
              <a:tabLst/>
              <a:defRPr sz="1100" kern="1200">
                <a:solidFill>
                  <a:schemeClr val="tx1"/>
                </a:solidFill>
                <a:latin typeface="Georgia" pitchFamily="18" charset="0"/>
                <a:ea typeface="+mn-ea"/>
                <a:cs typeface="+mn-cs"/>
              </a:defRPr>
            </a:lvl2pPr>
            <a:lvl3pPr marL="468000" marR="0" indent="-230400" algn="l" defTabSz="1019175" rtl="0" eaLnBrk="1" fontAlgn="base" latinLnBrk="0" hangingPunct="1">
              <a:lnSpc>
                <a:spcPct val="100000"/>
              </a:lnSpc>
              <a:spcBef>
                <a:spcPts val="0"/>
              </a:spcBef>
              <a:spcAft>
                <a:spcPts val="600"/>
              </a:spcAft>
              <a:buClr>
                <a:srgbClr val="000000"/>
              </a:buClr>
              <a:buSzTx/>
              <a:buFont typeface="Arial" pitchFamily="34" charset="0"/>
              <a:buChar char="-"/>
              <a:tabLst/>
              <a:defRPr sz="1100" kern="1200">
                <a:solidFill>
                  <a:schemeClr val="tx1"/>
                </a:solidFill>
                <a:latin typeface="Georgia" pitchFamily="18" charset="0"/>
                <a:ea typeface="+mn-ea"/>
                <a:cs typeface="+mn-cs"/>
              </a:defRPr>
            </a:lvl3pPr>
            <a:lvl4pPr marL="694800" marR="0" indent="-230400" algn="l" defTabSz="1019175" rtl="0" eaLnBrk="1" fontAlgn="base" latinLnBrk="0" hangingPunct="1">
              <a:lnSpc>
                <a:spcPct val="100000"/>
              </a:lnSpc>
              <a:spcBef>
                <a:spcPts val="0"/>
              </a:spcBef>
              <a:spcAft>
                <a:spcPts val="600"/>
              </a:spcAft>
              <a:buClr>
                <a:srgbClr val="000000"/>
              </a:buClr>
              <a:buSzTx/>
              <a:buFont typeface="Georgia" pitchFamily="18" charset="0"/>
              <a:buChar char="◦"/>
              <a:tabLst/>
              <a:defRPr sz="1100" kern="1200">
                <a:solidFill>
                  <a:schemeClr val="tx1"/>
                </a:solidFill>
                <a:latin typeface="Georgia" pitchFamily="18" charset="0"/>
                <a:ea typeface="+mn-ea"/>
                <a:cs typeface="+mn-cs"/>
              </a:defRPr>
            </a:lvl4pPr>
            <a:lvl5pPr marL="914400" marR="0" indent="-228600" algn="l" defTabSz="1019175" rtl="0" eaLnBrk="1" fontAlgn="base" latinLnBrk="0" hangingPunct="1">
              <a:lnSpc>
                <a:spcPct val="100000"/>
              </a:lnSpc>
              <a:spcBef>
                <a:spcPts val="0"/>
              </a:spcBef>
              <a:spcAft>
                <a:spcPts val="600"/>
              </a:spcAft>
              <a:buClr>
                <a:srgbClr val="000000"/>
              </a:buClr>
              <a:buSzTx/>
              <a:buFont typeface="Georgia" pitchFamily="18" charset="0"/>
              <a:buChar char="›"/>
              <a:tabLst/>
              <a:defRPr sz="1100" kern="1200" baseline="0">
                <a:solidFill>
                  <a:schemeClr val="tx1"/>
                </a:solidFill>
                <a:latin typeface="Georgia" pitchFamily="18" charset="0"/>
                <a:ea typeface="+mn-ea"/>
                <a:cs typeface="+mn-cs"/>
              </a:defRPr>
            </a:lvl5pPr>
            <a:lvl6pPr marL="234000" indent="-230400" algn="l" defTabSz="1018824" rtl="0" eaLnBrk="1" latinLnBrk="0" hangingPunct="1">
              <a:lnSpc>
                <a:spcPct val="100000"/>
              </a:lnSpc>
              <a:spcBef>
                <a:spcPts val="0"/>
              </a:spcBef>
              <a:spcAft>
                <a:spcPts val="0"/>
              </a:spcAft>
              <a:buFont typeface="+mj-lt"/>
              <a:buAutoNum type="arabicPeriod"/>
              <a:defRPr lang="en-GB" sz="1100" kern="1200" baseline="0" noProof="0" dirty="0" smtClean="0">
                <a:solidFill>
                  <a:schemeClr val="tx1"/>
                </a:solidFill>
                <a:latin typeface="Georgia" pitchFamily="18" charset="0"/>
                <a:ea typeface="+mn-ea"/>
                <a:cs typeface="+mn-cs"/>
              </a:defRPr>
            </a:lvl6pPr>
            <a:lvl7pPr marL="468000" indent="-228600" algn="l" defTabSz="1018824" rtl="0" eaLnBrk="1" latinLnBrk="0" hangingPunct="1">
              <a:lnSpc>
                <a:spcPct val="100000"/>
              </a:lnSpc>
              <a:spcBef>
                <a:spcPts val="0"/>
              </a:spcBef>
              <a:spcAft>
                <a:spcPts val="0"/>
              </a:spcAft>
              <a:buFont typeface="+mj-lt"/>
              <a:buAutoNum type="alphaLcPeriod"/>
              <a:defRPr lang="en-GB" sz="1100" kern="1200" baseline="0" noProof="0" dirty="0" smtClean="0">
                <a:solidFill>
                  <a:schemeClr val="tx1"/>
                </a:solidFill>
                <a:latin typeface="Georgia" pitchFamily="18" charset="0"/>
                <a:ea typeface="+mn-ea"/>
                <a:cs typeface="+mn-cs"/>
              </a:defRPr>
            </a:lvl7pPr>
            <a:lvl8pPr marL="694800" indent="-228600" algn="l" defTabSz="1018824" rtl="0" eaLnBrk="1" latinLnBrk="0" hangingPunct="1">
              <a:lnSpc>
                <a:spcPct val="100000"/>
              </a:lnSpc>
              <a:spcBef>
                <a:spcPts val="0"/>
              </a:spcBef>
              <a:spcAft>
                <a:spcPts val="0"/>
              </a:spcAft>
              <a:buFont typeface="+mj-lt"/>
              <a:buAutoNum type="romanLcPeriod"/>
              <a:defRPr lang="en-GB" sz="1100" kern="1200" baseline="0" noProof="0" dirty="0" smtClean="0">
                <a:solidFill>
                  <a:schemeClr val="tx1"/>
                </a:solidFill>
                <a:latin typeface="Georgia" pitchFamily="18" charset="0"/>
                <a:ea typeface="+mn-ea"/>
                <a:cs typeface="+mn-cs"/>
              </a:defRPr>
            </a:lvl8pPr>
            <a:lvl9pPr marL="0" indent="0" algn="l" defTabSz="1018824" rtl="0" eaLnBrk="1" latinLnBrk="0" hangingPunct="1">
              <a:lnSpc>
                <a:spcPct val="100000"/>
              </a:lnSpc>
              <a:spcBef>
                <a:spcPts val="0"/>
              </a:spcBef>
              <a:spcAft>
                <a:spcPts val="600"/>
              </a:spcAft>
              <a:buFont typeface="Arial" pitchFamily="34" charset="0"/>
              <a:buNone/>
              <a:defRPr lang="en-GB" sz="1100" b="1" kern="1200" baseline="0" noProof="0" dirty="0" smtClean="0">
                <a:solidFill>
                  <a:schemeClr val="tx2"/>
                </a:solidFill>
                <a:latin typeface="Georgia" pitchFamily="18" charset="0"/>
                <a:ea typeface="+mn-ea"/>
                <a:cs typeface="+mn-cs"/>
              </a:defRPr>
            </a:lvl9pPr>
          </a:lstStyle>
          <a:p>
            <a:pPr marL="96633" indent="-96633">
              <a:spcAft>
                <a:spcPts val="0"/>
              </a:spcAft>
              <a:buFont typeface="Arial" panose="020B0604020202020204" pitchFamily="34" charset="0"/>
              <a:buChar char="•"/>
            </a:pPr>
            <a:r>
              <a:rPr lang="en-GB" sz="800" dirty="0">
                <a:solidFill>
                  <a:srgbClr val="000000"/>
                </a:solidFill>
                <a:latin typeface="Arial" charset="0"/>
                <a:ea typeface="Arial" charset="0"/>
                <a:cs typeface="Arial" charset="0"/>
              </a:rPr>
              <a:t>Nigerian Society of Engineers (NSE)</a:t>
            </a:r>
          </a:p>
          <a:p>
            <a:pPr marL="96633" indent="-96633">
              <a:spcAft>
                <a:spcPts val="0"/>
              </a:spcAft>
              <a:buFont typeface="Arial" panose="020B0604020202020204" pitchFamily="34" charset="0"/>
              <a:buChar char="•"/>
            </a:pPr>
            <a:r>
              <a:rPr lang="en-GB" sz="800" dirty="0">
                <a:solidFill>
                  <a:srgbClr val="000000"/>
                </a:solidFill>
                <a:latin typeface="Arial" charset="0"/>
                <a:ea typeface="Arial" charset="0"/>
                <a:cs typeface="Arial" charset="0"/>
              </a:rPr>
              <a:t>Nigerian Institute of Quantity Surveyors (NIQS)</a:t>
            </a:r>
          </a:p>
          <a:p>
            <a:pPr marL="96633" indent="-96633">
              <a:spcAft>
                <a:spcPts val="0"/>
              </a:spcAft>
              <a:buFont typeface="Arial" panose="020B0604020202020204" pitchFamily="34" charset="0"/>
              <a:buChar char="•"/>
            </a:pPr>
            <a:r>
              <a:rPr lang="en-GB" sz="800" dirty="0">
                <a:solidFill>
                  <a:srgbClr val="000000"/>
                </a:solidFill>
                <a:latin typeface="Arial" charset="0"/>
                <a:ea typeface="Arial" charset="0"/>
                <a:cs typeface="Arial" charset="0"/>
              </a:rPr>
              <a:t>Nigeria Institute of Architects (NIA)</a:t>
            </a:r>
          </a:p>
          <a:p>
            <a:pPr marL="96633" indent="-96633">
              <a:spcAft>
                <a:spcPts val="0"/>
              </a:spcAft>
              <a:buFont typeface="Arial" panose="020B0604020202020204" pitchFamily="34" charset="0"/>
              <a:buChar char="•"/>
            </a:pPr>
            <a:r>
              <a:rPr lang="en-GB" sz="800" dirty="0">
                <a:solidFill>
                  <a:srgbClr val="000000"/>
                </a:solidFill>
                <a:latin typeface="Arial" charset="0"/>
                <a:ea typeface="Arial" charset="0"/>
                <a:cs typeface="Arial" charset="0"/>
              </a:rPr>
              <a:t>Nigerian Institution of Estate Surveyors and Valuers (NIESV)</a:t>
            </a:r>
          </a:p>
          <a:p>
            <a:pPr marL="96633" indent="-96633">
              <a:spcAft>
                <a:spcPts val="0"/>
              </a:spcAft>
              <a:buFont typeface="Arial" panose="020B0604020202020204" pitchFamily="34" charset="0"/>
              <a:buChar char="•"/>
            </a:pPr>
            <a:r>
              <a:rPr lang="en-GB" sz="800" dirty="0">
                <a:solidFill>
                  <a:srgbClr val="000000"/>
                </a:solidFill>
                <a:latin typeface="Arial" charset="0"/>
                <a:ea typeface="Arial" charset="0"/>
                <a:cs typeface="Arial" charset="0"/>
              </a:rPr>
              <a:t>Nigerian Institute of Town Planning (NITP) </a:t>
            </a:r>
            <a:endParaRPr lang="en-GB" sz="800" dirty="0" smtClean="0">
              <a:solidFill>
                <a:srgbClr val="000000"/>
              </a:solidFill>
              <a:latin typeface="Arial" charset="0"/>
              <a:ea typeface="Arial" charset="0"/>
              <a:cs typeface="Arial" charset="0"/>
            </a:endParaRPr>
          </a:p>
          <a:p>
            <a:pPr marL="96633" indent="-96633">
              <a:spcAft>
                <a:spcPts val="0"/>
              </a:spcAft>
              <a:buFont typeface="Arial" panose="020B0604020202020204" pitchFamily="34" charset="0"/>
              <a:buChar char="•"/>
            </a:pPr>
            <a:r>
              <a:rPr lang="en-GB" sz="800" dirty="0" smtClean="0">
                <a:solidFill>
                  <a:srgbClr val="000000"/>
                </a:solidFill>
                <a:latin typeface="Arial" charset="0"/>
                <a:ea typeface="Arial" charset="0"/>
                <a:cs typeface="Arial" charset="0"/>
              </a:rPr>
              <a:t>Nigeria Institute for Building</a:t>
            </a:r>
            <a:endParaRPr lang="en-GB" sz="800" dirty="0">
              <a:solidFill>
                <a:srgbClr val="000000"/>
              </a:solidFill>
              <a:latin typeface="Arial" charset="0"/>
              <a:ea typeface="Arial" charset="0"/>
              <a:cs typeface="Arial" charset="0"/>
            </a:endParaRPr>
          </a:p>
          <a:p>
            <a:pPr marL="96633" indent="-96633">
              <a:spcAft>
                <a:spcPts val="0"/>
              </a:spcAft>
              <a:buFont typeface="Arial" panose="020B0604020202020204" pitchFamily="34" charset="0"/>
              <a:buChar char="•"/>
            </a:pPr>
            <a:endParaRPr lang="en-GB" sz="882" dirty="0">
              <a:solidFill>
                <a:srgbClr val="000000"/>
              </a:solidFill>
              <a:cs typeface="CordiaUPC" pitchFamily="34" charset="-34"/>
            </a:endParaRPr>
          </a:p>
          <a:p>
            <a:pPr marL="96633" indent="-96633">
              <a:spcAft>
                <a:spcPts val="0"/>
              </a:spcAft>
              <a:buFont typeface="Arial" panose="020B0604020202020204" pitchFamily="34" charset="0"/>
              <a:buChar char="•"/>
            </a:pPr>
            <a:endParaRPr lang="en-GB" sz="882" dirty="0">
              <a:solidFill>
                <a:srgbClr val="000000"/>
              </a:solidFill>
              <a:cs typeface="CordiaUPC" pitchFamily="34" charset="-34"/>
            </a:endParaRPr>
          </a:p>
          <a:p>
            <a:pPr marL="96633" indent="-96633">
              <a:spcAft>
                <a:spcPts val="176"/>
              </a:spcAft>
              <a:buFont typeface="Arial" panose="020B0604020202020204" pitchFamily="34" charset="0"/>
              <a:buChar char="•"/>
            </a:pPr>
            <a:endParaRPr lang="en-GB" sz="882" dirty="0">
              <a:solidFill>
                <a:srgbClr val="000000"/>
              </a:solidFill>
              <a:cs typeface="CordiaUPC" pitchFamily="34" charset="-34"/>
            </a:endParaRPr>
          </a:p>
          <a:p>
            <a:pPr marL="96633" indent="-96633" defTabSz="805277">
              <a:buSzPct val="90000"/>
              <a:buFont typeface="Arial" panose="020B0604020202020204" pitchFamily="34" charset="0"/>
              <a:buChar char="•"/>
              <a:defRPr/>
            </a:pPr>
            <a:endParaRPr lang="en-GB" sz="882" dirty="0">
              <a:solidFill>
                <a:srgbClr val="000000"/>
              </a:solidFill>
            </a:endParaRPr>
          </a:p>
          <a:p>
            <a:pPr marL="96633" indent="-96633" defTabSz="805277">
              <a:buSzPct val="90000"/>
              <a:buFont typeface="Arial" panose="020B0604020202020204" pitchFamily="34" charset="0"/>
              <a:buChar char="•"/>
              <a:defRPr/>
            </a:pPr>
            <a:endParaRPr lang="en-GB" sz="882" dirty="0">
              <a:solidFill>
                <a:srgbClr val="000000"/>
              </a:solidFill>
            </a:endParaRPr>
          </a:p>
          <a:p>
            <a:pPr marL="96633" indent="-96633" defTabSz="805277">
              <a:buSzPct val="90000"/>
              <a:buFont typeface="Arial" panose="020B0604020202020204" pitchFamily="34" charset="0"/>
              <a:buChar char="•"/>
              <a:defRPr/>
            </a:pPr>
            <a:endParaRPr lang="en-GB" sz="882" dirty="0">
              <a:solidFill>
                <a:srgbClr val="000000"/>
              </a:solidFill>
            </a:endParaRPr>
          </a:p>
          <a:p>
            <a:pPr marL="96633" indent="-96633" defTabSz="805277">
              <a:buSzPct val="90000"/>
              <a:buFont typeface="Arial" panose="020B0604020202020204" pitchFamily="34" charset="0"/>
              <a:buChar char="•"/>
              <a:defRPr/>
            </a:pPr>
            <a:endParaRPr lang="en-GB" sz="882" dirty="0">
              <a:solidFill>
                <a:srgbClr val="000000"/>
              </a:solidFill>
            </a:endParaRPr>
          </a:p>
        </p:txBody>
      </p:sp>
      <p:sp>
        <p:nvSpPr>
          <p:cNvPr id="16" name="Rectangle 15"/>
          <p:cNvSpPr/>
          <p:nvPr/>
        </p:nvSpPr>
        <p:spPr bwMode="auto">
          <a:xfrm>
            <a:off x="734360" y="2291654"/>
            <a:ext cx="1452282" cy="556945"/>
          </a:xfrm>
          <a:prstGeom prst="rect">
            <a:avLst/>
          </a:prstGeom>
          <a:solidFill>
            <a:schemeClr val="accent3">
              <a:lumMod val="60000"/>
              <a:lumOff val="40000"/>
            </a:schemeClr>
          </a:solidFill>
          <a:ln w="22225" cap="flat" cmpd="sng" algn="ctr">
            <a:solidFill>
              <a:schemeClr val="tx2">
                <a:lumMod val="50000"/>
              </a:schemeClr>
            </a:solidFill>
            <a:prstDash val="solid"/>
            <a:round/>
            <a:headEnd type="none" w="med" len="med"/>
            <a:tailEnd type="none" w="med" len="med"/>
          </a:ln>
          <a:effectLst/>
        </p:spPr>
        <p:txBody>
          <a:bodyPr lIns="78441" tIns="39221" rIns="78441" bIns="39221" anchor="ctr"/>
          <a:lstStyle/>
          <a:p>
            <a:pPr algn="ctr" defTabSz="805277">
              <a:buSzPct val="90000"/>
              <a:defRPr/>
            </a:pPr>
            <a:r>
              <a:rPr lang="en-GB" sz="971" b="1" dirty="0">
                <a:solidFill>
                  <a:srgbClr val="000000"/>
                </a:solidFill>
              </a:rPr>
              <a:t>Land </a:t>
            </a:r>
          </a:p>
          <a:p>
            <a:pPr algn="ctr" defTabSz="805277">
              <a:buSzPct val="90000"/>
              <a:defRPr/>
            </a:pPr>
            <a:r>
              <a:rPr lang="en-GB" sz="971" b="1" dirty="0">
                <a:solidFill>
                  <a:srgbClr val="000000"/>
                </a:solidFill>
              </a:rPr>
              <a:t>Acquisition</a:t>
            </a:r>
          </a:p>
        </p:txBody>
      </p:sp>
      <p:sp>
        <p:nvSpPr>
          <p:cNvPr id="17" name="Rectangle 16"/>
          <p:cNvSpPr/>
          <p:nvPr/>
        </p:nvSpPr>
        <p:spPr bwMode="auto">
          <a:xfrm>
            <a:off x="2280772" y="2291654"/>
            <a:ext cx="1452282" cy="556945"/>
          </a:xfrm>
          <a:prstGeom prst="rect">
            <a:avLst/>
          </a:prstGeom>
          <a:solidFill>
            <a:schemeClr val="accent3">
              <a:lumMod val="60000"/>
              <a:lumOff val="40000"/>
            </a:schemeClr>
          </a:solidFill>
          <a:ln w="22225" cap="flat" cmpd="sng" algn="ctr">
            <a:solidFill>
              <a:schemeClr val="tx2">
                <a:lumMod val="50000"/>
              </a:schemeClr>
            </a:solidFill>
            <a:prstDash val="solid"/>
            <a:round/>
            <a:headEnd type="none" w="med" len="med"/>
            <a:tailEnd type="none" w="med" len="med"/>
          </a:ln>
          <a:effectLst/>
        </p:spPr>
        <p:txBody>
          <a:bodyPr lIns="78441" tIns="39221" rIns="78441" bIns="39221" anchor="t"/>
          <a:lstStyle/>
          <a:p>
            <a:pPr algn="ctr" defTabSz="805277">
              <a:buSzPct val="90000"/>
              <a:defRPr/>
            </a:pPr>
            <a:r>
              <a:rPr lang="en-GB" sz="971" b="1" dirty="0">
                <a:solidFill>
                  <a:srgbClr val="000000"/>
                </a:solidFill>
              </a:rPr>
              <a:t>Project Development &amp; Financing</a:t>
            </a:r>
          </a:p>
          <a:p>
            <a:pPr algn="ctr" defTabSz="805277">
              <a:buSzPct val="90000"/>
              <a:defRPr/>
            </a:pPr>
            <a:endParaRPr lang="en-GB" sz="971" dirty="0">
              <a:solidFill>
                <a:srgbClr val="000000"/>
              </a:solidFill>
              <a:latin typeface="Georgia"/>
            </a:endParaRPr>
          </a:p>
        </p:txBody>
      </p:sp>
      <p:sp>
        <p:nvSpPr>
          <p:cNvPr id="18" name="Rectangle 17"/>
          <p:cNvSpPr/>
          <p:nvPr/>
        </p:nvSpPr>
        <p:spPr bwMode="auto">
          <a:xfrm>
            <a:off x="3854077" y="2299780"/>
            <a:ext cx="1452282" cy="556945"/>
          </a:xfrm>
          <a:prstGeom prst="rect">
            <a:avLst/>
          </a:prstGeom>
          <a:solidFill>
            <a:schemeClr val="accent3">
              <a:lumMod val="60000"/>
              <a:lumOff val="40000"/>
            </a:schemeClr>
          </a:solidFill>
          <a:ln w="22225" cap="flat" cmpd="sng" algn="ctr">
            <a:solidFill>
              <a:schemeClr val="tx2">
                <a:lumMod val="50000"/>
              </a:schemeClr>
            </a:solidFill>
            <a:prstDash val="solid"/>
            <a:round/>
            <a:headEnd type="none" w="med" len="med"/>
            <a:tailEnd type="none" w="med" len="med"/>
          </a:ln>
          <a:effectLst/>
        </p:spPr>
        <p:txBody>
          <a:bodyPr lIns="78441" tIns="39221" rIns="78441" bIns="39221" anchor="ctr"/>
          <a:lstStyle/>
          <a:p>
            <a:pPr algn="ctr" defTabSz="805277">
              <a:buSzPct val="90000"/>
              <a:defRPr/>
            </a:pPr>
            <a:r>
              <a:rPr lang="en-GB" sz="971" b="1" dirty="0">
                <a:solidFill>
                  <a:srgbClr val="000000"/>
                </a:solidFill>
                <a:latin typeface="Arial" charset="0"/>
                <a:ea typeface="Arial" charset="0"/>
                <a:cs typeface="Arial" charset="0"/>
              </a:rPr>
              <a:t>Construction</a:t>
            </a:r>
          </a:p>
          <a:p>
            <a:pPr algn="ctr" defTabSz="805277">
              <a:buSzPct val="90000"/>
              <a:defRPr/>
            </a:pPr>
            <a:endParaRPr lang="en-GB" sz="971" dirty="0">
              <a:solidFill>
                <a:srgbClr val="000000"/>
              </a:solidFill>
              <a:latin typeface="Arial" charset="0"/>
              <a:ea typeface="Arial" charset="0"/>
              <a:cs typeface="Arial" charset="0"/>
            </a:endParaRPr>
          </a:p>
        </p:txBody>
      </p:sp>
      <p:sp>
        <p:nvSpPr>
          <p:cNvPr id="19" name="Rectangle 18"/>
          <p:cNvSpPr/>
          <p:nvPr/>
        </p:nvSpPr>
        <p:spPr bwMode="auto">
          <a:xfrm>
            <a:off x="5440830" y="2299780"/>
            <a:ext cx="1452282" cy="556945"/>
          </a:xfrm>
          <a:prstGeom prst="rect">
            <a:avLst/>
          </a:prstGeom>
          <a:solidFill>
            <a:schemeClr val="accent3">
              <a:lumMod val="60000"/>
              <a:lumOff val="40000"/>
            </a:schemeClr>
          </a:solidFill>
          <a:ln w="22225" cap="flat" cmpd="sng" algn="ctr">
            <a:solidFill>
              <a:schemeClr val="tx2">
                <a:lumMod val="50000"/>
              </a:schemeClr>
            </a:solidFill>
            <a:prstDash val="solid"/>
            <a:round/>
            <a:headEnd type="none" w="med" len="med"/>
            <a:tailEnd type="none" w="med" len="med"/>
          </a:ln>
          <a:effectLst/>
        </p:spPr>
        <p:txBody>
          <a:bodyPr lIns="78441" tIns="39221" rIns="78441" bIns="39221" anchor="ctr"/>
          <a:lstStyle/>
          <a:p>
            <a:pPr algn="ctr" defTabSz="805277">
              <a:buSzPct val="90000"/>
              <a:defRPr/>
            </a:pPr>
            <a:r>
              <a:rPr lang="en-GB" sz="1000" b="1" dirty="0">
                <a:solidFill>
                  <a:srgbClr val="000000"/>
                </a:solidFill>
                <a:latin typeface="Arial" charset="0"/>
                <a:ea typeface="Arial" charset="0"/>
                <a:cs typeface="Arial" charset="0"/>
              </a:rPr>
              <a:t>Property Sales/Lease</a:t>
            </a:r>
            <a:endParaRPr lang="en-GB" sz="1000" dirty="0">
              <a:solidFill>
                <a:srgbClr val="000000"/>
              </a:solidFill>
              <a:latin typeface="Arial" charset="0"/>
              <a:ea typeface="Arial" charset="0"/>
              <a:cs typeface="Arial" charset="0"/>
            </a:endParaRPr>
          </a:p>
        </p:txBody>
      </p:sp>
      <p:sp>
        <p:nvSpPr>
          <p:cNvPr id="20" name="Rectangle 19"/>
          <p:cNvSpPr/>
          <p:nvPr/>
        </p:nvSpPr>
        <p:spPr bwMode="auto">
          <a:xfrm>
            <a:off x="7010098" y="2299780"/>
            <a:ext cx="1452282" cy="556945"/>
          </a:xfrm>
          <a:prstGeom prst="rect">
            <a:avLst/>
          </a:prstGeom>
          <a:solidFill>
            <a:schemeClr val="accent3">
              <a:lumMod val="60000"/>
              <a:lumOff val="40000"/>
            </a:schemeClr>
          </a:solidFill>
          <a:ln w="22225" cap="flat" cmpd="sng" algn="ctr">
            <a:solidFill>
              <a:schemeClr val="tx2">
                <a:lumMod val="50000"/>
              </a:schemeClr>
            </a:solidFill>
            <a:prstDash val="solid"/>
            <a:round/>
            <a:headEnd type="none" w="med" len="med"/>
            <a:tailEnd type="none" w="med" len="med"/>
          </a:ln>
          <a:effectLst/>
        </p:spPr>
        <p:txBody>
          <a:bodyPr lIns="78441" tIns="39221" rIns="78441" bIns="39221" anchor="ctr"/>
          <a:lstStyle/>
          <a:p>
            <a:pPr algn="ctr" defTabSz="805277">
              <a:buSzPct val="90000"/>
              <a:defRPr/>
            </a:pPr>
            <a:r>
              <a:rPr lang="en-GB" sz="1000" b="1" dirty="0">
                <a:solidFill>
                  <a:srgbClr val="000000"/>
                </a:solidFill>
                <a:latin typeface="Arial" charset="0"/>
                <a:ea typeface="Arial" charset="0"/>
                <a:cs typeface="Arial" charset="0"/>
              </a:rPr>
              <a:t>Property</a:t>
            </a:r>
            <a:r>
              <a:rPr lang="en-GB" sz="1000" b="1" dirty="0">
                <a:solidFill>
                  <a:srgbClr val="000000"/>
                </a:solidFill>
              </a:rPr>
              <a:t> Management </a:t>
            </a:r>
          </a:p>
          <a:p>
            <a:pPr algn="ctr" defTabSz="805277">
              <a:buSzPct val="90000"/>
              <a:defRPr/>
            </a:pPr>
            <a:endParaRPr lang="en-GB" sz="971" b="1" dirty="0">
              <a:solidFill>
                <a:srgbClr val="000000"/>
              </a:solidFill>
            </a:endParaRPr>
          </a:p>
        </p:txBody>
      </p:sp>
      <p:sp>
        <p:nvSpPr>
          <p:cNvPr id="21" name="Rectangle 20"/>
          <p:cNvSpPr/>
          <p:nvPr/>
        </p:nvSpPr>
        <p:spPr bwMode="auto">
          <a:xfrm>
            <a:off x="696262" y="3000161"/>
            <a:ext cx="1425947" cy="595474"/>
          </a:xfrm>
          <a:prstGeom prst="rect">
            <a:avLst/>
          </a:prstGeom>
          <a:solidFill>
            <a:schemeClr val="bg1"/>
          </a:solidFill>
          <a:ln w="22225" cap="flat" cmpd="sng" algn="ctr">
            <a:noFill/>
            <a:prstDash val="solid"/>
            <a:round/>
            <a:headEnd type="none" w="med" len="med"/>
            <a:tailEnd type="none" w="med" len="med"/>
          </a:ln>
          <a:effectLst/>
        </p:spPr>
        <p:txBody>
          <a:bodyPr lIns="78441" tIns="39221" rIns="78441" bIns="39221" anchor="ctr"/>
          <a:lstStyle/>
          <a:p>
            <a:pPr defTabSz="805277">
              <a:spcAft>
                <a:spcPts val="176"/>
              </a:spcAft>
              <a:buSzPct val="90000"/>
              <a:defRPr/>
            </a:pPr>
            <a:endParaRPr lang="en-GB" sz="800" dirty="0">
              <a:solidFill>
                <a:srgbClr val="000000"/>
              </a:solidFill>
            </a:endParaRPr>
          </a:p>
          <a:p>
            <a:pPr marL="96633" indent="-96633" defTabSz="805277">
              <a:spcAft>
                <a:spcPts val="176"/>
              </a:spcAft>
              <a:buSzPct val="90000"/>
              <a:buFont typeface="Arial" panose="020B0604020202020204" pitchFamily="34" charset="0"/>
              <a:buChar char="•"/>
              <a:defRPr/>
            </a:pPr>
            <a:r>
              <a:rPr lang="en-GB" sz="800" dirty="0" smtClean="0">
                <a:solidFill>
                  <a:srgbClr val="000000"/>
                </a:solidFill>
                <a:latin typeface="Arial" charset="0"/>
                <a:ea typeface="Arial" charset="0"/>
                <a:cs typeface="Arial" charset="0"/>
              </a:rPr>
              <a:t>Land titles/agreements</a:t>
            </a:r>
          </a:p>
          <a:p>
            <a:pPr marL="96633" indent="-96633" defTabSz="805277">
              <a:spcAft>
                <a:spcPts val="176"/>
              </a:spcAft>
              <a:buSzPct val="90000"/>
              <a:buFont typeface="Arial" panose="020B0604020202020204" pitchFamily="34" charset="0"/>
              <a:buChar char="•"/>
              <a:defRPr/>
            </a:pPr>
            <a:r>
              <a:rPr lang="en-GB" sz="800" dirty="0" smtClean="0">
                <a:solidFill>
                  <a:srgbClr val="000000"/>
                </a:solidFill>
                <a:latin typeface="Arial" charset="0"/>
                <a:ea typeface="Arial" charset="0"/>
                <a:cs typeface="Arial" charset="0"/>
              </a:rPr>
              <a:t>Land allocation</a:t>
            </a:r>
          </a:p>
          <a:p>
            <a:pPr marL="96633" indent="-96633" defTabSz="805277">
              <a:spcAft>
                <a:spcPts val="176"/>
              </a:spcAft>
              <a:buSzPct val="90000"/>
              <a:buFont typeface="Arial" panose="020B0604020202020204" pitchFamily="34" charset="0"/>
              <a:buChar char="•"/>
              <a:defRPr/>
            </a:pPr>
            <a:r>
              <a:rPr lang="en-GB" sz="800" dirty="0" smtClean="0">
                <a:solidFill>
                  <a:srgbClr val="000000"/>
                </a:solidFill>
                <a:latin typeface="Arial" charset="0"/>
                <a:ea typeface="Arial" charset="0"/>
                <a:cs typeface="Arial" charset="0"/>
              </a:rPr>
              <a:t>Land purchase/lease</a:t>
            </a:r>
            <a:endParaRPr lang="en-GB" sz="800" dirty="0">
              <a:solidFill>
                <a:srgbClr val="000000"/>
              </a:solidFill>
              <a:latin typeface="Arial" charset="0"/>
              <a:ea typeface="Arial" charset="0"/>
              <a:cs typeface="Arial" charset="0"/>
            </a:endParaRPr>
          </a:p>
          <a:p>
            <a:pPr marL="96633" indent="-96633" defTabSz="805277">
              <a:spcAft>
                <a:spcPts val="176"/>
              </a:spcAft>
              <a:buSzPct val="90000"/>
              <a:buFont typeface="Arial" panose="020B0604020202020204" pitchFamily="34" charset="0"/>
              <a:buChar char="•"/>
              <a:defRPr/>
            </a:pPr>
            <a:endParaRPr lang="en-GB" sz="971" dirty="0">
              <a:solidFill>
                <a:srgbClr val="000000"/>
              </a:solidFill>
              <a:latin typeface="Arial" charset="0"/>
              <a:ea typeface="Arial" charset="0"/>
              <a:cs typeface="Arial" charset="0"/>
            </a:endParaRPr>
          </a:p>
        </p:txBody>
      </p:sp>
      <p:sp>
        <p:nvSpPr>
          <p:cNvPr id="22" name="Rectangle 21"/>
          <p:cNvSpPr/>
          <p:nvPr/>
        </p:nvSpPr>
        <p:spPr bwMode="auto">
          <a:xfrm>
            <a:off x="2257899" y="2936660"/>
            <a:ext cx="1437056" cy="1094742"/>
          </a:xfrm>
          <a:prstGeom prst="rect">
            <a:avLst/>
          </a:prstGeom>
          <a:solidFill>
            <a:schemeClr val="bg1"/>
          </a:solidFill>
          <a:ln w="22225" cap="flat" cmpd="sng" algn="ctr">
            <a:noFill/>
            <a:prstDash val="solid"/>
            <a:round/>
            <a:headEnd type="none" w="med" len="med"/>
            <a:tailEnd type="none" w="med" len="med"/>
          </a:ln>
          <a:effectLst/>
        </p:spPr>
        <p:txBody>
          <a:bodyPr lIns="78441" tIns="39221" rIns="78441" bIns="39221" anchor="ctr"/>
          <a:lstStyle/>
          <a:p>
            <a:pPr defTabSz="805277">
              <a:spcAft>
                <a:spcPts val="176"/>
              </a:spcAft>
              <a:buSzPct val="90000"/>
              <a:defRPr/>
            </a:pPr>
            <a:endParaRPr lang="en-GB" sz="800" dirty="0">
              <a:solidFill>
                <a:srgbClr val="000000"/>
              </a:solidFill>
            </a:endParaRPr>
          </a:p>
          <a:p>
            <a:pPr marL="96633" indent="-96633" defTabSz="805277">
              <a:spcAft>
                <a:spcPts val="176"/>
              </a:spcAft>
              <a:buSzPct val="90000"/>
              <a:buFont typeface="Arial" panose="020B0604020202020204" pitchFamily="34" charset="0"/>
              <a:buChar char="•"/>
              <a:defRPr/>
            </a:pPr>
            <a:r>
              <a:rPr lang="en-GB" sz="800" dirty="0" smtClean="0">
                <a:solidFill>
                  <a:srgbClr val="000000"/>
                </a:solidFill>
                <a:latin typeface="Arial" charset="0"/>
                <a:ea typeface="Arial" charset="0"/>
                <a:cs typeface="Arial" charset="0"/>
              </a:rPr>
              <a:t>Project Planning</a:t>
            </a:r>
          </a:p>
          <a:p>
            <a:pPr marL="96633" indent="-96633" defTabSz="805277">
              <a:spcAft>
                <a:spcPts val="176"/>
              </a:spcAft>
              <a:buSzPct val="90000"/>
              <a:buFont typeface="Arial" panose="020B0604020202020204" pitchFamily="34" charset="0"/>
              <a:buChar char="•"/>
              <a:defRPr/>
            </a:pPr>
            <a:r>
              <a:rPr lang="en-GB" sz="800" dirty="0" smtClean="0">
                <a:solidFill>
                  <a:srgbClr val="000000"/>
                </a:solidFill>
                <a:latin typeface="Arial" charset="0"/>
                <a:ea typeface="Arial" charset="0"/>
                <a:cs typeface="Arial" charset="0"/>
              </a:rPr>
              <a:t>Preliminary and Detailed design</a:t>
            </a:r>
            <a:endParaRPr lang="en-GB" sz="800" dirty="0">
              <a:solidFill>
                <a:srgbClr val="000000"/>
              </a:solidFill>
              <a:latin typeface="Arial" charset="0"/>
              <a:ea typeface="Arial" charset="0"/>
              <a:cs typeface="Arial" charset="0"/>
            </a:endParaRPr>
          </a:p>
          <a:p>
            <a:pPr marL="96633" indent="-96633" defTabSz="805277">
              <a:spcAft>
                <a:spcPts val="176"/>
              </a:spcAft>
              <a:buSzPct val="90000"/>
              <a:buFont typeface="Arial" panose="020B0604020202020204" pitchFamily="34" charset="0"/>
              <a:buChar char="•"/>
              <a:defRPr/>
            </a:pPr>
            <a:r>
              <a:rPr lang="en-GB" sz="800" dirty="0">
                <a:solidFill>
                  <a:srgbClr val="000000"/>
                </a:solidFill>
                <a:latin typeface="Arial" charset="0"/>
                <a:ea typeface="Arial" charset="0"/>
                <a:cs typeface="Arial" charset="0"/>
              </a:rPr>
              <a:t>Environmental </a:t>
            </a:r>
            <a:r>
              <a:rPr lang="en-GB" sz="800" dirty="0" smtClean="0">
                <a:solidFill>
                  <a:srgbClr val="000000"/>
                </a:solidFill>
                <a:latin typeface="Arial" charset="0"/>
                <a:ea typeface="Arial" charset="0"/>
                <a:cs typeface="Arial" charset="0"/>
              </a:rPr>
              <a:t>Assessment</a:t>
            </a:r>
            <a:endParaRPr lang="en-GB" sz="800" dirty="0">
              <a:solidFill>
                <a:srgbClr val="000000"/>
              </a:solidFill>
              <a:latin typeface="Arial" charset="0"/>
              <a:ea typeface="Arial" charset="0"/>
              <a:cs typeface="Arial" charset="0"/>
            </a:endParaRPr>
          </a:p>
          <a:p>
            <a:pPr marL="96633" indent="-96633" defTabSz="805277">
              <a:spcAft>
                <a:spcPts val="176"/>
              </a:spcAft>
              <a:buSzPct val="90000"/>
              <a:buFont typeface="Arial" panose="020B0604020202020204" pitchFamily="34" charset="0"/>
              <a:buChar char="•"/>
              <a:defRPr/>
            </a:pPr>
            <a:r>
              <a:rPr lang="en-GB" sz="800" dirty="0">
                <a:solidFill>
                  <a:srgbClr val="000000"/>
                </a:solidFill>
                <a:latin typeface="Arial" charset="0"/>
                <a:ea typeface="Arial" charset="0"/>
                <a:cs typeface="Arial" charset="0"/>
              </a:rPr>
              <a:t>Property development funding</a:t>
            </a:r>
          </a:p>
        </p:txBody>
      </p:sp>
      <p:sp>
        <p:nvSpPr>
          <p:cNvPr id="23" name="Rectangle 22"/>
          <p:cNvSpPr/>
          <p:nvPr/>
        </p:nvSpPr>
        <p:spPr bwMode="auto">
          <a:xfrm>
            <a:off x="3816318" y="3011622"/>
            <a:ext cx="1451941" cy="881305"/>
          </a:xfrm>
          <a:prstGeom prst="rect">
            <a:avLst/>
          </a:prstGeom>
          <a:solidFill>
            <a:schemeClr val="bg1"/>
          </a:solidFill>
          <a:ln w="22225" cap="flat" cmpd="sng" algn="ctr">
            <a:noFill/>
            <a:prstDash val="solid"/>
            <a:round/>
            <a:headEnd type="none" w="med" len="med"/>
            <a:tailEnd type="none" w="med" len="med"/>
          </a:ln>
          <a:effectLst/>
        </p:spPr>
        <p:txBody>
          <a:bodyPr lIns="78441" tIns="39221" rIns="78441" bIns="39221" anchor="ctr"/>
          <a:lstStyle/>
          <a:p>
            <a:pPr marL="96633" indent="-96633" defTabSz="805277">
              <a:spcAft>
                <a:spcPts val="176"/>
              </a:spcAft>
              <a:buSzPct val="90000"/>
              <a:buFont typeface="Arial" panose="020B0604020202020204" pitchFamily="34" charset="0"/>
              <a:buChar char="•"/>
              <a:defRPr/>
            </a:pPr>
            <a:r>
              <a:rPr lang="en-GB" sz="800" dirty="0">
                <a:solidFill>
                  <a:srgbClr val="000000"/>
                </a:solidFill>
                <a:latin typeface="Arial" charset="0"/>
                <a:ea typeface="Arial" charset="0"/>
                <a:cs typeface="Arial" charset="0"/>
              </a:rPr>
              <a:t>Procurement</a:t>
            </a:r>
          </a:p>
          <a:p>
            <a:pPr marL="96633" indent="-96633" defTabSz="805277">
              <a:spcAft>
                <a:spcPts val="176"/>
              </a:spcAft>
              <a:buSzPct val="90000"/>
              <a:buFont typeface="Arial" panose="020B0604020202020204" pitchFamily="34" charset="0"/>
              <a:buChar char="•"/>
              <a:defRPr/>
            </a:pPr>
            <a:r>
              <a:rPr lang="en-GB" sz="800" dirty="0">
                <a:solidFill>
                  <a:srgbClr val="000000"/>
                </a:solidFill>
                <a:latin typeface="Arial" charset="0"/>
                <a:ea typeface="Arial" charset="0"/>
                <a:cs typeface="Arial" charset="0"/>
              </a:rPr>
              <a:t>Construction activities on site</a:t>
            </a:r>
          </a:p>
          <a:p>
            <a:pPr marL="96633" indent="-96633" defTabSz="805277">
              <a:buSzPct val="90000"/>
              <a:buFont typeface="Arial" panose="020B0604020202020204" pitchFamily="34" charset="0"/>
              <a:buChar char="•"/>
              <a:defRPr/>
            </a:pPr>
            <a:endParaRPr lang="en-GB" sz="971" dirty="0">
              <a:solidFill>
                <a:srgbClr val="000000"/>
              </a:solidFill>
              <a:latin typeface="Georgia"/>
            </a:endParaRPr>
          </a:p>
          <a:p>
            <a:pPr marL="96633" indent="-96633" defTabSz="805277">
              <a:buSzPct val="90000"/>
              <a:buFont typeface="Arial" panose="020B0604020202020204" pitchFamily="34" charset="0"/>
              <a:buChar char="•"/>
              <a:defRPr/>
            </a:pPr>
            <a:endParaRPr lang="en-GB" sz="971" dirty="0">
              <a:solidFill>
                <a:srgbClr val="000000"/>
              </a:solidFill>
              <a:latin typeface="Georgia"/>
            </a:endParaRPr>
          </a:p>
        </p:txBody>
      </p:sp>
      <p:sp>
        <p:nvSpPr>
          <p:cNvPr id="24" name="Rectangle 23"/>
          <p:cNvSpPr/>
          <p:nvPr/>
        </p:nvSpPr>
        <p:spPr bwMode="auto">
          <a:xfrm>
            <a:off x="5402870" y="2966546"/>
            <a:ext cx="1452142" cy="1127167"/>
          </a:xfrm>
          <a:prstGeom prst="rect">
            <a:avLst/>
          </a:prstGeom>
          <a:solidFill>
            <a:schemeClr val="bg1"/>
          </a:solidFill>
          <a:ln w="22225" cap="flat" cmpd="sng" algn="ctr">
            <a:noFill/>
            <a:prstDash val="solid"/>
            <a:round/>
            <a:headEnd type="none" w="med" len="med"/>
            <a:tailEnd type="none" w="med" len="med"/>
          </a:ln>
          <a:effectLst/>
        </p:spPr>
        <p:txBody>
          <a:bodyPr lIns="78441" tIns="39221" rIns="78441" bIns="39221" anchor="ctr"/>
          <a:lstStyle/>
          <a:p>
            <a:pPr marL="96633" indent="-96633" defTabSz="805277">
              <a:buSzPct val="90000"/>
              <a:buFont typeface="Arial" panose="020B0604020202020204" pitchFamily="34" charset="0"/>
              <a:buChar char="•"/>
              <a:defRPr/>
            </a:pPr>
            <a:endParaRPr lang="en-GB" sz="971" dirty="0">
              <a:solidFill>
                <a:srgbClr val="000000"/>
              </a:solidFill>
              <a:latin typeface="Georgia"/>
            </a:endParaRPr>
          </a:p>
          <a:p>
            <a:pPr marL="96633" indent="-96633" defTabSz="805277">
              <a:buSzPct val="90000"/>
              <a:buFont typeface="Arial" panose="020B0604020202020204" pitchFamily="34" charset="0"/>
              <a:buChar char="•"/>
              <a:defRPr/>
            </a:pPr>
            <a:endParaRPr lang="en-GB" sz="971" dirty="0">
              <a:solidFill>
                <a:srgbClr val="000000"/>
              </a:solidFill>
              <a:latin typeface="Georgia"/>
            </a:endParaRPr>
          </a:p>
          <a:p>
            <a:pPr marL="96633" indent="-96633" defTabSz="805277">
              <a:spcAft>
                <a:spcPts val="176"/>
              </a:spcAft>
              <a:buSzPct val="90000"/>
              <a:buFont typeface="Arial" panose="020B0604020202020204" pitchFamily="34" charset="0"/>
              <a:buChar char="•"/>
              <a:defRPr/>
            </a:pPr>
            <a:r>
              <a:rPr lang="en-GB" sz="800" dirty="0">
                <a:solidFill>
                  <a:srgbClr val="000000"/>
                </a:solidFill>
                <a:latin typeface="Arial" charset="0"/>
                <a:ea typeface="Arial" charset="0"/>
                <a:cs typeface="Arial" charset="0"/>
              </a:rPr>
              <a:t>Property  valuation, listing , advertising and marketing</a:t>
            </a:r>
          </a:p>
          <a:p>
            <a:pPr marL="96633" indent="-96633" defTabSz="805277">
              <a:spcAft>
                <a:spcPts val="176"/>
              </a:spcAft>
              <a:buSzPct val="90000"/>
              <a:buFont typeface="Arial" panose="020B0604020202020204" pitchFamily="34" charset="0"/>
              <a:buChar char="•"/>
              <a:defRPr/>
            </a:pPr>
            <a:r>
              <a:rPr lang="en-GB" sz="800" dirty="0">
                <a:solidFill>
                  <a:srgbClr val="000000"/>
                </a:solidFill>
                <a:latin typeface="Arial" charset="0"/>
                <a:ea typeface="Arial" charset="0"/>
                <a:cs typeface="Arial" charset="0"/>
              </a:rPr>
              <a:t>Selling and letting of properties</a:t>
            </a:r>
          </a:p>
          <a:p>
            <a:pPr marL="96633" indent="-96633" defTabSz="805277">
              <a:spcAft>
                <a:spcPts val="176"/>
              </a:spcAft>
              <a:buSzPct val="90000"/>
              <a:buFont typeface="Arial" panose="020B0604020202020204" pitchFamily="34" charset="0"/>
              <a:buChar char="•"/>
              <a:defRPr/>
            </a:pPr>
            <a:r>
              <a:rPr lang="en-GB" sz="800" dirty="0">
                <a:solidFill>
                  <a:srgbClr val="000000"/>
                </a:solidFill>
                <a:latin typeface="Arial" charset="0"/>
                <a:ea typeface="Arial" charset="0"/>
                <a:cs typeface="Arial" charset="0"/>
              </a:rPr>
              <a:t>Legal and agency activities</a:t>
            </a:r>
          </a:p>
          <a:p>
            <a:pPr marL="96633" indent="-96633" defTabSz="805277">
              <a:buSzPct val="90000"/>
              <a:buFont typeface="Arial" panose="020B0604020202020204" pitchFamily="34" charset="0"/>
              <a:buChar char="•"/>
              <a:defRPr/>
            </a:pPr>
            <a:endParaRPr lang="en-GB" sz="971" dirty="0">
              <a:solidFill>
                <a:srgbClr val="000000"/>
              </a:solidFill>
              <a:latin typeface="Georgia"/>
            </a:endParaRPr>
          </a:p>
          <a:p>
            <a:pPr marL="96633" indent="-96633" defTabSz="805277">
              <a:buSzPct val="90000"/>
              <a:buFont typeface="Arial" panose="020B0604020202020204" pitchFamily="34" charset="0"/>
              <a:buChar char="•"/>
              <a:defRPr/>
            </a:pPr>
            <a:endParaRPr lang="en-GB" sz="971" dirty="0">
              <a:solidFill>
                <a:srgbClr val="000000"/>
              </a:solidFill>
              <a:latin typeface="Georgia"/>
            </a:endParaRPr>
          </a:p>
        </p:txBody>
      </p:sp>
      <p:sp>
        <p:nvSpPr>
          <p:cNvPr id="25" name="Rectangle 24"/>
          <p:cNvSpPr/>
          <p:nvPr/>
        </p:nvSpPr>
        <p:spPr bwMode="auto">
          <a:xfrm>
            <a:off x="7029076" y="2948123"/>
            <a:ext cx="1388241" cy="1083280"/>
          </a:xfrm>
          <a:prstGeom prst="rect">
            <a:avLst/>
          </a:prstGeom>
          <a:solidFill>
            <a:schemeClr val="bg1"/>
          </a:solidFill>
          <a:ln w="22225" cap="flat" cmpd="sng" algn="ctr">
            <a:noFill/>
            <a:prstDash val="solid"/>
            <a:round/>
            <a:headEnd type="none" w="med" len="med"/>
            <a:tailEnd type="none" w="med" len="med"/>
          </a:ln>
          <a:effectLst/>
        </p:spPr>
        <p:txBody>
          <a:bodyPr lIns="78441" tIns="39221" rIns="78441" bIns="39221" anchor="ctr"/>
          <a:lstStyle/>
          <a:p>
            <a:pPr marL="96633" indent="-96633" defTabSz="805277">
              <a:spcAft>
                <a:spcPts val="176"/>
              </a:spcAft>
              <a:buSzPct val="90000"/>
              <a:buFont typeface="Arial" panose="020B0604020202020204" pitchFamily="34" charset="0"/>
              <a:buChar char="•"/>
              <a:defRPr/>
            </a:pPr>
            <a:r>
              <a:rPr lang="en-GB" sz="800" dirty="0">
                <a:solidFill>
                  <a:srgbClr val="000000"/>
                </a:solidFill>
                <a:latin typeface="Arial" charset="0"/>
                <a:ea typeface="Arial" charset="0"/>
                <a:cs typeface="Arial" charset="0"/>
              </a:rPr>
              <a:t>Manage properties,  equipment and facilities.</a:t>
            </a:r>
          </a:p>
          <a:p>
            <a:pPr marL="96633" indent="-96633" defTabSz="805277">
              <a:spcAft>
                <a:spcPts val="176"/>
              </a:spcAft>
              <a:buSzPct val="90000"/>
              <a:buFont typeface="Arial" panose="020B0604020202020204" pitchFamily="34" charset="0"/>
              <a:buChar char="•"/>
              <a:defRPr/>
            </a:pPr>
            <a:r>
              <a:rPr lang="en-GB" sz="800" dirty="0">
                <a:solidFill>
                  <a:srgbClr val="000000"/>
                </a:solidFill>
                <a:latin typeface="Arial" charset="0"/>
                <a:ea typeface="Arial" charset="0"/>
                <a:cs typeface="Arial" charset="0"/>
              </a:rPr>
              <a:t>Manage tenancy contracts </a:t>
            </a:r>
          </a:p>
          <a:p>
            <a:pPr marL="96633" indent="-96633" defTabSz="805277">
              <a:spcAft>
                <a:spcPts val="176"/>
              </a:spcAft>
              <a:buSzPct val="90000"/>
              <a:buFont typeface="Arial" panose="020B0604020202020204" pitchFamily="34" charset="0"/>
              <a:buChar char="•"/>
              <a:defRPr/>
            </a:pPr>
            <a:endParaRPr lang="en-GB" sz="971" dirty="0">
              <a:solidFill>
                <a:srgbClr val="000000"/>
              </a:solidFill>
              <a:latin typeface="Georgia"/>
            </a:endParaRPr>
          </a:p>
        </p:txBody>
      </p:sp>
      <p:sp>
        <p:nvSpPr>
          <p:cNvPr id="26" name="Rectangle 25"/>
          <p:cNvSpPr/>
          <p:nvPr/>
        </p:nvSpPr>
        <p:spPr bwMode="auto">
          <a:xfrm>
            <a:off x="734360" y="4239531"/>
            <a:ext cx="1425947" cy="720975"/>
          </a:xfrm>
          <a:prstGeom prst="rect">
            <a:avLst/>
          </a:prstGeom>
          <a:solidFill>
            <a:schemeClr val="bg1"/>
          </a:solidFill>
          <a:ln w="22225" cap="flat" cmpd="sng" algn="ctr">
            <a:noFill/>
            <a:prstDash val="solid"/>
            <a:round/>
            <a:headEnd type="none" w="med" len="med"/>
            <a:tailEnd type="none" w="med" len="med"/>
          </a:ln>
          <a:effectLst/>
        </p:spPr>
        <p:txBody>
          <a:bodyPr lIns="78441" tIns="39221" rIns="78441" bIns="39221" anchor="ctr"/>
          <a:lstStyle/>
          <a:p>
            <a:pPr marL="96633" indent="-96633" defTabSz="805277">
              <a:buSzPct val="90000"/>
              <a:buFont typeface="Arial" panose="020B0604020202020204" pitchFamily="34" charset="0"/>
              <a:buChar char="•"/>
              <a:defRPr/>
            </a:pPr>
            <a:r>
              <a:rPr lang="en-GB" sz="800" dirty="0">
                <a:solidFill>
                  <a:srgbClr val="000000"/>
                </a:solidFill>
                <a:latin typeface="Arial" charset="0"/>
                <a:ea typeface="Arial" charset="0"/>
                <a:cs typeface="Arial" charset="0"/>
              </a:rPr>
              <a:t>Real estate agents</a:t>
            </a:r>
          </a:p>
          <a:p>
            <a:pPr marL="96633" indent="-96633" defTabSz="805277">
              <a:buSzPct val="90000"/>
              <a:buFont typeface="Arial" panose="020B0604020202020204" pitchFamily="34" charset="0"/>
              <a:buChar char="•"/>
              <a:defRPr/>
            </a:pPr>
            <a:r>
              <a:rPr lang="en-GB" sz="800" dirty="0">
                <a:solidFill>
                  <a:srgbClr val="000000"/>
                </a:solidFill>
                <a:latin typeface="Arial" charset="0"/>
                <a:ea typeface="Arial" charset="0"/>
                <a:cs typeface="Arial" charset="0"/>
              </a:rPr>
              <a:t>Original Land settlers (“Omo-onile”)</a:t>
            </a:r>
          </a:p>
          <a:p>
            <a:pPr marL="96633" indent="-96633" defTabSz="805277">
              <a:buSzPct val="90000"/>
              <a:buFont typeface="Arial" panose="020B0604020202020204" pitchFamily="34" charset="0"/>
              <a:buChar char="•"/>
              <a:defRPr/>
            </a:pPr>
            <a:r>
              <a:rPr lang="en-GB" sz="800" dirty="0">
                <a:solidFill>
                  <a:srgbClr val="000000"/>
                </a:solidFill>
                <a:latin typeface="Arial" charset="0"/>
                <a:ea typeface="Arial" charset="0"/>
                <a:cs typeface="Arial" charset="0"/>
              </a:rPr>
              <a:t>Regulatory authorities</a:t>
            </a:r>
          </a:p>
          <a:p>
            <a:pPr defTabSz="805277">
              <a:buSzPct val="90000"/>
              <a:defRPr/>
            </a:pPr>
            <a:endParaRPr lang="en-GB" sz="971" dirty="0">
              <a:solidFill>
                <a:srgbClr val="000000"/>
              </a:solidFill>
              <a:latin typeface="Georgia"/>
            </a:endParaRPr>
          </a:p>
        </p:txBody>
      </p:sp>
      <p:sp>
        <p:nvSpPr>
          <p:cNvPr id="27" name="Rectangle 26"/>
          <p:cNvSpPr/>
          <p:nvPr/>
        </p:nvSpPr>
        <p:spPr bwMode="auto">
          <a:xfrm>
            <a:off x="3867245" y="4239532"/>
            <a:ext cx="1439114" cy="738250"/>
          </a:xfrm>
          <a:prstGeom prst="rect">
            <a:avLst/>
          </a:prstGeom>
          <a:solidFill>
            <a:schemeClr val="bg1"/>
          </a:solidFill>
          <a:ln w="22225" cap="flat" cmpd="sng" algn="ctr">
            <a:noFill/>
            <a:prstDash val="solid"/>
            <a:round/>
            <a:headEnd type="none" w="med" len="med"/>
            <a:tailEnd type="none" w="med" len="med"/>
          </a:ln>
          <a:effectLst/>
        </p:spPr>
        <p:txBody>
          <a:bodyPr lIns="78441" tIns="39221" rIns="78441" bIns="39221" anchor="ctr"/>
          <a:lstStyle/>
          <a:p>
            <a:pPr marL="96633" indent="-96633" defTabSz="805277">
              <a:buSzPct val="90000"/>
              <a:buFont typeface="Arial" panose="020B0604020202020204" pitchFamily="34" charset="0"/>
              <a:buChar char="•"/>
              <a:defRPr/>
            </a:pPr>
            <a:r>
              <a:rPr lang="en-GB" sz="800" dirty="0">
                <a:solidFill>
                  <a:srgbClr val="000000"/>
                </a:solidFill>
                <a:latin typeface="Arial" charset="0"/>
                <a:ea typeface="Arial" charset="0"/>
                <a:cs typeface="Arial" charset="0"/>
              </a:rPr>
              <a:t>Design and Construction firms</a:t>
            </a:r>
          </a:p>
          <a:p>
            <a:pPr marL="96633" indent="-96633" defTabSz="805277">
              <a:buSzPct val="90000"/>
              <a:buFont typeface="Arial" panose="020B0604020202020204" pitchFamily="34" charset="0"/>
              <a:buChar char="•"/>
              <a:defRPr/>
            </a:pPr>
            <a:r>
              <a:rPr lang="en-GB" sz="800" dirty="0">
                <a:solidFill>
                  <a:srgbClr val="000000"/>
                </a:solidFill>
                <a:latin typeface="Arial" charset="0"/>
                <a:ea typeface="Arial" charset="0"/>
                <a:cs typeface="Arial" charset="0"/>
              </a:rPr>
              <a:t>Real Estate Developers</a:t>
            </a:r>
          </a:p>
          <a:p>
            <a:pPr marL="96633" indent="-96633" defTabSz="805277">
              <a:buSzPct val="90000"/>
              <a:buFont typeface="Arial" panose="020B0604020202020204" pitchFamily="34" charset="0"/>
              <a:buChar char="•"/>
              <a:defRPr/>
            </a:pPr>
            <a:r>
              <a:rPr lang="en-GB" sz="800" dirty="0">
                <a:solidFill>
                  <a:srgbClr val="000000"/>
                </a:solidFill>
                <a:latin typeface="Arial" charset="0"/>
                <a:ea typeface="Arial" charset="0"/>
                <a:cs typeface="Arial" charset="0"/>
              </a:rPr>
              <a:t>Individuals</a:t>
            </a:r>
          </a:p>
          <a:p>
            <a:pPr marL="96633" indent="-96633" defTabSz="805277">
              <a:buSzPct val="90000"/>
              <a:buFont typeface="Arial" panose="020B0604020202020204" pitchFamily="34" charset="0"/>
              <a:buChar char="•"/>
              <a:defRPr/>
            </a:pPr>
            <a:r>
              <a:rPr lang="en-GB" sz="800" dirty="0">
                <a:solidFill>
                  <a:srgbClr val="000000"/>
                </a:solidFill>
                <a:latin typeface="Arial" charset="0"/>
                <a:ea typeface="Arial" charset="0"/>
                <a:cs typeface="Arial" charset="0"/>
              </a:rPr>
              <a:t>Corporates</a:t>
            </a:r>
          </a:p>
          <a:p>
            <a:pPr marL="96633" indent="-96633" defTabSz="805277">
              <a:buSzPct val="90000"/>
              <a:buFont typeface="Arial" panose="020B0604020202020204" pitchFamily="34" charset="0"/>
              <a:buChar char="•"/>
              <a:defRPr/>
            </a:pPr>
            <a:endParaRPr lang="en-GB" sz="971" dirty="0">
              <a:solidFill>
                <a:srgbClr val="000000"/>
              </a:solidFill>
              <a:latin typeface="Georgia"/>
            </a:endParaRPr>
          </a:p>
        </p:txBody>
      </p:sp>
      <p:sp>
        <p:nvSpPr>
          <p:cNvPr id="28" name="Rectangle 27"/>
          <p:cNvSpPr/>
          <p:nvPr/>
        </p:nvSpPr>
        <p:spPr bwMode="auto">
          <a:xfrm>
            <a:off x="5440969" y="4239531"/>
            <a:ext cx="1452142" cy="1145269"/>
          </a:xfrm>
          <a:prstGeom prst="rect">
            <a:avLst/>
          </a:prstGeom>
          <a:solidFill>
            <a:schemeClr val="bg1"/>
          </a:solidFill>
          <a:ln w="22225" cap="flat" cmpd="sng" algn="ctr">
            <a:noFill/>
            <a:prstDash val="solid"/>
            <a:round/>
            <a:headEnd type="none" w="med" len="med"/>
            <a:tailEnd type="none" w="med" len="med"/>
          </a:ln>
          <a:effectLst/>
        </p:spPr>
        <p:txBody>
          <a:bodyPr lIns="78441" tIns="39221" rIns="78441" bIns="39221" anchor="ctr"/>
          <a:lstStyle/>
          <a:p>
            <a:pPr marL="96633" indent="-96633" defTabSz="805277">
              <a:buSzPct val="90000"/>
              <a:buFont typeface="Arial" panose="020B0604020202020204" pitchFamily="34" charset="0"/>
              <a:buChar char="•"/>
              <a:defRPr/>
            </a:pPr>
            <a:endParaRPr lang="en-GB" sz="971" dirty="0">
              <a:solidFill>
                <a:srgbClr val="000000"/>
              </a:solidFill>
              <a:latin typeface="Georgia"/>
            </a:endParaRPr>
          </a:p>
          <a:p>
            <a:pPr marL="96633" indent="-96633" defTabSz="805277">
              <a:buSzPct val="90000"/>
              <a:buFont typeface="Arial" panose="020B0604020202020204" pitchFamily="34" charset="0"/>
              <a:buChar char="•"/>
              <a:defRPr/>
            </a:pPr>
            <a:endParaRPr lang="en-GB" sz="971" dirty="0">
              <a:solidFill>
                <a:srgbClr val="000000"/>
              </a:solidFill>
              <a:latin typeface="Georgia"/>
            </a:endParaRPr>
          </a:p>
          <a:p>
            <a:pPr marL="96633" indent="-96633" defTabSz="805277">
              <a:buSzPct val="90000"/>
              <a:buFont typeface="Arial" panose="020B0604020202020204" pitchFamily="34" charset="0"/>
              <a:buChar char="•"/>
              <a:defRPr/>
            </a:pPr>
            <a:endParaRPr lang="en-GB" sz="971" dirty="0">
              <a:solidFill>
                <a:srgbClr val="000000"/>
              </a:solidFill>
              <a:latin typeface="Arial" charset="0"/>
              <a:ea typeface="Arial" charset="0"/>
              <a:cs typeface="Arial" charset="0"/>
            </a:endParaRPr>
          </a:p>
          <a:p>
            <a:pPr marL="96633" indent="-96633" defTabSz="805277">
              <a:buSzPct val="90000"/>
              <a:buFont typeface="Arial" panose="020B0604020202020204" pitchFamily="34" charset="0"/>
              <a:buChar char="•"/>
              <a:defRPr/>
            </a:pPr>
            <a:r>
              <a:rPr lang="en-GB" sz="800" dirty="0">
                <a:solidFill>
                  <a:srgbClr val="000000"/>
                </a:solidFill>
                <a:latin typeface="Arial" charset="0"/>
                <a:ea typeface="Arial" charset="0"/>
                <a:cs typeface="Arial" charset="0"/>
              </a:rPr>
              <a:t>Insurance Companies</a:t>
            </a:r>
          </a:p>
          <a:p>
            <a:pPr marL="96633" indent="-96633" defTabSz="805277">
              <a:buSzPct val="90000"/>
              <a:buFont typeface="Arial" panose="020B0604020202020204" pitchFamily="34" charset="0"/>
              <a:buChar char="•"/>
              <a:defRPr/>
            </a:pPr>
            <a:r>
              <a:rPr lang="en-GB" sz="800" dirty="0">
                <a:solidFill>
                  <a:srgbClr val="000000"/>
                </a:solidFill>
                <a:latin typeface="Arial" charset="0"/>
                <a:ea typeface="Arial" charset="0"/>
                <a:cs typeface="Arial" charset="0"/>
              </a:rPr>
              <a:t>Real estate agents</a:t>
            </a:r>
          </a:p>
          <a:p>
            <a:pPr marL="96633" indent="-96633" defTabSz="805277">
              <a:buSzPct val="90000"/>
              <a:buFont typeface="Arial" panose="020B0604020202020204" pitchFamily="34" charset="0"/>
              <a:buChar char="•"/>
              <a:defRPr/>
            </a:pPr>
            <a:r>
              <a:rPr lang="en-GB" sz="800" dirty="0">
                <a:solidFill>
                  <a:srgbClr val="000000"/>
                </a:solidFill>
                <a:latin typeface="Arial" charset="0"/>
                <a:ea typeface="Arial" charset="0"/>
                <a:cs typeface="Arial" charset="0"/>
              </a:rPr>
              <a:t>Landlords</a:t>
            </a:r>
          </a:p>
          <a:p>
            <a:pPr marL="96633" indent="-96633" defTabSz="805277">
              <a:buSzPct val="90000"/>
              <a:buFont typeface="Arial" panose="020B0604020202020204" pitchFamily="34" charset="0"/>
              <a:buChar char="•"/>
              <a:defRPr/>
            </a:pPr>
            <a:r>
              <a:rPr lang="en-GB" sz="800" dirty="0">
                <a:solidFill>
                  <a:srgbClr val="000000"/>
                </a:solidFill>
                <a:latin typeface="Arial" charset="0"/>
                <a:ea typeface="Arial" charset="0"/>
                <a:cs typeface="Arial" charset="0"/>
              </a:rPr>
              <a:t>Tenants </a:t>
            </a:r>
          </a:p>
          <a:p>
            <a:pPr marL="96633" indent="-96633" defTabSz="805277">
              <a:buSzPct val="90000"/>
              <a:buFont typeface="Arial" panose="020B0604020202020204" pitchFamily="34" charset="0"/>
              <a:buChar char="•"/>
              <a:defRPr/>
            </a:pPr>
            <a:r>
              <a:rPr lang="en-GB" sz="800" dirty="0">
                <a:solidFill>
                  <a:srgbClr val="000000"/>
                </a:solidFill>
                <a:latin typeface="Arial" charset="0"/>
                <a:ea typeface="Arial" charset="0"/>
                <a:cs typeface="Arial" charset="0"/>
              </a:rPr>
              <a:t>Real estate investors  (Government, Individuals and Corporates</a:t>
            </a:r>
            <a:r>
              <a:rPr lang="en-GB" sz="800" dirty="0" smtClean="0">
                <a:solidFill>
                  <a:srgbClr val="000000"/>
                </a:solidFill>
                <a:latin typeface="Arial" charset="0"/>
                <a:ea typeface="Arial" charset="0"/>
                <a:cs typeface="Arial" charset="0"/>
              </a:rPr>
              <a:t>)</a:t>
            </a:r>
          </a:p>
          <a:p>
            <a:pPr marL="96633" indent="-96633" defTabSz="805277">
              <a:buSzPct val="90000"/>
              <a:buFont typeface="Arial" panose="020B0604020202020204" pitchFamily="34" charset="0"/>
              <a:buChar char="•"/>
              <a:defRPr/>
            </a:pPr>
            <a:r>
              <a:rPr lang="en-GB" sz="800" dirty="0" smtClean="0">
                <a:solidFill>
                  <a:srgbClr val="000000"/>
                </a:solidFill>
                <a:latin typeface="Arial" charset="0"/>
                <a:ea typeface="Arial" charset="0"/>
                <a:cs typeface="Arial" charset="0"/>
              </a:rPr>
              <a:t>NGO’s</a:t>
            </a:r>
            <a:endParaRPr lang="en-GB" sz="800" dirty="0">
              <a:solidFill>
                <a:srgbClr val="000000"/>
              </a:solidFill>
              <a:latin typeface="Arial" charset="0"/>
              <a:ea typeface="Arial" charset="0"/>
              <a:cs typeface="Arial" charset="0"/>
            </a:endParaRPr>
          </a:p>
          <a:p>
            <a:pPr marL="96633" indent="-96633" defTabSz="805277">
              <a:buSzPct val="90000"/>
              <a:buFont typeface="Arial" panose="020B0604020202020204" pitchFamily="34" charset="0"/>
              <a:buChar char="•"/>
              <a:defRPr/>
            </a:pPr>
            <a:endParaRPr lang="en-GB" sz="971" dirty="0">
              <a:solidFill>
                <a:srgbClr val="000000"/>
              </a:solidFill>
              <a:latin typeface="Georgia"/>
            </a:endParaRPr>
          </a:p>
          <a:p>
            <a:pPr marL="96633" indent="-96633" defTabSz="805277">
              <a:buSzPct val="90000"/>
              <a:buFont typeface="Arial" panose="020B0604020202020204" pitchFamily="34" charset="0"/>
              <a:buChar char="•"/>
              <a:defRPr/>
            </a:pPr>
            <a:endParaRPr lang="en-GB" sz="971" dirty="0">
              <a:solidFill>
                <a:srgbClr val="000000"/>
              </a:solidFill>
              <a:latin typeface="Georgia"/>
            </a:endParaRPr>
          </a:p>
          <a:p>
            <a:pPr marL="96633" indent="-96633" defTabSz="805277">
              <a:buSzPct val="90000"/>
              <a:buFont typeface="Arial" panose="020B0604020202020204" pitchFamily="34" charset="0"/>
              <a:buChar char="•"/>
              <a:defRPr/>
            </a:pPr>
            <a:endParaRPr lang="en-GB" sz="971" dirty="0">
              <a:solidFill>
                <a:srgbClr val="000000"/>
              </a:solidFill>
              <a:latin typeface="Georgia"/>
            </a:endParaRPr>
          </a:p>
          <a:p>
            <a:pPr marL="96633" indent="-96633" defTabSz="805277">
              <a:buSzPct val="90000"/>
              <a:buFont typeface="Arial" panose="020B0604020202020204" pitchFamily="34" charset="0"/>
              <a:buChar char="•"/>
              <a:defRPr/>
            </a:pPr>
            <a:endParaRPr lang="en-GB" sz="971" dirty="0">
              <a:solidFill>
                <a:srgbClr val="000000"/>
              </a:solidFill>
              <a:latin typeface="Georgia"/>
            </a:endParaRPr>
          </a:p>
        </p:txBody>
      </p:sp>
      <p:sp>
        <p:nvSpPr>
          <p:cNvPr id="29" name="Rectangle 28"/>
          <p:cNvSpPr/>
          <p:nvPr/>
        </p:nvSpPr>
        <p:spPr bwMode="auto">
          <a:xfrm>
            <a:off x="6987241" y="4201431"/>
            <a:ext cx="1452142" cy="980169"/>
          </a:xfrm>
          <a:prstGeom prst="rect">
            <a:avLst/>
          </a:prstGeom>
          <a:solidFill>
            <a:schemeClr val="bg1"/>
          </a:solidFill>
          <a:ln w="22225" cap="flat" cmpd="sng" algn="ctr">
            <a:noFill/>
            <a:prstDash val="solid"/>
            <a:round/>
            <a:headEnd type="none" w="med" len="med"/>
            <a:tailEnd type="none" w="med" len="med"/>
          </a:ln>
          <a:effectLst/>
        </p:spPr>
        <p:txBody>
          <a:bodyPr lIns="78441" tIns="39221" rIns="78441" bIns="39221" anchor="ctr"/>
          <a:lstStyle/>
          <a:p>
            <a:pPr marL="96633" indent="-96633" defTabSz="805277">
              <a:buSzPct val="90000"/>
              <a:buFont typeface="Arial" panose="020B0604020202020204" pitchFamily="34" charset="0"/>
              <a:buChar char="•"/>
              <a:defRPr/>
            </a:pPr>
            <a:r>
              <a:rPr lang="en-GB" sz="800" dirty="0">
                <a:solidFill>
                  <a:srgbClr val="000000"/>
                </a:solidFill>
                <a:latin typeface="Arial" charset="0"/>
                <a:ea typeface="Arial" charset="0"/>
                <a:cs typeface="Arial" charset="0"/>
              </a:rPr>
              <a:t>Facilities Management firms</a:t>
            </a:r>
          </a:p>
          <a:p>
            <a:pPr marL="96633" indent="-96633" defTabSz="805277">
              <a:buSzPct val="90000"/>
              <a:buFont typeface="Arial" panose="020B0604020202020204" pitchFamily="34" charset="0"/>
              <a:buChar char="•"/>
              <a:defRPr/>
            </a:pPr>
            <a:r>
              <a:rPr lang="en-GB" sz="800" dirty="0">
                <a:solidFill>
                  <a:srgbClr val="000000"/>
                </a:solidFill>
                <a:latin typeface="Arial" charset="0"/>
                <a:ea typeface="Arial" charset="0"/>
                <a:cs typeface="Arial" charset="0"/>
              </a:rPr>
              <a:t>Cleaning &amp; fumigation Services</a:t>
            </a:r>
          </a:p>
          <a:p>
            <a:pPr marL="96633" indent="-96633" defTabSz="805277">
              <a:buSzPct val="90000"/>
              <a:buFont typeface="Arial" panose="020B0604020202020204" pitchFamily="34" charset="0"/>
              <a:buChar char="•"/>
              <a:defRPr/>
            </a:pPr>
            <a:r>
              <a:rPr lang="en-GB" sz="800" dirty="0">
                <a:solidFill>
                  <a:srgbClr val="000000"/>
                </a:solidFill>
                <a:latin typeface="Arial" charset="0"/>
                <a:ea typeface="Arial" charset="0"/>
                <a:cs typeface="Arial" charset="0"/>
              </a:rPr>
              <a:t>Technical Maintenance and Repair services</a:t>
            </a:r>
          </a:p>
          <a:p>
            <a:pPr marL="96633" indent="-96633" defTabSz="805277">
              <a:buSzPct val="90000"/>
              <a:buFont typeface="Arial" panose="020B0604020202020204" pitchFamily="34" charset="0"/>
              <a:buChar char="•"/>
              <a:defRPr/>
            </a:pPr>
            <a:r>
              <a:rPr lang="en-GB" sz="800" dirty="0">
                <a:solidFill>
                  <a:srgbClr val="000000"/>
                </a:solidFill>
                <a:latin typeface="Arial" charset="0"/>
                <a:ea typeface="Arial" charset="0"/>
                <a:cs typeface="Arial" charset="0"/>
              </a:rPr>
              <a:t>Landscape Specialists</a:t>
            </a:r>
          </a:p>
          <a:p>
            <a:pPr marL="96633" indent="-96633" defTabSz="805277">
              <a:buSzPct val="90000"/>
              <a:buFont typeface="Arial" panose="020B0604020202020204" pitchFamily="34" charset="0"/>
              <a:buChar char="•"/>
              <a:defRPr/>
            </a:pPr>
            <a:r>
              <a:rPr lang="en-GB" sz="800" dirty="0">
                <a:solidFill>
                  <a:srgbClr val="000000"/>
                </a:solidFill>
                <a:latin typeface="Arial" charset="0"/>
                <a:ea typeface="Arial" charset="0"/>
                <a:cs typeface="Arial" charset="0"/>
              </a:rPr>
              <a:t>Interior Decorators</a:t>
            </a:r>
          </a:p>
        </p:txBody>
      </p:sp>
      <p:sp>
        <p:nvSpPr>
          <p:cNvPr id="30" name="Rectangle 29"/>
          <p:cNvSpPr/>
          <p:nvPr/>
        </p:nvSpPr>
        <p:spPr bwMode="auto">
          <a:xfrm rot="16200000">
            <a:off x="-341872" y="3297911"/>
            <a:ext cx="1576343" cy="306902"/>
          </a:xfrm>
          <a:prstGeom prst="rect">
            <a:avLst/>
          </a:prstGeom>
          <a:solidFill>
            <a:schemeClr val="bg1"/>
          </a:solidFill>
          <a:ln w="22225" cap="flat" cmpd="sng" algn="ctr">
            <a:noFill/>
            <a:prstDash val="solid"/>
            <a:round/>
            <a:headEnd type="none" w="med" len="med"/>
            <a:tailEnd type="none" w="med" len="med"/>
          </a:ln>
          <a:effectLst/>
        </p:spPr>
        <p:txBody>
          <a:bodyPr lIns="78441" tIns="39221" rIns="78441" bIns="39221" anchor="ctr"/>
          <a:lstStyle/>
          <a:p>
            <a:pPr algn="ctr" defTabSz="805277">
              <a:buSzPct val="90000"/>
              <a:defRPr/>
            </a:pPr>
            <a:r>
              <a:rPr lang="en-GB" sz="1000" b="1" dirty="0">
                <a:solidFill>
                  <a:schemeClr val="accent1"/>
                </a:solidFill>
              </a:rPr>
              <a:t>Key Activities</a:t>
            </a:r>
          </a:p>
        </p:txBody>
      </p:sp>
      <p:sp>
        <p:nvSpPr>
          <p:cNvPr id="31" name="Rectangle 30"/>
          <p:cNvSpPr/>
          <p:nvPr/>
        </p:nvSpPr>
        <p:spPr bwMode="auto">
          <a:xfrm rot="16200000">
            <a:off x="-229344" y="4449451"/>
            <a:ext cx="1397934" cy="266896"/>
          </a:xfrm>
          <a:prstGeom prst="rect">
            <a:avLst/>
          </a:prstGeom>
          <a:solidFill>
            <a:schemeClr val="bg1"/>
          </a:solidFill>
          <a:ln w="22225" cap="flat" cmpd="sng" algn="ctr">
            <a:noFill/>
            <a:prstDash val="solid"/>
            <a:round/>
            <a:headEnd type="none" w="med" len="med"/>
            <a:tailEnd type="none" w="med" len="med"/>
          </a:ln>
          <a:effectLst/>
        </p:spPr>
        <p:txBody>
          <a:bodyPr lIns="78441" tIns="39221" rIns="78441" bIns="39221" anchor="t"/>
          <a:lstStyle/>
          <a:p>
            <a:pPr algn="ctr" defTabSz="805277">
              <a:buSzPct val="90000"/>
              <a:defRPr/>
            </a:pPr>
            <a:r>
              <a:rPr lang="en-GB" sz="1000" b="1" dirty="0">
                <a:solidFill>
                  <a:schemeClr val="accent1"/>
                </a:solidFill>
              </a:rPr>
              <a:t>Key Players</a:t>
            </a:r>
          </a:p>
        </p:txBody>
      </p:sp>
      <p:sp>
        <p:nvSpPr>
          <p:cNvPr id="32" name="Rectangle 31"/>
          <p:cNvSpPr/>
          <p:nvPr/>
        </p:nvSpPr>
        <p:spPr bwMode="auto">
          <a:xfrm>
            <a:off x="2306173" y="4036331"/>
            <a:ext cx="1452282" cy="1145269"/>
          </a:xfrm>
          <a:prstGeom prst="rect">
            <a:avLst/>
          </a:prstGeom>
          <a:solidFill>
            <a:schemeClr val="bg1"/>
          </a:solidFill>
          <a:ln w="22225" cap="flat" cmpd="sng" algn="ctr">
            <a:noFill/>
            <a:prstDash val="solid"/>
            <a:round/>
            <a:headEnd type="none" w="med" len="med"/>
            <a:tailEnd type="none" w="med" len="med"/>
          </a:ln>
          <a:effectLst/>
        </p:spPr>
        <p:txBody>
          <a:bodyPr lIns="78441" tIns="39221" rIns="78441" bIns="39221" anchor="ctr"/>
          <a:lstStyle/>
          <a:p>
            <a:pPr marL="96633" indent="-96633" defTabSz="805277">
              <a:buSzPct val="90000"/>
              <a:buFont typeface="Arial" panose="020B0604020202020204" pitchFamily="34" charset="0"/>
              <a:buChar char="•"/>
              <a:defRPr/>
            </a:pPr>
            <a:r>
              <a:rPr lang="en-GB" sz="800" dirty="0">
                <a:solidFill>
                  <a:srgbClr val="000000"/>
                </a:solidFill>
                <a:latin typeface="Arial" charset="0"/>
                <a:ea typeface="Arial" charset="0"/>
                <a:cs typeface="Arial" charset="0"/>
              </a:rPr>
              <a:t>Sponsors </a:t>
            </a:r>
            <a:r>
              <a:rPr lang="en-GB" sz="1000" dirty="0">
                <a:solidFill>
                  <a:srgbClr val="000000"/>
                </a:solidFill>
                <a:latin typeface="Arial" charset="0"/>
                <a:ea typeface="Arial" charset="0"/>
                <a:cs typeface="Arial" charset="0"/>
              </a:rPr>
              <a:t>(</a:t>
            </a:r>
            <a:r>
              <a:rPr lang="en-GB" sz="800" dirty="0">
                <a:solidFill>
                  <a:srgbClr val="000000"/>
                </a:solidFill>
                <a:latin typeface="Arial" charset="0"/>
                <a:ea typeface="Arial" charset="0"/>
                <a:cs typeface="Arial" charset="0"/>
              </a:rPr>
              <a:t>individuals / corporate)</a:t>
            </a:r>
          </a:p>
          <a:p>
            <a:pPr marL="96633" indent="-96633" defTabSz="805277">
              <a:buSzPct val="90000"/>
              <a:buFont typeface="Arial" panose="020B0604020202020204" pitchFamily="34" charset="0"/>
              <a:buChar char="•"/>
              <a:defRPr/>
            </a:pPr>
            <a:r>
              <a:rPr lang="en-GB" sz="800" dirty="0">
                <a:solidFill>
                  <a:srgbClr val="000000"/>
                </a:solidFill>
                <a:latin typeface="Arial" charset="0"/>
                <a:ea typeface="Arial" charset="0"/>
                <a:cs typeface="Arial" charset="0"/>
              </a:rPr>
              <a:t>Real Estate Developers </a:t>
            </a:r>
          </a:p>
          <a:p>
            <a:pPr marL="96633" indent="-96633" defTabSz="805277">
              <a:buSzPct val="90000"/>
              <a:buFont typeface="Arial" panose="020B0604020202020204" pitchFamily="34" charset="0"/>
              <a:buChar char="•"/>
              <a:defRPr/>
            </a:pPr>
            <a:r>
              <a:rPr lang="en-GB" sz="800" dirty="0">
                <a:solidFill>
                  <a:srgbClr val="000000"/>
                </a:solidFill>
                <a:latin typeface="Arial" charset="0"/>
                <a:ea typeface="Arial" charset="0"/>
                <a:cs typeface="Arial" charset="0"/>
              </a:rPr>
              <a:t>Mortgage Institutions</a:t>
            </a:r>
          </a:p>
          <a:p>
            <a:pPr marL="96633" indent="-96633" defTabSz="805277">
              <a:buSzPct val="90000"/>
              <a:buFont typeface="Arial" panose="020B0604020202020204" pitchFamily="34" charset="0"/>
              <a:buChar char="•"/>
              <a:defRPr/>
            </a:pPr>
            <a:r>
              <a:rPr lang="en-GB" sz="800" dirty="0">
                <a:solidFill>
                  <a:srgbClr val="000000"/>
                </a:solidFill>
                <a:latin typeface="Arial" charset="0"/>
                <a:ea typeface="Arial" charset="0"/>
                <a:cs typeface="Arial" charset="0"/>
              </a:rPr>
              <a:t>Financial Investors</a:t>
            </a:r>
          </a:p>
          <a:p>
            <a:pPr marL="96633" indent="-96633" defTabSz="805277">
              <a:buSzPct val="90000"/>
              <a:buFont typeface="Arial" panose="020B0604020202020204" pitchFamily="34" charset="0"/>
              <a:buChar char="•"/>
              <a:defRPr/>
            </a:pPr>
            <a:r>
              <a:rPr lang="en-GB" sz="800" dirty="0">
                <a:solidFill>
                  <a:srgbClr val="000000"/>
                </a:solidFill>
                <a:latin typeface="Arial" charset="0"/>
                <a:ea typeface="Arial" charset="0"/>
                <a:cs typeface="Arial" charset="0"/>
              </a:rPr>
              <a:t>Deposit Money </a:t>
            </a:r>
            <a:r>
              <a:rPr lang="en-GB" sz="800" dirty="0" smtClean="0">
                <a:solidFill>
                  <a:srgbClr val="000000"/>
                </a:solidFill>
                <a:latin typeface="Arial" charset="0"/>
                <a:ea typeface="Arial" charset="0"/>
                <a:cs typeface="Arial" charset="0"/>
              </a:rPr>
              <a:t>Banks</a:t>
            </a:r>
          </a:p>
          <a:p>
            <a:pPr marL="96633" indent="-96633" defTabSz="805277">
              <a:buSzPct val="90000"/>
              <a:buFont typeface="Arial" panose="020B0604020202020204" pitchFamily="34" charset="0"/>
              <a:buChar char="•"/>
              <a:defRPr/>
            </a:pPr>
            <a:r>
              <a:rPr lang="en-GB" sz="800" dirty="0" smtClean="0">
                <a:solidFill>
                  <a:srgbClr val="000000"/>
                </a:solidFill>
                <a:latin typeface="Arial" charset="0"/>
                <a:ea typeface="Arial" charset="0"/>
                <a:cs typeface="Arial" charset="0"/>
              </a:rPr>
              <a:t>NGO’s, Foundations and Trusts</a:t>
            </a:r>
            <a:endParaRPr lang="en-GB" sz="800" dirty="0">
              <a:solidFill>
                <a:srgbClr val="000000"/>
              </a:solidFill>
              <a:latin typeface="Arial" charset="0"/>
              <a:ea typeface="Arial" charset="0"/>
              <a:cs typeface="Arial" charset="0"/>
            </a:endParaRPr>
          </a:p>
        </p:txBody>
      </p:sp>
      <p:sp>
        <p:nvSpPr>
          <p:cNvPr id="33" name="Rectangle 32"/>
          <p:cNvSpPr/>
          <p:nvPr/>
        </p:nvSpPr>
        <p:spPr bwMode="auto">
          <a:xfrm rot="16200000">
            <a:off x="-211878" y="5444005"/>
            <a:ext cx="1354053" cy="372044"/>
          </a:xfrm>
          <a:prstGeom prst="rect">
            <a:avLst/>
          </a:prstGeom>
          <a:solidFill>
            <a:schemeClr val="bg1"/>
          </a:solidFill>
          <a:ln w="22225" cap="flat" cmpd="sng" algn="ctr">
            <a:noFill/>
            <a:prstDash val="solid"/>
            <a:round/>
            <a:headEnd type="none" w="med" len="med"/>
            <a:tailEnd type="none" w="med" len="med"/>
          </a:ln>
          <a:effectLst/>
        </p:spPr>
        <p:txBody>
          <a:bodyPr lIns="78441" tIns="39221" rIns="78441" bIns="39221" anchor="ctr"/>
          <a:lstStyle/>
          <a:p>
            <a:pPr algn="ctr" defTabSz="805277">
              <a:buSzPct val="90000"/>
              <a:defRPr/>
            </a:pPr>
            <a:r>
              <a:rPr lang="en-GB" sz="971" b="1" dirty="0" smtClean="0">
                <a:solidFill>
                  <a:schemeClr val="accent1"/>
                </a:solidFill>
              </a:rPr>
              <a:t> MDAs &amp; P</a:t>
            </a:r>
            <a:r>
              <a:rPr lang="en-GB" sz="1000" b="1" dirty="0" smtClean="0">
                <a:solidFill>
                  <a:schemeClr val="accent1"/>
                </a:solidFill>
              </a:rPr>
              <a:t>rofessional Association</a:t>
            </a:r>
            <a:endParaRPr lang="en-GB" sz="1000" b="1" dirty="0">
              <a:solidFill>
                <a:schemeClr val="accent1"/>
              </a:solidFill>
              <a:latin typeface="Georgia"/>
            </a:endParaRPr>
          </a:p>
        </p:txBody>
      </p:sp>
      <p:sp>
        <p:nvSpPr>
          <p:cNvPr id="6" name="Slide Number Placeholder 5"/>
          <p:cNvSpPr>
            <a:spLocks noGrp="1"/>
          </p:cNvSpPr>
          <p:nvPr>
            <p:ph type="sldNum" sz="quarter" idx="12"/>
          </p:nvPr>
        </p:nvSpPr>
        <p:spPr/>
        <p:txBody>
          <a:bodyPr/>
          <a:lstStyle/>
          <a:p>
            <a:fld id="{0F4A5E66-914C-5748-B97C-7CD75A7ED2D6}" type="slidenum">
              <a:rPr lang="en-US" smtClean="0"/>
              <a:t>12</a:t>
            </a:fld>
            <a:endParaRPr lang="en-US" dirty="0"/>
          </a:p>
        </p:txBody>
      </p:sp>
      <p:sp>
        <p:nvSpPr>
          <p:cNvPr id="7" name="Footer Placeholder 6"/>
          <p:cNvSpPr>
            <a:spLocks noGrp="1"/>
          </p:cNvSpPr>
          <p:nvPr>
            <p:ph type="ftr" sz="quarter" idx="11"/>
          </p:nvPr>
        </p:nvSpPr>
        <p:spPr/>
        <p:txBody>
          <a:bodyPr/>
          <a:lstStyle/>
          <a:p>
            <a:r>
              <a:rPr lang="en-US" sz="800" dirty="0" smtClean="0"/>
              <a:t>"Affordable Housing Solutions For All Nigerians"</a:t>
            </a:r>
            <a:endParaRPr lang="en-US" sz="800" dirty="0"/>
          </a:p>
        </p:txBody>
      </p:sp>
      <p:sp>
        <p:nvSpPr>
          <p:cNvPr id="34" name="Rectangle 33"/>
          <p:cNvSpPr/>
          <p:nvPr/>
        </p:nvSpPr>
        <p:spPr>
          <a:xfrm>
            <a:off x="7807855" y="6408651"/>
            <a:ext cx="1047082" cy="215444"/>
          </a:xfrm>
          <a:prstGeom prst="rect">
            <a:avLst/>
          </a:prstGeom>
        </p:spPr>
        <p:txBody>
          <a:bodyPr wrap="none">
            <a:spAutoFit/>
          </a:bodyPr>
          <a:lstStyle/>
          <a:p>
            <a:r>
              <a:rPr lang="en-US" sz="800" dirty="0" smtClean="0">
                <a:latin typeface="Arial"/>
                <a:cs typeface="Arial"/>
              </a:rPr>
              <a:t>©   February  2016</a:t>
            </a:r>
            <a:endParaRPr lang="en-US" sz="800" dirty="0">
              <a:latin typeface="Arial"/>
              <a:cs typeface="Arial"/>
            </a:endParaRPr>
          </a:p>
        </p:txBody>
      </p:sp>
    </p:spTree>
    <p:extLst>
      <p:ext uri="{BB962C8B-B14F-4D97-AF65-F5344CB8AC3E}">
        <p14:creationId xmlns:p14="http://schemas.microsoft.com/office/powerpoint/2010/main" val="31930906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29258"/>
            <a:ext cx="6508377" cy="470036"/>
          </a:xfrm>
        </p:spPr>
        <p:txBody>
          <a:bodyPr/>
          <a:lstStyle/>
          <a:p>
            <a:r>
              <a:rPr lang="en-US" sz="2400" dirty="0" smtClean="0">
                <a:latin typeface="Arial"/>
                <a:cs typeface="Arial"/>
              </a:rPr>
              <a:t>Opportunities in the Housing Sector in Nigeria</a:t>
            </a:r>
            <a:endParaRPr lang="en-US" sz="2400" dirty="0">
              <a:latin typeface="Arial"/>
              <a:cs typeface="Arial"/>
            </a:endParaRPr>
          </a:p>
        </p:txBody>
      </p:sp>
      <p:sp>
        <p:nvSpPr>
          <p:cNvPr id="3" name="Content Placeholder 2"/>
          <p:cNvSpPr>
            <a:spLocks noGrp="1"/>
          </p:cNvSpPr>
          <p:nvPr>
            <p:ph idx="1"/>
          </p:nvPr>
        </p:nvSpPr>
        <p:spPr>
          <a:xfrm>
            <a:off x="457199" y="1360449"/>
            <a:ext cx="7593981" cy="4922748"/>
          </a:xfrm>
        </p:spPr>
        <p:txBody>
          <a:bodyPr>
            <a:noAutofit/>
          </a:bodyPr>
          <a:lstStyle/>
          <a:p>
            <a:r>
              <a:rPr lang="en-US" sz="4400" dirty="0" smtClean="0">
                <a:latin typeface="Arial" charset="0"/>
                <a:ea typeface="Arial" charset="0"/>
                <a:cs typeface="Arial" charset="0"/>
              </a:rPr>
              <a:t>High Growth of Luxury </a:t>
            </a:r>
            <a:r>
              <a:rPr lang="en-US" sz="4400" dirty="0">
                <a:latin typeface="Arial" charset="0"/>
                <a:ea typeface="Arial" charset="0"/>
                <a:cs typeface="Arial" charset="0"/>
              </a:rPr>
              <a:t>R</a:t>
            </a:r>
            <a:r>
              <a:rPr lang="en-US" sz="4400" dirty="0" smtClean="0">
                <a:latin typeface="Arial" charset="0"/>
                <a:ea typeface="Arial" charset="0"/>
                <a:cs typeface="Arial" charset="0"/>
              </a:rPr>
              <a:t>esidential </a:t>
            </a:r>
            <a:r>
              <a:rPr lang="en-US" sz="4400" dirty="0">
                <a:latin typeface="Arial" charset="0"/>
                <a:ea typeface="Arial" charset="0"/>
                <a:cs typeface="Arial" charset="0"/>
              </a:rPr>
              <a:t>D</a:t>
            </a:r>
            <a:r>
              <a:rPr lang="en-US" sz="4400" dirty="0" smtClean="0">
                <a:latin typeface="Arial" charset="0"/>
                <a:ea typeface="Arial" charset="0"/>
                <a:cs typeface="Arial" charset="0"/>
              </a:rPr>
              <a:t>evelopment </a:t>
            </a:r>
          </a:p>
          <a:p>
            <a:r>
              <a:rPr lang="en-US" sz="4400" u="sng" dirty="0" smtClean="0">
                <a:latin typeface="Arial" charset="0"/>
                <a:ea typeface="Arial" charset="0"/>
                <a:cs typeface="Arial" charset="0"/>
              </a:rPr>
              <a:t>Medium and Low Income </a:t>
            </a:r>
            <a:r>
              <a:rPr lang="en-US" sz="4400" u="sng" dirty="0">
                <a:latin typeface="Arial" charset="0"/>
                <a:ea typeface="Arial" charset="0"/>
                <a:cs typeface="Arial" charset="0"/>
              </a:rPr>
              <a:t>S</a:t>
            </a:r>
            <a:r>
              <a:rPr lang="en-US" sz="4400" u="sng" dirty="0" smtClean="0">
                <a:latin typeface="Arial" charset="0"/>
                <a:ea typeface="Arial" charset="0"/>
                <a:cs typeface="Arial" charset="0"/>
              </a:rPr>
              <a:t>ector – Huge Gap </a:t>
            </a:r>
            <a:r>
              <a:rPr lang="en-US" sz="4400" u="sng" dirty="0">
                <a:latin typeface="Arial" charset="0"/>
                <a:ea typeface="Arial" charset="0"/>
                <a:cs typeface="Arial" charset="0"/>
              </a:rPr>
              <a:t>R</a:t>
            </a:r>
            <a:r>
              <a:rPr lang="en-US" sz="4400" u="sng" dirty="0" smtClean="0">
                <a:latin typeface="Arial" charset="0"/>
                <a:ea typeface="Arial" charset="0"/>
                <a:cs typeface="Arial" charset="0"/>
              </a:rPr>
              <a:t>emains </a:t>
            </a:r>
            <a:r>
              <a:rPr lang="en-US" sz="4400" u="sng" dirty="0">
                <a:latin typeface="Arial" charset="0"/>
                <a:ea typeface="Arial" charset="0"/>
                <a:cs typeface="Arial" charset="0"/>
              </a:rPr>
              <a:t>U</a:t>
            </a:r>
            <a:r>
              <a:rPr lang="en-US" sz="4400" u="sng" dirty="0" smtClean="0">
                <a:latin typeface="Arial" charset="0"/>
                <a:ea typeface="Arial" charset="0"/>
                <a:cs typeface="Arial" charset="0"/>
              </a:rPr>
              <a:t>ntapped </a:t>
            </a:r>
          </a:p>
          <a:p>
            <a:r>
              <a:rPr lang="en-US" sz="4400" dirty="0" smtClean="0">
                <a:latin typeface="Arial" charset="0"/>
                <a:ea typeface="Arial" charset="0"/>
                <a:cs typeface="Arial" charset="0"/>
              </a:rPr>
              <a:t>Housing Finance</a:t>
            </a:r>
            <a:endParaRPr lang="en-US" sz="4400" dirty="0">
              <a:latin typeface="Arial" charset="0"/>
              <a:ea typeface="Arial" charset="0"/>
              <a:cs typeface="Arial" charset="0"/>
            </a:endParaRPr>
          </a:p>
        </p:txBody>
      </p:sp>
      <p:sp>
        <p:nvSpPr>
          <p:cNvPr id="4" name="TextBox 3"/>
          <p:cNvSpPr txBox="1"/>
          <p:nvPr/>
        </p:nvSpPr>
        <p:spPr>
          <a:xfrm>
            <a:off x="7281330" y="687930"/>
            <a:ext cx="1697570" cy="1123384"/>
          </a:xfrm>
          <a:prstGeom prst="rect">
            <a:avLst/>
          </a:prstGeom>
          <a:noFill/>
        </p:spPr>
        <p:txBody>
          <a:bodyPr wrap="square" rtlCol="0">
            <a:spAutoFit/>
          </a:bodyPr>
          <a:lstStyle/>
          <a:p>
            <a:r>
              <a:rPr lang="en-US" sz="4000" dirty="0" smtClean="0">
                <a:solidFill>
                  <a:srgbClr val="FFFFFF"/>
                </a:solidFill>
                <a:latin typeface="Avenir Black Oblique"/>
                <a:cs typeface="Avenir Black Oblique"/>
              </a:rPr>
              <a:t>NHI</a:t>
            </a:r>
          </a:p>
          <a:p>
            <a:endParaRPr lang="en-US" sz="800" dirty="0">
              <a:solidFill>
                <a:srgbClr val="FFFFFF"/>
              </a:solidFill>
              <a:latin typeface="Avenir Black Oblique"/>
              <a:cs typeface="Avenir Black Oblique"/>
            </a:endParaRPr>
          </a:p>
          <a:p>
            <a:r>
              <a:rPr lang="en-US" sz="1100" dirty="0" smtClean="0">
                <a:solidFill>
                  <a:schemeClr val="bg1"/>
                </a:solidFill>
                <a:latin typeface="Arial"/>
                <a:cs typeface="Arial"/>
              </a:rPr>
              <a:t>“</a:t>
            </a:r>
            <a:r>
              <a:rPr lang="en-US" sz="800" dirty="0">
                <a:solidFill>
                  <a:schemeClr val="bg1"/>
                </a:solidFill>
                <a:latin typeface="Arial"/>
                <a:cs typeface="Arial"/>
              </a:rPr>
              <a:t>Thinking Global, Acting Local”</a:t>
            </a:r>
          </a:p>
          <a:p>
            <a:endParaRPr lang="en-US" sz="800" dirty="0">
              <a:solidFill>
                <a:srgbClr val="FFFFFF"/>
              </a:solidFill>
              <a:latin typeface="Avenir Black Oblique"/>
              <a:cs typeface="Avenir Black Oblique"/>
            </a:endParaRPr>
          </a:p>
        </p:txBody>
      </p:sp>
      <p:sp>
        <p:nvSpPr>
          <p:cNvPr id="7" name="Slide Number Placeholder 6"/>
          <p:cNvSpPr>
            <a:spLocks noGrp="1"/>
          </p:cNvSpPr>
          <p:nvPr>
            <p:ph type="sldNum" sz="quarter" idx="12"/>
          </p:nvPr>
        </p:nvSpPr>
        <p:spPr/>
        <p:txBody>
          <a:bodyPr/>
          <a:lstStyle/>
          <a:p>
            <a:fld id="{0F4A5E66-914C-5748-B97C-7CD75A7ED2D6}" type="slidenum">
              <a:rPr lang="en-US" smtClean="0"/>
              <a:t>13</a:t>
            </a:fld>
            <a:endParaRPr lang="en-US" dirty="0"/>
          </a:p>
        </p:txBody>
      </p:sp>
      <p:sp>
        <p:nvSpPr>
          <p:cNvPr id="8" name="Footer Placeholder 7"/>
          <p:cNvSpPr>
            <a:spLocks noGrp="1"/>
          </p:cNvSpPr>
          <p:nvPr>
            <p:ph type="ftr" sz="quarter" idx="11"/>
          </p:nvPr>
        </p:nvSpPr>
        <p:spPr/>
        <p:txBody>
          <a:bodyPr/>
          <a:lstStyle/>
          <a:p>
            <a:r>
              <a:rPr lang="en-US" sz="800" dirty="0" smtClean="0"/>
              <a:t>"Affordable Housing Solutions For All Nigerians"</a:t>
            </a:r>
            <a:endParaRPr lang="en-US" sz="800" dirty="0"/>
          </a:p>
        </p:txBody>
      </p:sp>
      <p:sp>
        <p:nvSpPr>
          <p:cNvPr id="10" name="Rectangle 9"/>
          <p:cNvSpPr/>
          <p:nvPr/>
        </p:nvSpPr>
        <p:spPr>
          <a:xfrm>
            <a:off x="7807855" y="6408651"/>
            <a:ext cx="1047082" cy="215444"/>
          </a:xfrm>
          <a:prstGeom prst="rect">
            <a:avLst/>
          </a:prstGeom>
        </p:spPr>
        <p:txBody>
          <a:bodyPr wrap="none">
            <a:spAutoFit/>
          </a:bodyPr>
          <a:lstStyle/>
          <a:p>
            <a:r>
              <a:rPr lang="en-US" sz="800" dirty="0" smtClean="0">
                <a:latin typeface="Arial"/>
                <a:cs typeface="Arial"/>
              </a:rPr>
              <a:t>©   February  2016</a:t>
            </a:r>
            <a:endParaRPr lang="en-US" sz="800" dirty="0">
              <a:latin typeface="Arial"/>
              <a:cs typeface="Arial"/>
            </a:endParaRPr>
          </a:p>
        </p:txBody>
      </p:sp>
    </p:spTree>
    <p:extLst>
      <p:ext uri="{BB962C8B-B14F-4D97-AF65-F5344CB8AC3E}">
        <p14:creationId xmlns:p14="http://schemas.microsoft.com/office/powerpoint/2010/main" val="166991847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29258"/>
            <a:ext cx="6508377" cy="470036"/>
          </a:xfrm>
        </p:spPr>
        <p:txBody>
          <a:bodyPr/>
          <a:lstStyle/>
          <a:p>
            <a:r>
              <a:rPr lang="en-US" sz="2400" dirty="0" smtClean="0">
                <a:latin typeface="Arial"/>
                <a:cs typeface="Arial"/>
              </a:rPr>
              <a:t>Key Issues and Challenges in perspective</a:t>
            </a:r>
            <a:endParaRPr lang="en-US" sz="2400" dirty="0">
              <a:latin typeface="Arial"/>
              <a:cs typeface="Arial"/>
            </a:endParaRPr>
          </a:p>
        </p:txBody>
      </p:sp>
      <p:sp>
        <p:nvSpPr>
          <p:cNvPr id="3" name="Content Placeholder 2"/>
          <p:cNvSpPr>
            <a:spLocks noGrp="1"/>
          </p:cNvSpPr>
          <p:nvPr>
            <p:ph idx="1"/>
          </p:nvPr>
        </p:nvSpPr>
        <p:spPr>
          <a:xfrm>
            <a:off x="502919" y="888929"/>
            <a:ext cx="7350656" cy="5371131"/>
          </a:xfrm>
        </p:spPr>
        <p:txBody>
          <a:bodyPr>
            <a:normAutofit fontScale="85000" lnSpcReduction="20000"/>
          </a:bodyPr>
          <a:lstStyle/>
          <a:p>
            <a:r>
              <a:rPr lang="en-US" sz="1400" b="1" dirty="0" smtClean="0">
                <a:latin typeface="Arial" charset="0"/>
                <a:ea typeface="Arial" charset="0"/>
                <a:cs typeface="Arial" charset="0"/>
              </a:rPr>
              <a:t>High unemployment rate  - 7.5% (Q1 2015)</a:t>
            </a:r>
          </a:p>
          <a:p>
            <a:r>
              <a:rPr lang="en-US" sz="1400" b="1" dirty="0" smtClean="0">
                <a:latin typeface="Arial" charset="0"/>
                <a:ea typeface="Arial" charset="0"/>
                <a:cs typeface="Arial" charset="0"/>
              </a:rPr>
              <a:t>Minimum wage of N18,000 ($90.00)</a:t>
            </a:r>
          </a:p>
          <a:p>
            <a:r>
              <a:rPr lang="en-US" sz="1400" b="1" dirty="0" smtClean="0">
                <a:latin typeface="Arial" charset="0"/>
                <a:ea typeface="Arial" charset="0"/>
                <a:cs typeface="Arial" charset="0"/>
              </a:rPr>
              <a:t>Housing supply</a:t>
            </a:r>
          </a:p>
          <a:p>
            <a:pPr lvl="1">
              <a:buFont typeface="Courier New" charset="0"/>
              <a:buChar char="o"/>
            </a:pPr>
            <a:r>
              <a:rPr lang="en-US" sz="1400" dirty="0">
                <a:latin typeface="Arial" charset="0"/>
                <a:ea typeface="Arial" charset="0"/>
                <a:cs typeface="Arial" charset="0"/>
              </a:rPr>
              <a:t> </a:t>
            </a:r>
            <a:r>
              <a:rPr lang="en-US" sz="1400" dirty="0" smtClean="0">
                <a:latin typeface="Arial" charset="0"/>
                <a:ea typeface="Arial" charset="0"/>
                <a:cs typeface="Arial" charset="0"/>
              </a:rPr>
              <a:t>    Estimated 17million housing deficit</a:t>
            </a:r>
          </a:p>
          <a:p>
            <a:pPr lvl="1">
              <a:buFont typeface="Courier New" charset="0"/>
              <a:buChar char="o"/>
            </a:pPr>
            <a:r>
              <a:rPr lang="en-US" sz="1400" dirty="0">
                <a:latin typeface="Arial" charset="0"/>
                <a:ea typeface="Arial" charset="0"/>
                <a:cs typeface="Arial" charset="0"/>
              </a:rPr>
              <a:t> </a:t>
            </a:r>
            <a:r>
              <a:rPr lang="en-US" sz="1400" dirty="0" smtClean="0">
                <a:latin typeface="Arial" charset="0"/>
                <a:ea typeface="Arial" charset="0"/>
                <a:cs typeface="Arial" charset="0"/>
              </a:rPr>
              <a:t>    Current production of 100,000 units per year</a:t>
            </a:r>
          </a:p>
          <a:p>
            <a:pPr lvl="1">
              <a:buFont typeface="Courier New" charset="0"/>
              <a:buChar char="o"/>
            </a:pPr>
            <a:r>
              <a:rPr lang="en-US" sz="1400" dirty="0" smtClean="0">
                <a:latin typeface="Arial" charset="0"/>
                <a:ea typeface="Arial" charset="0"/>
                <a:cs typeface="Arial" charset="0"/>
              </a:rPr>
              <a:t>     Estimated 800,000 units needed per year</a:t>
            </a:r>
            <a:endParaRPr lang="en-US" sz="1400" dirty="0">
              <a:latin typeface="Arial" charset="0"/>
              <a:ea typeface="Arial" charset="0"/>
              <a:cs typeface="Arial" charset="0"/>
            </a:endParaRPr>
          </a:p>
          <a:p>
            <a:r>
              <a:rPr lang="en-US" sz="1400" dirty="0" smtClean="0">
                <a:latin typeface="Arial" charset="0"/>
                <a:ea typeface="Arial" charset="0"/>
                <a:cs typeface="Arial" charset="0"/>
              </a:rPr>
              <a:t> </a:t>
            </a:r>
            <a:r>
              <a:rPr lang="en-US" sz="1400" b="1" dirty="0" smtClean="0">
                <a:latin typeface="Arial" charset="0"/>
                <a:ea typeface="Arial" charset="0"/>
                <a:cs typeface="Arial" charset="0"/>
              </a:rPr>
              <a:t>Affordability  -</a:t>
            </a:r>
          </a:p>
          <a:p>
            <a:pPr lvl="1">
              <a:buFont typeface="Courier New" charset="0"/>
              <a:buChar char="o"/>
            </a:pPr>
            <a:r>
              <a:rPr lang="en-US" sz="1400" dirty="0">
                <a:latin typeface="Arial" charset="0"/>
                <a:ea typeface="Arial" charset="0"/>
                <a:cs typeface="Arial" charset="0"/>
              </a:rPr>
              <a:t>High cost of houses and rents in major cities such as  Lagos, Abuja, ibadan, Enugu, Port Harcourt ; are beyond the reach of average Nigerian</a:t>
            </a:r>
            <a:r>
              <a:rPr lang="en-US" sz="1400" dirty="0" smtClean="0">
                <a:latin typeface="Arial" charset="0"/>
                <a:ea typeface="Arial" charset="0"/>
                <a:cs typeface="Arial" charset="0"/>
              </a:rPr>
              <a:t>    </a:t>
            </a:r>
          </a:p>
          <a:p>
            <a:pPr lvl="2">
              <a:buFont typeface="Wingdings" charset="2"/>
              <a:buChar char="v"/>
            </a:pPr>
            <a:r>
              <a:rPr lang="en-US" sz="1400" dirty="0" smtClean="0">
                <a:latin typeface="Arial" charset="0"/>
                <a:ea typeface="Arial" charset="0"/>
                <a:cs typeface="Arial" charset="0"/>
              </a:rPr>
              <a:t> 51percent of Nigerians live in rented accomodation</a:t>
            </a:r>
          </a:p>
          <a:p>
            <a:pPr lvl="2">
              <a:buFont typeface="Wingdings" charset="2"/>
              <a:buChar char="v"/>
            </a:pPr>
            <a:r>
              <a:rPr lang="en-US" sz="1400" dirty="0" smtClean="0">
                <a:latin typeface="Arial" charset="0"/>
                <a:ea typeface="Arial" charset="0"/>
                <a:cs typeface="Arial" charset="0"/>
              </a:rPr>
              <a:t> Rented market dictated by landlords and estate agents with exorbitant charges </a:t>
            </a:r>
          </a:p>
          <a:p>
            <a:pPr lvl="1">
              <a:buFont typeface="Courier New" charset="0"/>
              <a:buChar char="o"/>
            </a:pPr>
            <a:r>
              <a:rPr lang="en-US" sz="1400" dirty="0" smtClean="0">
                <a:latin typeface="Arial" charset="0"/>
                <a:ea typeface="Arial" charset="0"/>
                <a:cs typeface="Arial" charset="0"/>
              </a:rPr>
              <a:t>2014 </a:t>
            </a:r>
            <a:r>
              <a:rPr lang="en-US" sz="1400" dirty="0">
                <a:latin typeface="Arial" charset="0"/>
                <a:ea typeface="Arial" charset="0"/>
                <a:cs typeface="Arial" charset="0"/>
              </a:rPr>
              <a:t>FGN Affordable Home Ownership Scheme </a:t>
            </a:r>
            <a:r>
              <a:rPr lang="en-US" sz="1400" dirty="0" smtClean="0">
                <a:latin typeface="Arial" charset="0"/>
                <a:ea typeface="Arial" charset="0"/>
                <a:cs typeface="Arial" charset="0"/>
              </a:rPr>
              <a:t>(AHOS) minimum </a:t>
            </a:r>
            <a:r>
              <a:rPr lang="en-US" sz="1400" dirty="0">
                <a:latin typeface="Arial" charset="0"/>
                <a:ea typeface="Arial" charset="0"/>
                <a:cs typeface="Arial" charset="0"/>
              </a:rPr>
              <a:t>price was N4.5million ($22,500</a:t>
            </a:r>
            <a:r>
              <a:rPr lang="en-US" sz="1400" dirty="0" smtClean="0">
                <a:latin typeface="Arial" charset="0"/>
                <a:ea typeface="Arial" charset="0"/>
                <a:cs typeface="Arial" charset="0"/>
              </a:rPr>
              <a:t>)</a:t>
            </a:r>
          </a:p>
          <a:p>
            <a:pPr lvl="2">
              <a:buFont typeface="Wingdings" charset="2"/>
              <a:buChar char="v"/>
            </a:pPr>
            <a:r>
              <a:rPr lang="en-US" sz="1400" dirty="0" smtClean="0">
                <a:latin typeface="Arial" charset="0"/>
                <a:ea typeface="Arial" charset="0"/>
                <a:cs typeface="Arial" charset="0"/>
              </a:rPr>
              <a:t>Paid over 15 years at N25,000 monthly ($125.00)</a:t>
            </a:r>
          </a:p>
          <a:p>
            <a:pPr lvl="2">
              <a:buFont typeface="Wingdings" charset="2"/>
              <a:buChar char="v"/>
            </a:pPr>
            <a:r>
              <a:rPr lang="en-US" sz="1400" dirty="0" smtClean="0">
                <a:latin typeface="Arial" charset="0"/>
                <a:ea typeface="Arial" charset="0"/>
                <a:cs typeface="Arial" charset="0"/>
              </a:rPr>
              <a:t>Above N18,000 minimum wage threshold </a:t>
            </a:r>
          </a:p>
          <a:p>
            <a:pPr lvl="2">
              <a:buFont typeface="Wingdings" charset="2"/>
              <a:buChar char="v"/>
            </a:pPr>
            <a:r>
              <a:rPr lang="en-US" sz="1400" dirty="0" smtClean="0">
                <a:latin typeface="Arial" charset="0"/>
                <a:ea typeface="Arial" charset="0"/>
                <a:cs typeface="Arial" charset="0"/>
              </a:rPr>
              <a:t>Poor response to AHOS due to high prices</a:t>
            </a:r>
          </a:p>
          <a:p>
            <a:r>
              <a:rPr lang="en-US" sz="1400" b="1" dirty="0">
                <a:latin typeface="Arial" charset="0"/>
                <a:ea typeface="Arial" charset="0"/>
                <a:cs typeface="Arial" charset="0"/>
              </a:rPr>
              <a:t>P</a:t>
            </a:r>
            <a:r>
              <a:rPr lang="en-US" sz="1400" b="1" dirty="0" smtClean="0">
                <a:latin typeface="Arial" charset="0"/>
                <a:ea typeface="Arial" charset="0"/>
                <a:cs typeface="Arial" charset="0"/>
              </a:rPr>
              <a:t>revious government intervention mostly targeted middle income groups at the expense of the low income and informal .</a:t>
            </a:r>
            <a:r>
              <a:rPr lang="en-US" sz="1400" b="1" dirty="0">
                <a:latin typeface="Arial" charset="0"/>
                <a:ea typeface="Arial" charset="0"/>
                <a:cs typeface="Arial" charset="0"/>
              </a:rPr>
              <a:t> </a:t>
            </a:r>
            <a:r>
              <a:rPr lang="en-US" sz="1400" b="1" dirty="0" smtClean="0">
                <a:latin typeface="Arial" charset="0"/>
                <a:ea typeface="Arial" charset="0"/>
                <a:cs typeface="Arial" charset="0"/>
              </a:rPr>
              <a:t>Our intervention would bring about change through the introduction of cross-subsidy by using part of the profit made from High and Medium High to subsidize the low income. </a:t>
            </a:r>
          </a:p>
          <a:p>
            <a:r>
              <a:rPr lang="en-US" sz="1400" u="sng" dirty="0" smtClean="0">
                <a:solidFill>
                  <a:srgbClr val="2E2E2E"/>
                </a:solidFill>
                <a:latin typeface="Arial" charset="0"/>
                <a:ea typeface="Arial" charset="0"/>
                <a:cs typeface="Arial" charset="0"/>
              </a:rPr>
              <a:t>IMF </a:t>
            </a:r>
            <a:r>
              <a:rPr lang="en-US" sz="1400" u="sng" dirty="0">
                <a:solidFill>
                  <a:srgbClr val="2E2E2E"/>
                </a:solidFill>
                <a:latin typeface="Arial" charset="0"/>
                <a:ea typeface="Arial" charset="0"/>
                <a:cs typeface="Arial" charset="0"/>
              </a:rPr>
              <a:t>estimates that </a:t>
            </a:r>
            <a:endParaRPr lang="en-US" sz="1400" dirty="0">
              <a:latin typeface="Arial" charset="0"/>
              <a:ea typeface="Arial" charset="0"/>
              <a:cs typeface="Arial" charset="0"/>
            </a:endParaRPr>
          </a:p>
          <a:p>
            <a:pPr lvl="1">
              <a:buFont typeface="Courier New" charset="0"/>
              <a:buChar char="o"/>
            </a:pPr>
            <a:r>
              <a:rPr lang="en-US" sz="1400" u="sng" dirty="0">
                <a:solidFill>
                  <a:srgbClr val="2E2E2E"/>
                </a:solidFill>
                <a:latin typeface="Arial" charset="0"/>
                <a:ea typeface="Arial" charset="0"/>
                <a:cs typeface="Arial" charset="0"/>
              </a:rPr>
              <a:t>Nigeria GDP per capita grew over 30 percent to $1,725 between 2003 to 2013</a:t>
            </a:r>
            <a:endParaRPr lang="en-US" sz="1400" dirty="0">
              <a:latin typeface="Arial" charset="0"/>
              <a:ea typeface="Arial" charset="0"/>
              <a:cs typeface="Arial" charset="0"/>
            </a:endParaRPr>
          </a:p>
          <a:p>
            <a:pPr lvl="1">
              <a:buFont typeface="Courier New" charset="0"/>
              <a:buChar char="o"/>
            </a:pPr>
            <a:r>
              <a:rPr lang="en-US" sz="1400" u="sng" dirty="0">
                <a:solidFill>
                  <a:srgbClr val="2E2E2E"/>
                </a:solidFill>
                <a:latin typeface="Arial" charset="0"/>
                <a:ea typeface="Arial" charset="0"/>
                <a:cs typeface="Arial" charset="0"/>
              </a:rPr>
              <a:t>Inequality has worsened to </a:t>
            </a:r>
            <a:r>
              <a:rPr lang="en-US" sz="1400" u="sng" dirty="0" smtClean="0">
                <a:solidFill>
                  <a:srgbClr val="2E2E2E"/>
                </a:solidFill>
                <a:latin typeface="Arial" charset="0"/>
                <a:ea typeface="Arial" charset="0"/>
                <a:cs typeface="Arial" charset="0"/>
              </a:rPr>
              <a:t>68 percent </a:t>
            </a:r>
            <a:endParaRPr lang="en-US" sz="1400" dirty="0">
              <a:latin typeface="Arial" charset="0"/>
              <a:ea typeface="Arial" charset="0"/>
              <a:cs typeface="Arial" charset="0"/>
            </a:endParaRPr>
          </a:p>
          <a:p>
            <a:endParaRPr lang="en-US" sz="1400" b="1" dirty="0" smtClean="0">
              <a:latin typeface="Arial" charset="0"/>
              <a:ea typeface="Arial" charset="0"/>
              <a:cs typeface="Arial" charset="0"/>
            </a:endParaRPr>
          </a:p>
          <a:p>
            <a:pPr marL="0" indent="0">
              <a:buNone/>
            </a:pPr>
            <a:endParaRPr lang="en-US" sz="1200" dirty="0">
              <a:latin typeface="Arial"/>
              <a:cs typeface="Arial"/>
            </a:endParaRPr>
          </a:p>
        </p:txBody>
      </p:sp>
      <p:sp>
        <p:nvSpPr>
          <p:cNvPr id="4" name="TextBox 3"/>
          <p:cNvSpPr txBox="1"/>
          <p:nvPr/>
        </p:nvSpPr>
        <p:spPr>
          <a:xfrm>
            <a:off x="7188200" y="687930"/>
            <a:ext cx="1752600" cy="1123384"/>
          </a:xfrm>
          <a:prstGeom prst="rect">
            <a:avLst/>
          </a:prstGeom>
          <a:noFill/>
        </p:spPr>
        <p:txBody>
          <a:bodyPr wrap="square" rtlCol="0">
            <a:spAutoFit/>
          </a:bodyPr>
          <a:lstStyle/>
          <a:p>
            <a:r>
              <a:rPr lang="en-US" sz="4000" dirty="0" smtClean="0">
                <a:solidFill>
                  <a:srgbClr val="FFFFFF"/>
                </a:solidFill>
                <a:latin typeface="Avenir Black Oblique"/>
                <a:cs typeface="Avenir Black Oblique"/>
              </a:rPr>
              <a:t>NHI</a:t>
            </a:r>
          </a:p>
          <a:p>
            <a:endParaRPr lang="en-US" sz="800" dirty="0">
              <a:solidFill>
                <a:srgbClr val="FFFFFF"/>
              </a:solidFill>
              <a:latin typeface="Avenir Black Oblique"/>
              <a:cs typeface="Avenir Black Oblique"/>
            </a:endParaRPr>
          </a:p>
          <a:p>
            <a:r>
              <a:rPr lang="en-US" sz="1100" dirty="0">
                <a:solidFill>
                  <a:schemeClr val="bg1"/>
                </a:solidFill>
                <a:latin typeface="Arial"/>
                <a:cs typeface="Arial"/>
              </a:rPr>
              <a:t> “</a:t>
            </a:r>
            <a:r>
              <a:rPr lang="en-US" sz="800" dirty="0">
                <a:solidFill>
                  <a:schemeClr val="bg1"/>
                </a:solidFill>
                <a:latin typeface="Arial"/>
                <a:cs typeface="Arial"/>
              </a:rPr>
              <a:t>Thinking Global, Acting Local”</a:t>
            </a:r>
          </a:p>
          <a:p>
            <a:endParaRPr lang="en-US" sz="800" dirty="0">
              <a:solidFill>
                <a:srgbClr val="FFFFFF"/>
              </a:solidFill>
              <a:latin typeface="Avenir Black Oblique"/>
              <a:cs typeface="Avenir Black Oblique"/>
            </a:endParaRPr>
          </a:p>
        </p:txBody>
      </p:sp>
      <p:sp>
        <p:nvSpPr>
          <p:cNvPr id="7" name="Slide Number Placeholder 6"/>
          <p:cNvSpPr>
            <a:spLocks noGrp="1"/>
          </p:cNvSpPr>
          <p:nvPr>
            <p:ph type="sldNum" sz="quarter" idx="12"/>
          </p:nvPr>
        </p:nvSpPr>
        <p:spPr/>
        <p:txBody>
          <a:bodyPr/>
          <a:lstStyle/>
          <a:p>
            <a:fld id="{0F4A5E66-914C-5748-B97C-7CD75A7ED2D6}" type="slidenum">
              <a:rPr lang="en-US" smtClean="0"/>
              <a:t>14</a:t>
            </a:fld>
            <a:endParaRPr lang="en-US" dirty="0"/>
          </a:p>
        </p:txBody>
      </p:sp>
      <p:sp>
        <p:nvSpPr>
          <p:cNvPr id="8" name="Footer Placeholder 7"/>
          <p:cNvSpPr>
            <a:spLocks noGrp="1"/>
          </p:cNvSpPr>
          <p:nvPr>
            <p:ph type="ftr" sz="quarter" idx="11"/>
          </p:nvPr>
        </p:nvSpPr>
        <p:spPr/>
        <p:txBody>
          <a:bodyPr/>
          <a:lstStyle/>
          <a:p>
            <a:r>
              <a:rPr lang="en-US" sz="800" dirty="0" smtClean="0"/>
              <a:t>"Affordable Housing Solutions For All Nigerians"</a:t>
            </a:r>
            <a:endParaRPr lang="en-US" sz="800" dirty="0"/>
          </a:p>
        </p:txBody>
      </p:sp>
      <p:sp>
        <p:nvSpPr>
          <p:cNvPr id="10" name="Rectangle 9"/>
          <p:cNvSpPr/>
          <p:nvPr/>
        </p:nvSpPr>
        <p:spPr>
          <a:xfrm>
            <a:off x="7807855" y="6408651"/>
            <a:ext cx="1047082" cy="215444"/>
          </a:xfrm>
          <a:prstGeom prst="rect">
            <a:avLst/>
          </a:prstGeom>
        </p:spPr>
        <p:txBody>
          <a:bodyPr wrap="none">
            <a:spAutoFit/>
          </a:bodyPr>
          <a:lstStyle/>
          <a:p>
            <a:r>
              <a:rPr lang="en-US" sz="800" dirty="0" smtClean="0">
                <a:latin typeface="Arial"/>
                <a:cs typeface="Arial"/>
              </a:rPr>
              <a:t>©   February  2016</a:t>
            </a:r>
            <a:endParaRPr lang="en-US" sz="800" dirty="0">
              <a:latin typeface="Arial"/>
              <a:cs typeface="Arial"/>
            </a:endParaRPr>
          </a:p>
        </p:txBody>
      </p:sp>
    </p:spTree>
    <p:extLst>
      <p:ext uri="{BB962C8B-B14F-4D97-AF65-F5344CB8AC3E}">
        <p14:creationId xmlns:p14="http://schemas.microsoft.com/office/powerpoint/2010/main" val="203557106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14300"/>
            <a:ext cx="6508377" cy="431800"/>
          </a:xfrm>
        </p:spPr>
        <p:txBody>
          <a:bodyPr/>
          <a:lstStyle/>
          <a:p>
            <a:r>
              <a:rPr lang="en-US" sz="2200" dirty="0" smtClean="0">
                <a:latin typeface="Arial"/>
                <a:cs typeface="Arial"/>
              </a:rPr>
              <a:t>Reasons for high house prices in major cities ........</a:t>
            </a:r>
            <a:endParaRPr lang="en-US" sz="2200" dirty="0">
              <a:latin typeface="Arial"/>
              <a:cs typeface="Arial"/>
            </a:endParaRPr>
          </a:p>
        </p:txBody>
      </p:sp>
      <p:sp>
        <p:nvSpPr>
          <p:cNvPr id="3" name="Content Placeholder 2"/>
          <p:cNvSpPr>
            <a:spLocks noGrp="1"/>
          </p:cNvSpPr>
          <p:nvPr>
            <p:ph idx="1"/>
          </p:nvPr>
        </p:nvSpPr>
        <p:spPr>
          <a:xfrm>
            <a:off x="174812" y="784789"/>
            <a:ext cx="8359588" cy="5552511"/>
          </a:xfrm>
        </p:spPr>
        <p:txBody>
          <a:bodyPr>
            <a:noAutofit/>
          </a:bodyPr>
          <a:lstStyle/>
          <a:p>
            <a:r>
              <a:rPr lang="en-US" sz="1600" b="1" dirty="0" smtClean="0">
                <a:latin typeface="Arial" charset="0"/>
                <a:ea typeface="Arial" charset="0"/>
                <a:cs typeface="Arial" charset="0"/>
              </a:rPr>
              <a:t>High population increase as a result  of rural-urban migration</a:t>
            </a:r>
          </a:p>
          <a:p>
            <a:r>
              <a:rPr lang="en-US" sz="1600" b="1" dirty="0" smtClean="0">
                <a:latin typeface="Arial" charset="0"/>
                <a:ea typeface="Arial" charset="0"/>
                <a:cs typeface="Arial" charset="0"/>
              </a:rPr>
              <a:t>Inadequate access to mortgage financing</a:t>
            </a:r>
          </a:p>
          <a:p>
            <a:pPr lvl="1">
              <a:buFont typeface="Courier New" charset="0"/>
              <a:buChar char="o"/>
            </a:pPr>
            <a:r>
              <a:rPr lang="en-US" sz="1600" dirty="0" smtClean="0">
                <a:latin typeface="Arial" charset="0"/>
                <a:ea typeface="Arial" charset="0"/>
                <a:cs typeface="Arial" charset="0"/>
              </a:rPr>
              <a:t>Stringent loan conditions from banks</a:t>
            </a:r>
          </a:p>
          <a:p>
            <a:pPr lvl="1">
              <a:buFont typeface="Courier New" charset="0"/>
              <a:buChar char="o"/>
            </a:pPr>
            <a:r>
              <a:rPr lang="en-US" sz="1600" dirty="0" smtClean="0">
                <a:latin typeface="Arial" charset="0"/>
                <a:ea typeface="Arial" charset="0"/>
                <a:cs typeface="Arial" charset="0"/>
              </a:rPr>
              <a:t>High cost of financing</a:t>
            </a:r>
          </a:p>
          <a:p>
            <a:pPr marL="228600" lvl="1" indent="0">
              <a:buNone/>
            </a:pPr>
            <a:r>
              <a:rPr lang="en-US" sz="1600" b="1" u="sng" dirty="0" smtClean="0">
                <a:latin typeface="Arial" charset="0"/>
                <a:ea typeface="Arial" charset="0"/>
                <a:cs typeface="Arial" charset="0"/>
              </a:rPr>
              <a:t>NHI would provide low interest rates (one digit) and long term mortgage repayment packages</a:t>
            </a:r>
          </a:p>
          <a:p>
            <a:r>
              <a:rPr lang="en-US" sz="1600" b="1" dirty="0" smtClean="0">
                <a:latin typeface="Arial" charset="0"/>
                <a:ea typeface="Arial" charset="0"/>
                <a:cs typeface="Arial" charset="0"/>
              </a:rPr>
              <a:t>High cost of building materials/construction – NHI </a:t>
            </a:r>
            <a:r>
              <a:rPr lang="en-US" sz="1600" dirty="0" smtClean="0">
                <a:latin typeface="Arial" charset="0"/>
                <a:ea typeface="Arial" charset="0"/>
                <a:cs typeface="Arial" charset="0"/>
              </a:rPr>
              <a:t>would stimulate the existing local building materials manufacturers and encourage the establishment of more factories within two years of commencing the project. This we believe would drastically reduce cost e.g </a:t>
            </a:r>
            <a:r>
              <a:rPr lang="en-US" sz="1600" dirty="0" err="1" smtClean="0">
                <a:latin typeface="Arial" charset="0"/>
                <a:ea typeface="Arial" charset="0"/>
                <a:cs typeface="Arial" charset="0"/>
              </a:rPr>
              <a:t>Demaak</a:t>
            </a:r>
            <a:r>
              <a:rPr lang="en-US" sz="1600" dirty="0" smtClean="0">
                <a:latin typeface="Arial" charset="0"/>
                <a:ea typeface="Arial" charset="0"/>
                <a:cs typeface="Arial" charset="0"/>
              </a:rPr>
              <a:t> .</a:t>
            </a:r>
            <a:endParaRPr lang="en-US" sz="1600" b="1" dirty="0" smtClean="0">
              <a:latin typeface="Arial" charset="0"/>
              <a:ea typeface="Arial" charset="0"/>
              <a:cs typeface="Arial" charset="0"/>
            </a:endParaRPr>
          </a:p>
          <a:p>
            <a:r>
              <a:rPr lang="en-US" sz="1600" b="1" dirty="0" smtClean="0">
                <a:latin typeface="Arial" charset="0"/>
                <a:ea typeface="Arial" charset="0"/>
                <a:cs typeface="Arial" charset="0"/>
              </a:rPr>
              <a:t>Accessibility, infrastructure and logistical challenges – </a:t>
            </a:r>
            <a:r>
              <a:rPr lang="en-US" sz="1600" dirty="0" smtClean="0">
                <a:latin typeface="Arial" charset="0"/>
                <a:ea typeface="Arial" charset="0"/>
                <a:cs typeface="Arial" charset="0"/>
              </a:rPr>
              <a:t>Federal/State/Local Government would provide land with reasonable access to existing primary infrastructure while we take care of secondary.</a:t>
            </a:r>
          </a:p>
          <a:p>
            <a:r>
              <a:rPr lang="en-US" sz="1600" b="1" dirty="0" smtClean="0">
                <a:latin typeface="Arial" charset="0"/>
                <a:ea typeface="Arial" charset="0"/>
                <a:cs typeface="Arial" charset="0"/>
              </a:rPr>
              <a:t>Shortage of skilled labour/artisans – </a:t>
            </a:r>
            <a:r>
              <a:rPr lang="en-US" sz="1600" dirty="0" smtClean="0">
                <a:latin typeface="Arial" charset="0"/>
                <a:ea typeface="Arial" charset="0"/>
                <a:cs typeface="Arial" charset="0"/>
              </a:rPr>
              <a:t>NHI would bring change by taking advantage of the skills acquisition centers Nationwide to assist and encourage in training the teaming youth on various skills like Masonry, Tilling, Carpentry, Painting, Plumbing </a:t>
            </a:r>
            <a:r>
              <a:rPr lang="en-US" sz="1600" dirty="0" err="1" smtClean="0">
                <a:latin typeface="Arial" charset="0"/>
                <a:ea typeface="Arial" charset="0"/>
                <a:cs typeface="Arial" charset="0"/>
              </a:rPr>
              <a:t>e.t.c</a:t>
            </a:r>
            <a:endParaRPr lang="en-US" sz="1600" b="1" dirty="0" smtClean="0">
              <a:latin typeface="Arial" charset="0"/>
              <a:ea typeface="Arial" charset="0"/>
              <a:cs typeface="Arial" charset="0"/>
            </a:endParaRPr>
          </a:p>
          <a:p>
            <a:r>
              <a:rPr lang="en-US" sz="1600" b="1" dirty="0" smtClean="0">
                <a:latin typeface="Arial" charset="0"/>
                <a:ea typeface="Arial" charset="0"/>
                <a:cs typeface="Arial" charset="0"/>
              </a:rPr>
              <a:t>Delays in processing land titles/approvals of C of O – </a:t>
            </a:r>
            <a:r>
              <a:rPr lang="en-US" sz="1600" dirty="0">
                <a:latin typeface="Arial" charset="0"/>
                <a:ea typeface="Arial" charset="0"/>
                <a:cs typeface="Arial" charset="0"/>
              </a:rPr>
              <a:t>NHI would negotiate faster processing </a:t>
            </a:r>
            <a:r>
              <a:rPr lang="en-US" sz="1600" dirty="0" smtClean="0">
                <a:latin typeface="Arial" charset="0"/>
                <a:ea typeface="Arial" charset="0"/>
                <a:cs typeface="Arial" charset="0"/>
              </a:rPr>
              <a:t>times </a:t>
            </a:r>
            <a:r>
              <a:rPr lang="en-US" sz="1600" dirty="0">
                <a:latin typeface="Arial" charset="0"/>
                <a:ea typeface="Arial" charset="0"/>
                <a:cs typeface="Arial" charset="0"/>
              </a:rPr>
              <a:t>for Title </a:t>
            </a:r>
            <a:r>
              <a:rPr lang="en-US" sz="1600" dirty="0" smtClean="0">
                <a:latin typeface="Arial" charset="0"/>
                <a:ea typeface="Arial" charset="0"/>
                <a:cs typeface="Arial" charset="0"/>
              </a:rPr>
              <a:t>documents as exemplified by the Lagos State Government.</a:t>
            </a:r>
          </a:p>
        </p:txBody>
      </p:sp>
      <p:sp>
        <p:nvSpPr>
          <p:cNvPr id="4" name="TextBox 3"/>
          <p:cNvSpPr txBox="1"/>
          <p:nvPr/>
        </p:nvSpPr>
        <p:spPr>
          <a:xfrm>
            <a:off x="7175500" y="687930"/>
            <a:ext cx="1608667" cy="1246495"/>
          </a:xfrm>
          <a:prstGeom prst="rect">
            <a:avLst/>
          </a:prstGeom>
          <a:noFill/>
        </p:spPr>
        <p:txBody>
          <a:bodyPr wrap="square" rtlCol="0">
            <a:spAutoFit/>
          </a:bodyPr>
          <a:lstStyle/>
          <a:p>
            <a:r>
              <a:rPr lang="en-US" sz="4000" dirty="0" smtClean="0">
                <a:solidFill>
                  <a:srgbClr val="FFFFFF"/>
                </a:solidFill>
                <a:latin typeface="Avenir Black Oblique"/>
                <a:cs typeface="Avenir Black Oblique"/>
              </a:rPr>
              <a:t> NHI</a:t>
            </a:r>
          </a:p>
          <a:p>
            <a:r>
              <a:rPr lang="en-US" sz="1100" dirty="0">
                <a:solidFill>
                  <a:schemeClr val="bg1"/>
                </a:solidFill>
                <a:latin typeface="Arial"/>
                <a:cs typeface="Arial"/>
              </a:rPr>
              <a:t> “</a:t>
            </a:r>
            <a:r>
              <a:rPr lang="en-US" sz="800" dirty="0">
                <a:solidFill>
                  <a:schemeClr val="bg1"/>
                </a:solidFill>
                <a:latin typeface="Arial"/>
                <a:cs typeface="Arial"/>
              </a:rPr>
              <a:t>Thinking Global, Acting Local”</a:t>
            </a:r>
          </a:p>
          <a:p>
            <a:endParaRPr lang="en-US" sz="800" dirty="0">
              <a:solidFill>
                <a:srgbClr val="FFFFFF"/>
              </a:solidFill>
              <a:latin typeface="Avenir Black Oblique"/>
              <a:cs typeface="Avenir Black Oblique"/>
            </a:endParaRPr>
          </a:p>
          <a:p>
            <a:endParaRPr lang="en-US" sz="800" dirty="0">
              <a:solidFill>
                <a:srgbClr val="FFFFFF"/>
              </a:solidFill>
              <a:latin typeface="Avenir Black Oblique"/>
              <a:cs typeface="Avenir Black Oblique"/>
            </a:endParaRPr>
          </a:p>
        </p:txBody>
      </p:sp>
      <p:sp>
        <p:nvSpPr>
          <p:cNvPr id="7" name="Slide Number Placeholder 6"/>
          <p:cNvSpPr>
            <a:spLocks noGrp="1"/>
          </p:cNvSpPr>
          <p:nvPr>
            <p:ph type="sldNum" sz="quarter" idx="12"/>
          </p:nvPr>
        </p:nvSpPr>
        <p:spPr/>
        <p:txBody>
          <a:bodyPr/>
          <a:lstStyle/>
          <a:p>
            <a:fld id="{0F4A5E66-914C-5748-B97C-7CD75A7ED2D6}" type="slidenum">
              <a:rPr lang="en-US" smtClean="0"/>
              <a:t>15</a:t>
            </a:fld>
            <a:endParaRPr lang="en-US" dirty="0"/>
          </a:p>
        </p:txBody>
      </p:sp>
      <p:sp>
        <p:nvSpPr>
          <p:cNvPr id="8" name="Footer Placeholder 7"/>
          <p:cNvSpPr>
            <a:spLocks noGrp="1"/>
          </p:cNvSpPr>
          <p:nvPr>
            <p:ph type="ftr" sz="quarter" idx="11"/>
          </p:nvPr>
        </p:nvSpPr>
        <p:spPr/>
        <p:txBody>
          <a:bodyPr/>
          <a:lstStyle/>
          <a:p>
            <a:r>
              <a:rPr lang="en-US" sz="1000" dirty="0" smtClean="0"/>
              <a:t>"Affordable Housing Solutions For All Nigerians"</a:t>
            </a:r>
            <a:endParaRPr lang="en-US" sz="1000" dirty="0"/>
          </a:p>
        </p:txBody>
      </p:sp>
      <p:sp>
        <p:nvSpPr>
          <p:cNvPr id="10" name="Rectangle 9"/>
          <p:cNvSpPr/>
          <p:nvPr/>
        </p:nvSpPr>
        <p:spPr>
          <a:xfrm>
            <a:off x="7807855" y="6408651"/>
            <a:ext cx="1047082" cy="215444"/>
          </a:xfrm>
          <a:prstGeom prst="rect">
            <a:avLst/>
          </a:prstGeom>
        </p:spPr>
        <p:txBody>
          <a:bodyPr wrap="none">
            <a:spAutoFit/>
          </a:bodyPr>
          <a:lstStyle/>
          <a:p>
            <a:r>
              <a:rPr lang="en-US" sz="800" dirty="0" smtClean="0">
                <a:latin typeface="Arial"/>
                <a:cs typeface="Arial"/>
              </a:rPr>
              <a:t>©   February  2016</a:t>
            </a:r>
            <a:endParaRPr lang="en-US" sz="800" dirty="0">
              <a:latin typeface="Arial"/>
              <a:cs typeface="Arial"/>
            </a:endParaRPr>
          </a:p>
        </p:txBody>
      </p:sp>
    </p:spTree>
    <p:extLst>
      <p:ext uri="{BB962C8B-B14F-4D97-AF65-F5344CB8AC3E}">
        <p14:creationId xmlns:p14="http://schemas.microsoft.com/office/powerpoint/2010/main" val="70427092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92900"/>
            <a:ext cx="6508377" cy="470036"/>
          </a:xfrm>
        </p:spPr>
        <p:txBody>
          <a:bodyPr/>
          <a:lstStyle/>
          <a:p>
            <a:r>
              <a:rPr lang="en-US" sz="2400" dirty="0" smtClean="0">
                <a:latin typeface="Arial"/>
                <a:cs typeface="Arial"/>
              </a:rPr>
              <a:t>Previous Governments Intervention in Policy and Regulatory Reform in the Housing Sector</a:t>
            </a:r>
            <a:endParaRPr lang="en-US" sz="2400" dirty="0">
              <a:latin typeface="Arial"/>
              <a:cs typeface="Arial"/>
            </a:endParaRPr>
          </a:p>
        </p:txBody>
      </p:sp>
      <p:sp>
        <p:nvSpPr>
          <p:cNvPr id="3" name="Content Placeholder 2"/>
          <p:cNvSpPr>
            <a:spLocks noGrp="1"/>
          </p:cNvSpPr>
          <p:nvPr>
            <p:ph idx="1"/>
          </p:nvPr>
        </p:nvSpPr>
        <p:spPr>
          <a:xfrm>
            <a:off x="406959" y="1104384"/>
            <a:ext cx="8536075" cy="5519711"/>
          </a:xfrm>
        </p:spPr>
        <p:txBody>
          <a:bodyPr>
            <a:normAutofit fontScale="77500" lnSpcReduction="20000"/>
          </a:bodyPr>
          <a:lstStyle/>
          <a:p>
            <a:r>
              <a:rPr lang="en-US" sz="2200" dirty="0" smtClean="0">
                <a:latin typeface="Arial" charset="0"/>
                <a:ea typeface="Arial" charset="0"/>
                <a:cs typeface="Arial" charset="0"/>
              </a:rPr>
              <a:t>Land Use Act of 1978 vested all lands with the government </a:t>
            </a:r>
          </a:p>
          <a:p>
            <a:r>
              <a:rPr lang="en-US" sz="2200" dirty="0" smtClean="0">
                <a:latin typeface="Arial" charset="0"/>
                <a:ea typeface="Arial" charset="0"/>
                <a:cs typeface="Arial" charset="0"/>
              </a:rPr>
              <a:t>Affordable housing policy was introduced in 1979 </a:t>
            </a:r>
            <a:endParaRPr lang="en-US" sz="2200" dirty="0">
              <a:latin typeface="Arial" charset="0"/>
              <a:ea typeface="Arial" charset="0"/>
              <a:cs typeface="Arial" charset="0"/>
            </a:endParaRPr>
          </a:p>
          <a:p>
            <a:pPr lvl="1">
              <a:buFont typeface="Courier New" charset="0"/>
              <a:buChar char="o"/>
            </a:pPr>
            <a:r>
              <a:rPr lang="en-US" dirty="0" smtClean="0">
                <a:latin typeface="Arial" charset="0"/>
                <a:ea typeface="Arial" charset="0"/>
                <a:cs typeface="Arial" charset="0"/>
              </a:rPr>
              <a:t>Civilian government </a:t>
            </a:r>
          </a:p>
          <a:p>
            <a:r>
              <a:rPr lang="en-US" sz="2200" dirty="0" smtClean="0">
                <a:latin typeface="Arial" charset="0"/>
                <a:ea typeface="Arial" charset="0"/>
                <a:cs typeface="Arial" charset="0"/>
              </a:rPr>
              <a:t>National Housing Fund Act (1992) and the Federal Mortgage Bank act (1993)</a:t>
            </a:r>
          </a:p>
          <a:p>
            <a:pPr lvl="1">
              <a:buFont typeface="Courier New" charset="0"/>
              <a:buChar char="o"/>
            </a:pPr>
            <a:r>
              <a:rPr lang="en-US" dirty="0" smtClean="0">
                <a:latin typeface="Arial" charset="0"/>
                <a:ea typeface="Arial" charset="0"/>
                <a:cs typeface="Arial" charset="0"/>
              </a:rPr>
              <a:t>Aimed to ensure constant supply of loans to Nigerians for the purpose of building, purchasing and improvement of residential properties </a:t>
            </a:r>
          </a:p>
          <a:p>
            <a:pPr lvl="1">
              <a:buFont typeface="Courier New" charset="0"/>
              <a:buChar char="o"/>
            </a:pPr>
            <a:r>
              <a:rPr lang="en-US" dirty="0" smtClean="0">
                <a:latin typeface="Arial" charset="0"/>
                <a:ea typeface="Arial" charset="0"/>
                <a:cs typeface="Arial" charset="0"/>
              </a:rPr>
              <a:t>FMBN administers and collects Federal housing fund</a:t>
            </a:r>
          </a:p>
          <a:p>
            <a:pPr lvl="1">
              <a:buFont typeface="Courier New" charset="0"/>
              <a:buChar char="o"/>
            </a:pPr>
            <a:r>
              <a:rPr lang="en-US" dirty="0" smtClean="0">
                <a:latin typeface="Arial" charset="0"/>
                <a:ea typeface="Arial" charset="0"/>
                <a:cs typeface="Arial" charset="0"/>
              </a:rPr>
              <a:t>FMBN serves as secondary mortgage institution providing credit facilities to primary mortgage instituions, real state development companies, housing corporation and operatives </a:t>
            </a:r>
          </a:p>
          <a:p>
            <a:r>
              <a:rPr lang="en-US" sz="2200" dirty="0" smtClean="0">
                <a:latin typeface="Arial" charset="0"/>
                <a:ea typeface="Arial" charset="0"/>
                <a:cs typeface="Arial" charset="0"/>
              </a:rPr>
              <a:t>1999 </a:t>
            </a:r>
            <a:r>
              <a:rPr lang="en-US" sz="2200" dirty="0">
                <a:latin typeface="Arial" charset="0"/>
                <a:ea typeface="Arial" charset="0"/>
                <a:cs typeface="Arial" charset="0"/>
              </a:rPr>
              <a:t>N</a:t>
            </a:r>
            <a:r>
              <a:rPr lang="en-US" sz="2200" dirty="0" smtClean="0">
                <a:latin typeface="Arial" charset="0"/>
                <a:ea typeface="Arial" charset="0"/>
                <a:cs typeface="Arial" charset="0"/>
              </a:rPr>
              <a:t>igerian Constitution – all citizen have the right to own and acquire immovable property </a:t>
            </a:r>
          </a:p>
          <a:p>
            <a:r>
              <a:rPr lang="en-US" sz="2200" dirty="0" smtClean="0">
                <a:latin typeface="Arial" charset="0"/>
                <a:ea typeface="Arial" charset="0"/>
                <a:cs typeface="Arial" charset="0"/>
              </a:rPr>
              <a:t>2002 Housing policy reforms</a:t>
            </a:r>
          </a:p>
          <a:p>
            <a:r>
              <a:rPr lang="en-US" sz="2200" dirty="0" smtClean="0">
                <a:latin typeface="Arial" charset="0"/>
                <a:ea typeface="Arial" charset="0"/>
                <a:cs typeface="Arial" charset="0"/>
              </a:rPr>
              <a:t>FGN 2006 National Housing Policy</a:t>
            </a:r>
          </a:p>
          <a:p>
            <a:pPr lvl="1">
              <a:buFont typeface="Courier New" charset="0"/>
              <a:buChar char="o"/>
            </a:pPr>
            <a:r>
              <a:rPr lang="en-US" dirty="0" smtClean="0">
                <a:latin typeface="Arial" charset="0"/>
                <a:ea typeface="Arial" charset="0"/>
                <a:cs typeface="Arial" charset="0"/>
              </a:rPr>
              <a:t>Targets safe, decent and affordable 1 million housing units per year</a:t>
            </a:r>
          </a:p>
          <a:p>
            <a:pPr lvl="1">
              <a:buFont typeface="Courier New" charset="0"/>
              <a:buChar char="o"/>
            </a:pPr>
            <a:r>
              <a:rPr lang="en-US" dirty="0" smtClean="0">
                <a:latin typeface="Arial" charset="0"/>
                <a:ea typeface="Arial" charset="0"/>
                <a:cs typeface="Arial" charset="0"/>
              </a:rPr>
              <a:t>Land swap initiatives</a:t>
            </a:r>
          </a:p>
          <a:p>
            <a:pPr lvl="1">
              <a:buFont typeface="Courier New" charset="0"/>
              <a:buChar char="o"/>
            </a:pPr>
            <a:r>
              <a:rPr lang="en-US" dirty="0" smtClean="0">
                <a:latin typeface="Arial" charset="0"/>
                <a:ea typeface="Arial" charset="0"/>
                <a:cs typeface="Arial" charset="0"/>
              </a:rPr>
              <a:t>Mass housing schemes</a:t>
            </a:r>
          </a:p>
          <a:p>
            <a:pPr lvl="1">
              <a:buFont typeface="Courier New" charset="0"/>
              <a:buChar char="o"/>
            </a:pPr>
            <a:r>
              <a:rPr lang="en-US" dirty="0" smtClean="0">
                <a:latin typeface="Arial" charset="0"/>
                <a:ea typeface="Arial" charset="0"/>
                <a:cs typeface="Arial" charset="0"/>
              </a:rPr>
              <a:t>Accessible mortgage scheme for low and middle income earners</a:t>
            </a:r>
          </a:p>
          <a:p>
            <a:pPr marL="0" indent="0">
              <a:buNone/>
            </a:pPr>
            <a:endParaRPr lang="en-US" sz="1200" dirty="0" smtClean="0">
              <a:latin typeface="Arial"/>
              <a:cs typeface="Arial"/>
            </a:endParaRPr>
          </a:p>
          <a:p>
            <a:pPr marL="0" indent="0">
              <a:buNone/>
            </a:pPr>
            <a:endParaRPr lang="en-US" sz="1200" dirty="0">
              <a:latin typeface="Arial"/>
              <a:cs typeface="Arial"/>
            </a:endParaRPr>
          </a:p>
        </p:txBody>
      </p:sp>
      <p:sp>
        <p:nvSpPr>
          <p:cNvPr id="4" name="TextBox 3"/>
          <p:cNvSpPr txBox="1"/>
          <p:nvPr/>
        </p:nvSpPr>
        <p:spPr>
          <a:xfrm>
            <a:off x="7188200" y="687930"/>
            <a:ext cx="1754834" cy="1123384"/>
          </a:xfrm>
          <a:prstGeom prst="rect">
            <a:avLst/>
          </a:prstGeom>
          <a:noFill/>
        </p:spPr>
        <p:txBody>
          <a:bodyPr wrap="square" rtlCol="0">
            <a:spAutoFit/>
          </a:bodyPr>
          <a:lstStyle/>
          <a:p>
            <a:r>
              <a:rPr lang="en-US" sz="4000" dirty="0" smtClean="0">
                <a:solidFill>
                  <a:srgbClr val="FFFFFF"/>
                </a:solidFill>
                <a:latin typeface="Avenir Black Oblique"/>
                <a:cs typeface="Avenir Black Oblique"/>
              </a:rPr>
              <a:t>NHI</a:t>
            </a:r>
          </a:p>
          <a:p>
            <a:endParaRPr lang="en-US" sz="800" dirty="0">
              <a:solidFill>
                <a:srgbClr val="FFFFFF"/>
              </a:solidFill>
              <a:latin typeface="Avenir Black Oblique"/>
              <a:cs typeface="Avenir Black Oblique"/>
            </a:endParaRPr>
          </a:p>
          <a:p>
            <a:r>
              <a:rPr lang="en-US" sz="1100" dirty="0">
                <a:solidFill>
                  <a:schemeClr val="bg1"/>
                </a:solidFill>
                <a:latin typeface="Arial"/>
                <a:cs typeface="Arial"/>
              </a:rPr>
              <a:t> “</a:t>
            </a:r>
            <a:r>
              <a:rPr lang="en-US" sz="800" dirty="0">
                <a:solidFill>
                  <a:schemeClr val="bg1"/>
                </a:solidFill>
                <a:latin typeface="Arial"/>
                <a:cs typeface="Arial"/>
              </a:rPr>
              <a:t>Thinking Global, Acting Local”</a:t>
            </a:r>
          </a:p>
          <a:p>
            <a:endParaRPr lang="en-US" sz="800" dirty="0">
              <a:solidFill>
                <a:srgbClr val="FFFFFF"/>
              </a:solidFill>
              <a:latin typeface="Avenir Black Oblique"/>
              <a:cs typeface="Avenir Black Oblique"/>
            </a:endParaRPr>
          </a:p>
        </p:txBody>
      </p:sp>
      <p:sp>
        <p:nvSpPr>
          <p:cNvPr id="7" name="Slide Number Placeholder 6"/>
          <p:cNvSpPr>
            <a:spLocks noGrp="1"/>
          </p:cNvSpPr>
          <p:nvPr>
            <p:ph type="sldNum" sz="quarter" idx="12"/>
          </p:nvPr>
        </p:nvSpPr>
        <p:spPr/>
        <p:txBody>
          <a:bodyPr/>
          <a:lstStyle/>
          <a:p>
            <a:fld id="{0F4A5E66-914C-5748-B97C-7CD75A7ED2D6}" type="slidenum">
              <a:rPr lang="en-US" smtClean="0"/>
              <a:t>16</a:t>
            </a:fld>
            <a:endParaRPr lang="en-US" dirty="0"/>
          </a:p>
        </p:txBody>
      </p:sp>
      <p:sp>
        <p:nvSpPr>
          <p:cNvPr id="8" name="Footer Placeholder 7"/>
          <p:cNvSpPr>
            <a:spLocks noGrp="1"/>
          </p:cNvSpPr>
          <p:nvPr>
            <p:ph type="ftr" sz="quarter" idx="11"/>
          </p:nvPr>
        </p:nvSpPr>
        <p:spPr/>
        <p:txBody>
          <a:bodyPr/>
          <a:lstStyle/>
          <a:p>
            <a:r>
              <a:rPr lang="en-US" dirty="0" smtClean="0"/>
              <a:t>"</a:t>
            </a:r>
            <a:r>
              <a:rPr lang="en-US" sz="800" dirty="0" smtClean="0"/>
              <a:t>Affordable Housing Solutions For All Nigerians"</a:t>
            </a:r>
            <a:endParaRPr lang="en-US" sz="800" dirty="0"/>
          </a:p>
        </p:txBody>
      </p:sp>
      <p:sp>
        <p:nvSpPr>
          <p:cNvPr id="10" name="Rectangle 9"/>
          <p:cNvSpPr/>
          <p:nvPr/>
        </p:nvSpPr>
        <p:spPr>
          <a:xfrm>
            <a:off x="7807855" y="6408651"/>
            <a:ext cx="1047082" cy="215444"/>
          </a:xfrm>
          <a:prstGeom prst="rect">
            <a:avLst/>
          </a:prstGeom>
        </p:spPr>
        <p:txBody>
          <a:bodyPr wrap="none">
            <a:spAutoFit/>
          </a:bodyPr>
          <a:lstStyle/>
          <a:p>
            <a:r>
              <a:rPr lang="en-US" sz="800" dirty="0" smtClean="0">
                <a:latin typeface="Arial"/>
                <a:cs typeface="Arial"/>
              </a:rPr>
              <a:t>©   February  2016</a:t>
            </a:r>
            <a:endParaRPr lang="en-US" sz="800" dirty="0">
              <a:latin typeface="Arial"/>
              <a:cs typeface="Arial"/>
            </a:endParaRPr>
          </a:p>
        </p:txBody>
      </p:sp>
    </p:spTree>
    <p:extLst>
      <p:ext uri="{BB962C8B-B14F-4D97-AF65-F5344CB8AC3E}">
        <p14:creationId xmlns:p14="http://schemas.microsoft.com/office/powerpoint/2010/main" val="187690168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92900"/>
            <a:ext cx="6508377" cy="470036"/>
          </a:xfrm>
        </p:spPr>
        <p:txBody>
          <a:bodyPr/>
          <a:lstStyle/>
          <a:p>
            <a:r>
              <a:rPr lang="en-US" sz="2400" dirty="0" smtClean="0">
                <a:latin typeface="Arial"/>
                <a:cs typeface="Arial"/>
              </a:rPr>
              <a:t>Previous Governments Intervention in Policy and Regulatory Reforms in the Housing Sector</a:t>
            </a:r>
            <a:endParaRPr lang="en-US" sz="2400" dirty="0">
              <a:latin typeface="Arial"/>
              <a:cs typeface="Arial"/>
            </a:endParaRPr>
          </a:p>
        </p:txBody>
      </p:sp>
      <p:sp>
        <p:nvSpPr>
          <p:cNvPr id="3" name="Content Placeholder 2"/>
          <p:cNvSpPr>
            <a:spLocks noGrp="1"/>
          </p:cNvSpPr>
          <p:nvPr>
            <p:ph idx="1"/>
          </p:nvPr>
        </p:nvSpPr>
        <p:spPr>
          <a:xfrm>
            <a:off x="406959" y="955794"/>
            <a:ext cx="7347661" cy="5239266"/>
          </a:xfrm>
        </p:spPr>
        <p:txBody>
          <a:bodyPr>
            <a:normAutofit fontScale="92500" lnSpcReduction="10000"/>
          </a:bodyPr>
          <a:lstStyle/>
          <a:p>
            <a:pPr lvl="0"/>
            <a:r>
              <a:rPr lang="en-US" sz="1700" dirty="0" smtClean="0">
                <a:latin typeface="Arial" charset="0"/>
                <a:ea typeface="Arial" charset="0"/>
                <a:cs typeface="Arial" charset="0"/>
              </a:rPr>
              <a:t>Nigeria </a:t>
            </a:r>
            <a:r>
              <a:rPr lang="en-US" sz="1700" dirty="0">
                <a:latin typeface="Arial" charset="0"/>
                <a:ea typeface="Arial" charset="0"/>
                <a:cs typeface="Arial" charset="0"/>
              </a:rPr>
              <a:t>Vision20:2020 advocates for adequate </a:t>
            </a:r>
            <a:r>
              <a:rPr lang="en-US" sz="1700" dirty="0" smtClean="0">
                <a:latin typeface="Arial" charset="0"/>
                <a:ea typeface="Arial" charset="0"/>
                <a:cs typeface="Arial" charset="0"/>
              </a:rPr>
              <a:t>housing for </a:t>
            </a:r>
            <a:r>
              <a:rPr lang="en-US" sz="1700" dirty="0">
                <a:latin typeface="Arial" charset="0"/>
                <a:ea typeface="Arial" charset="0"/>
                <a:cs typeface="Arial" charset="0"/>
              </a:rPr>
              <a:t>all Nigerian </a:t>
            </a:r>
            <a:r>
              <a:rPr lang="en-US" sz="1700" dirty="0" smtClean="0">
                <a:latin typeface="Arial" charset="0"/>
                <a:ea typeface="Arial" charset="0"/>
                <a:cs typeface="Arial" charset="0"/>
              </a:rPr>
              <a:t>citizens;</a:t>
            </a:r>
            <a:endParaRPr lang="en-US" sz="1700" dirty="0">
              <a:latin typeface="Arial" charset="0"/>
              <a:ea typeface="Arial" charset="0"/>
              <a:cs typeface="Arial" charset="0"/>
            </a:endParaRPr>
          </a:p>
          <a:p>
            <a:r>
              <a:rPr lang="en-US" sz="1700" dirty="0">
                <a:latin typeface="Arial" charset="0"/>
                <a:ea typeface="Arial" charset="0"/>
                <a:cs typeface="Arial" charset="0"/>
              </a:rPr>
              <a:t>Lagos State Government Lagos Tenancy Bill passed </a:t>
            </a:r>
            <a:r>
              <a:rPr lang="en-US" sz="1700" dirty="0" smtClean="0">
                <a:latin typeface="Arial" charset="0"/>
                <a:ea typeface="Arial" charset="0"/>
                <a:cs typeface="Arial" charset="0"/>
              </a:rPr>
              <a:t>into </a:t>
            </a:r>
            <a:r>
              <a:rPr lang="en-US" sz="1700" dirty="0">
                <a:latin typeface="Arial" charset="0"/>
                <a:ea typeface="Arial" charset="0"/>
                <a:cs typeface="Arial" charset="0"/>
              </a:rPr>
              <a:t>law in </a:t>
            </a:r>
            <a:r>
              <a:rPr lang="en-US" sz="1700" dirty="0" smtClean="0">
                <a:latin typeface="Arial" charset="0"/>
                <a:ea typeface="Arial" charset="0"/>
                <a:cs typeface="Arial" charset="0"/>
              </a:rPr>
              <a:t>2011;</a:t>
            </a:r>
            <a:endParaRPr lang="en-US" sz="1700" dirty="0">
              <a:latin typeface="Arial" charset="0"/>
              <a:ea typeface="Arial" charset="0"/>
              <a:cs typeface="Arial" charset="0"/>
            </a:endParaRPr>
          </a:p>
          <a:p>
            <a:r>
              <a:rPr lang="en-US" sz="1700" dirty="0">
                <a:latin typeface="Arial" charset="0"/>
                <a:ea typeface="Arial" charset="0"/>
                <a:cs typeface="Arial" charset="0"/>
              </a:rPr>
              <a:t>FGN 2012 National Housing </a:t>
            </a:r>
            <a:r>
              <a:rPr lang="en-US" sz="1700" dirty="0" smtClean="0">
                <a:latin typeface="Arial" charset="0"/>
                <a:ea typeface="Arial" charset="0"/>
                <a:cs typeface="Arial" charset="0"/>
              </a:rPr>
              <a:t>Policy entrenched private sector financing;  </a:t>
            </a:r>
            <a:endParaRPr lang="en-US" sz="1700" dirty="0">
              <a:latin typeface="Arial" charset="0"/>
              <a:ea typeface="Arial" charset="0"/>
              <a:cs typeface="Arial" charset="0"/>
            </a:endParaRPr>
          </a:p>
          <a:p>
            <a:pPr lvl="1">
              <a:buFont typeface="Courier New" charset="0"/>
              <a:buChar char="o"/>
            </a:pPr>
            <a:r>
              <a:rPr lang="en-US" dirty="0" smtClean="0">
                <a:latin typeface="Arial" charset="0"/>
                <a:ea typeface="Arial" charset="0"/>
                <a:cs typeface="Arial" charset="0"/>
              </a:rPr>
              <a:t>Through mass </a:t>
            </a:r>
            <a:r>
              <a:rPr lang="en-US" dirty="0">
                <a:latin typeface="Arial" charset="0"/>
                <a:ea typeface="Arial" charset="0"/>
                <a:cs typeface="Arial" charset="0"/>
              </a:rPr>
              <a:t>housing, skill acquisition, disaster management, urban renewal, slum upgrading and job creation</a:t>
            </a:r>
          </a:p>
          <a:p>
            <a:pPr lvl="1">
              <a:buFont typeface="Courier New" charset="0"/>
              <a:buChar char="o"/>
            </a:pPr>
            <a:r>
              <a:rPr lang="en-US" dirty="0">
                <a:latin typeface="Arial" charset="0"/>
                <a:ea typeface="Arial" charset="0"/>
                <a:cs typeface="Arial" charset="0"/>
              </a:rPr>
              <a:t>Targets one million units houses annually through National Mortgage </a:t>
            </a:r>
            <a:r>
              <a:rPr lang="en-US" dirty="0" smtClean="0">
                <a:latin typeface="Arial" charset="0"/>
                <a:ea typeface="Arial" charset="0"/>
                <a:cs typeface="Arial" charset="0"/>
              </a:rPr>
              <a:t>Refinancing </a:t>
            </a:r>
            <a:r>
              <a:rPr lang="en-US" dirty="0">
                <a:latin typeface="Arial" charset="0"/>
                <a:ea typeface="Arial" charset="0"/>
                <a:cs typeface="Arial" charset="0"/>
              </a:rPr>
              <a:t>Company (NMRC)</a:t>
            </a:r>
          </a:p>
          <a:p>
            <a:r>
              <a:rPr lang="en-US" sz="1900" dirty="0" smtClean="0">
                <a:latin typeface="Arial" charset="0"/>
                <a:ea typeface="Arial" charset="0"/>
                <a:cs typeface="Arial" charset="0"/>
              </a:rPr>
              <a:t>Nigeria </a:t>
            </a:r>
            <a:r>
              <a:rPr lang="en-US" sz="1900" dirty="0">
                <a:latin typeface="Arial" charset="0"/>
                <a:ea typeface="Arial" charset="0"/>
                <a:cs typeface="Arial" charset="0"/>
              </a:rPr>
              <a:t>Mortgage Refinancing </a:t>
            </a:r>
            <a:r>
              <a:rPr lang="en-US" sz="1900" dirty="0" smtClean="0">
                <a:latin typeface="Arial" charset="0"/>
                <a:ea typeface="Arial" charset="0"/>
                <a:cs typeface="Arial" charset="0"/>
              </a:rPr>
              <a:t>Scheme was introduced  in 2013;  </a:t>
            </a:r>
            <a:endParaRPr lang="en-US" sz="1900" dirty="0">
              <a:latin typeface="Arial" charset="0"/>
              <a:ea typeface="Arial" charset="0"/>
              <a:cs typeface="Arial" charset="0"/>
            </a:endParaRPr>
          </a:p>
          <a:p>
            <a:r>
              <a:rPr lang="en-US" sz="1900" dirty="0" smtClean="0">
                <a:latin typeface="Arial" charset="0"/>
                <a:ea typeface="Arial" charset="0"/>
                <a:cs typeface="Arial" charset="0"/>
              </a:rPr>
              <a:t>In 2014, the </a:t>
            </a:r>
            <a:r>
              <a:rPr lang="en-US" sz="1900" dirty="0">
                <a:latin typeface="Arial" charset="0"/>
                <a:ea typeface="Arial" charset="0"/>
                <a:cs typeface="Arial" charset="0"/>
              </a:rPr>
              <a:t>National </a:t>
            </a:r>
            <a:r>
              <a:rPr lang="en-US" sz="1900" dirty="0" smtClean="0">
                <a:latin typeface="Arial" charset="0"/>
                <a:ea typeface="Arial" charset="0"/>
                <a:cs typeface="Arial" charset="0"/>
              </a:rPr>
              <a:t>Assembly set up a committee for </a:t>
            </a:r>
            <a:r>
              <a:rPr lang="en-US" sz="1900" dirty="0">
                <a:latin typeface="Arial" charset="0"/>
                <a:ea typeface="Arial" charset="0"/>
                <a:cs typeface="Arial" charset="0"/>
              </a:rPr>
              <a:t>the amendment of 1978 Land Use </a:t>
            </a:r>
            <a:r>
              <a:rPr lang="en-US" sz="1900" dirty="0" smtClean="0">
                <a:latin typeface="Arial" charset="0"/>
                <a:ea typeface="Arial" charset="0"/>
                <a:cs typeface="Arial" charset="0"/>
              </a:rPr>
              <a:t>Act;</a:t>
            </a:r>
          </a:p>
          <a:p>
            <a:r>
              <a:rPr lang="en-US" sz="1900" dirty="0" smtClean="0">
                <a:latin typeface="Arial" charset="0"/>
                <a:ea typeface="Arial" charset="0"/>
                <a:cs typeface="Arial" charset="0"/>
              </a:rPr>
              <a:t>FGN </a:t>
            </a:r>
            <a:r>
              <a:rPr lang="en-US" sz="1900" dirty="0">
                <a:latin typeface="Arial" charset="0"/>
                <a:ea typeface="Arial" charset="0"/>
                <a:cs typeface="Arial" charset="0"/>
              </a:rPr>
              <a:t>proposed reduction of land transaction fees from </a:t>
            </a:r>
            <a:r>
              <a:rPr lang="en-US" sz="1900" dirty="0" smtClean="0">
                <a:latin typeface="Arial" charset="0"/>
                <a:ea typeface="Arial" charset="0"/>
                <a:cs typeface="Arial" charset="0"/>
              </a:rPr>
              <a:t>16% </a:t>
            </a:r>
            <a:r>
              <a:rPr lang="en-US" sz="1900" dirty="0">
                <a:latin typeface="Arial" charset="0"/>
                <a:ea typeface="Arial" charset="0"/>
                <a:cs typeface="Arial" charset="0"/>
              </a:rPr>
              <a:t>to </a:t>
            </a:r>
            <a:r>
              <a:rPr lang="en-US" sz="1900" dirty="0" smtClean="0">
                <a:latin typeface="Arial" charset="0"/>
                <a:ea typeface="Arial" charset="0"/>
                <a:cs typeface="Arial" charset="0"/>
              </a:rPr>
              <a:t>3%; and </a:t>
            </a:r>
            <a:endParaRPr lang="en-US" sz="1900" dirty="0">
              <a:latin typeface="Arial" charset="0"/>
              <a:ea typeface="Arial" charset="0"/>
              <a:cs typeface="Arial" charset="0"/>
            </a:endParaRPr>
          </a:p>
          <a:p>
            <a:r>
              <a:rPr lang="en-US" sz="1900" dirty="0" smtClean="0">
                <a:latin typeface="Arial" charset="0"/>
                <a:ea typeface="Arial" charset="0"/>
                <a:cs typeface="Arial" charset="0"/>
              </a:rPr>
              <a:t>In January 2015, Lagos State reduced </a:t>
            </a:r>
            <a:r>
              <a:rPr lang="en-US" sz="1900" dirty="0">
                <a:latin typeface="Arial" charset="0"/>
                <a:ea typeface="Arial" charset="0"/>
                <a:cs typeface="Arial" charset="0"/>
              </a:rPr>
              <a:t>Land Use charges from </a:t>
            </a:r>
            <a:r>
              <a:rPr lang="en-US" sz="1900" dirty="0" smtClean="0">
                <a:latin typeface="Arial" charset="0"/>
                <a:ea typeface="Arial" charset="0"/>
                <a:cs typeface="Arial" charset="0"/>
              </a:rPr>
              <a:t>13% </a:t>
            </a:r>
            <a:r>
              <a:rPr lang="en-US" sz="1900" dirty="0">
                <a:latin typeface="Arial" charset="0"/>
                <a:ea typeface="Arial" charset="0"/>
                <a:cs typeface="Arial" charset="0"/>
              </a:rPr>
              <a:t>to </a:t>
            </a:r>
            <a:r>
              <a:rPr lang="en-US" sz="1900" dirty="0" smtClean="0">
                <a:latin typeface="Arial" charset="0"/>
                <a:ea typeface="Arial" charset="0"/>
                <a:cs typeface="Arial" charset="0"/>
              </a:rPr>
              <a:t>3% </a:t>
            </a:r>
            <a:r>
              <a:rPr lang="en-US" sz="1900" dirty="0">
                <a:latin typeface="Arial" charset="0"/>
                <a:ea typeface="Arial" charset="0"/>
                <a:cs typeface="Arial" charset="0"/>
              </a:rPr>
              <a:t>of property </a:t>
            </a:r>
            <a:r>
              <a:rPr lang="en-US" sz="1900" dirty="0" smtClean="0">
                <a:latin typeface="Arial" charset="0"/>
                <a:ea typeface="Arial" charset="0"/>
                <a:cs typeface="Arial" charset="0"/>
              </a:rPr>
              <a:t>value</a:t>
            </a:r>
            <a:endParaRPr lang="en-US" sz="1900" dirty="0">
              <a:latin typeface="Arial" charset="0"/>
              <a:ea typeface="Arial" charset="0"/>
              <a:cs typeface="Arial" charset="0"/>
            </a:endParaRPr>
          </a:p>
          <a:p>
            <a:pPr marL="0" indent="0">
              <a:buNone/>
            </a:pPr>
            <a:endParaRPr lang="en-US" sz="1200" dirty="0"/>
          </a:p>
          <a:p>
            <a:pPr marL="0" indent="0">
              <a:buNone/>
            </a:pPr>
            <a:endParaRPr lang="en-US" sz="1200" dirty="0" smtClean="0">
              <a:latin typeface="Arial"/>
              <a:cs typeface="Arial"/>
            </a:endParaRPr>
          </a:p>
          <a:p>
            <a:endParaRPr lang="en-US" sz="1200" dirty="0">
              <a:latin typeface="Arial"/>
              <a:cs typeface="Arial"/>
            </a:endParaRPr>
          </a:p>
        </p:txBody>
      </p:sp>
      <p:sp>
        <p:nvSpPr>
          <p:cNvPr id="4" name="TextBox 3"/>
          <p:cNvSpPr txBox="1"/>
          <p:nvPr/>
        </p:nvSpPr>
        <p:spPr>
          <a:xfrm>
            <a:off x="7175500" y="687930"/>
            <a:ext cx="1663406" cy="1123384"/>
          </a:xfrm>
          <a:prstGeom prst="rect">
            <a:avLst/>
          </a:prstGeom>
          <a:noFill/>
        </p:spPr>
        <p:txBody>
          <a:bodyPr wrap="square" rtlCol="0">
            <a:spAutoFit/>
          </a:bodyPr>
          <a:lstStyle/>
          <a:p>
            <a:r>
              <a:rPr lang="en-US" sz="4000" dirty="0" smtClean="0">
                <a:solidFill>
                  <a:srgbClr val="FFFFFF"/>
                </a:solidFill>
                <a:latin typeface="Avenir Black Oblique"/>
                <a:cs typeface="Avenir Black Oblique"/>
              </a:rPr>
              <a:t>NHI</a:t>
            </a:r>
          </a:p>
          <a:p>
            <a:endParaRPr lang="en-US" sz="800" dirty="0">
              <a:solidFill>
                <a:srgbClr val="FFFFFF"/>
              </a:solidFill>
              <a:latin typeface="Avenir Black Oblique"/>
              <a:cs typeface="Avenir Black Oblique"/>
            </a:endParaRPr>
          </a:p>
          <a:p>
            <a:r>
              <a:rPr lang="en-US" sz="1100" dirty="0">
                <a:solidFill>
                  <a:schemeClr val="bg1"/>
                </a:solidFill>
                <a:latin typeface="Arial"/>
                <a:cs typeface="Arial"/>
              </a:rPr>
              <a:t> “</a:t>
            </a:r>
            <a:r>
              <a:rPr lang="en-US" sz="800" dirty="0">
                <a:solidFill>
                  <a:schemeClr val="bg1"/>
                </a:solidFill>
                <a:latin typeface="Arial"/>
                <a:cs typeface="Arial"/>
              </a:rPr>
              <a:t>Thinking Global, Acting Local”</a:t>
            </a:r>
          </a:p>
          <a:p>
            <a:endParaRPr lang="en-US" sz="800" dirty="0">
              <a:solidFill>
                <a:srgbClr val="FFFFFF"/>
              </a:solidFill>
              <a:latin typeface="Avenir Black Oblique"/>
              <a:cs typeface="Avenir Black Oblique"/>
            </a:endParaRPr>
          </a:p>
        </p:txBody>
      </p:sp>
      <p:sp>
        <p:nvSpPr>
          <p:cNvPr id="7" name="Slide Number Placeholder 6"/>
          <p:cNvSpPr>
            <a:spLocks noGrp="1"/>
          </p:cNvSpPr>
          <p:nvPr>
            <p:ph type="sldNum" sz="quarter" idx="12"/>
          </p:nvPr>
        </p:nvSpPr>
        <p:spPr/>
        <p:txBody>
          <a:bodyPr/>
          <a:lstStyle/>
          <a:p>
            <a:fld id="{0F4A5E66-914C-5748-B97C-7CD75A7ED2D6}" type="slidenum">
              <a:rPr lang="en-US" smtClean="0"/>
              <a:t>17</a:t>
            </a:fld>
            <a:endParaRPr lang="en-US" dirty="0"/>
          </a:p>
        </p:txBody>
      </p:sp>
      <p:sp>
        <p:nvSpPr>
          <p:cNvPr id="8" name="Footer Placeholder 7"/>
          <p:cNvSpPr>
            <a:spLocks noGrp="1"/>
          </p:cNvSpPr>
          <p:nvPr>
            <p:ph type="ftr" sz="quarter" idx="11"/>
          </p:nvPr>
        </p:nvSpPr>
        <p:spPr/>
        <p:txBody>
          <a:bodyPr/>
          <a:lstStyle/>
          <a:p>
            <a:r>
              <a:rPr lang="en-US" sz="800" dirty="0" smtClean="0"/>
              <a:t>"Affordable Housing Solutions For All Nigerians"</a:t>
            </a:r>
            <a:endParaRPr lang="en-US" sz="800" dirty="0"/>
          </a:p>
        </p:txBody>
      </p:sp>
      <p:sp>
        <p:nvSpPr>
          <p:cNvPr id="10" name="Rectangle 9"/>
          <p:cNvSpPr/>
          <p:nvPr/>
        </p:nvSpPr>
        <p:spPr>
          <a:xfrm>
            <a:off x="7807855" y="6408651"/>
            <a:ext cx="1047082" cy="215444"/>
          </a:xfrm>
          <a:prstGeom prst="rect">
            <a:avLst/>
          </a:prstGeom>
        </p:spPr>
        <p:txBody>
          <a:bodyPr wrap="none">
            <a:spAutoFit/>
          </a:bodyPr>
          <a:lstStyle/>
          <a:p>
            <a:r>
              <a:rPr lang="en-US" sz="800" dirty="0" smtClean="0">
                <a:latin typeface="Arial"/>
                <a:cs typeface="Arial"/>
              </a:rPr>
              <a:t>©   February  2016</a:t>
            </a:r>
            <a:endParaRPr lang="en-US" sz="800" dirty="0">
              <a:latin typeface="Arial"/>
              <a:cs typeface="Arial"/>
            </a:endParaRPr>
          </a:p>
        </p:txBody>
      </p:sp>
    </p:spTree>
    <p:extLst>
      <p:ext uri="{BB962C8B-B14F-4D97-AF65-F5344CB8AC3E}">
        <p14:creationId xmlns:p14="http://schemas.microsoft.com/office/powerpoint/2010/main" val="199059422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5374"/>
            <a:ext cx="7099301" cy="470036"/>
          </a:xfrm>
        </p:spPr>
        <p:txBody>
          <a:bodyPr/>
          <a:lstStyle/>
          <a:p>
            <a:r>
              <a:rPr lang="en-US" sz="2800" dirty="0" smtClean="0">
                <a:latin typeface="Arial"/>
                <a:cs typeface="Arial"/>
              </a:rPr>
              <a:t>Mortgage Financing in Nigeria</a:t>
            </a:r>
            <a:endParaRPr lang="en-US" sz="2800" dirty="0">
              <a:latin typeface="Arial"/>
              <a:cs typeface="Arial"/>
            </a:endParaRPr>
          </a:p>
        </p:txBody>
      </p:sp>
      <p:sp>
        <p:nvSpPr>
          <p:cNvPr id="3" name="Content Placeholder 2"/>
          <p:cNvSpPr>
            <a:spLocks noGrp="1"/>
          </p:cNvSpPr>
          <p:nvPr>
            <p:ph idx="1"/>
          </p:nvPr>
        </p:nvSpPr>
        <p:spPr>
          <a:xfrm>
            <a:off x="377189" y="611426"/>
            <a:ext cx="6735105" cy="5588652"/>
          </a:xfrm>
        </p:spPr>
        <p:txBody>
          <a:bodyPr>
            <a:normAutofit fontScale="77500" lnSpcReduction="20000"/>
          </a:bodyPr>
          <a:lstStyle/>
          <a:p>
            <a:pPr marL="0" indent="0">
              <a:buNone/>
            </a:pPr>
            <a:endParaRPr lang="en-US" sz="2200" dirty="0" smtClean="0">
              <a:latin typeface="Arial"/>
              <a:cs typeface="Arial"/>
            </a:endParaRPr>
          </a:p>
          <a:p>
            <a:r>
              <a:rPr lang="en-US" sz="2200" u="sng" dirty="0" smtClean="0">
                <a:latin typeface="Arial"/>
                <a:cs typeface="Arial"/>
              </a:rPr>
              <a:t>Housing sector contribution to GDP </a:t>
            </a:r>
            <a:endParaRPr lang="en-US" sz="2200" u="sng" dirty="0">
              <a:latin typeface="Arial"/>
              <a:cs typeface="Arial"/>
            </a:endParaRPr>
          </a:p>
          <a:p>
            <a:pPr lvl="1">
              <a:buFont typeface="Courier New" charset="0"/>
              <a:buChar char="o"/>
            </a:pPr>
            <a:r>
              <a:rPr lang="en-US" u="sng" dirty="0" smtClean="0">
                <a:latin typeface="Arial"/>
                <a:cs typeface="Arial"/>
              </a:rPr>
              <a:t>Nigeria - 0.5% </a:t>
            </a:r>
          </a:p>
          <a:p>
            <a:pPr lvl="1">
              <a:buFont typeface="Courier New" charset="0"/>
              <a:buChar char="o"/>
            </a:pPr>
            <a:r>
              <a:rPr lang="en-US" u="sng" dirty="0" smtClean="0">
                <a:latin typeface="Arial"/>
                <a:cs typeface="Arial"/>
              </a:rPr>
              <a:t>UK </a:t>
            </a:r>
            <a:r>
              <a:rPr lang="en-US" u="sng" dirty="0">
                <a:latin typeface="Arial"/>
                <a:cs typeface="Arial"/>
              </a:rPr>
              <a:t> </a:t>
            </a:r>
            <a:r>
              <a:rPr lang="en-US" u="sng" dirty="0" smtClean="0">
                <a:latin typeface="Arial"/>
                <a:cs typeface="Arial"/>
              </a:rPr>
              <a:t>- 80% </a:t>
            </a:r>
          </a:p>
          <a:p>
            <a:pPr lvl="1">
              <a:buFont typeface="Courier New" charset="0"/>
              <a:buChar char="o"/>
            </a:pPr>
            <a:r>
              <a:rPr lang="en-US" u="sng" dirty="0" smtClean="0">
                <a:latin typeface="Arial"/>
                <a:cs typeface="Arial"/>
              </a:rPr>
              <a:t>US 77%</a:t>
            </a:r>
          </a:p>
          <a:p>
            <a:pPr lvl="1">
              <a:buFont typeface="Courier New" charset="0"/>
              <a:buChar char="o"/>
            </a:pPr>
            <a:r>
              <a:rPr lang="en-US" u="sng" dirty="0" smtClean="0">
                <a:latin typeface="Arial"/>
                <a:cs typeface="Arial"/>
              </a:rPr>
              <a:t>South Africa 31%</a:t>
            </a:r>
          </a:p>
          <a:p>
            <a:r>
              <a:rPr lang="en-US" sz="2200" u="sng" dirty="0" smtClean="0">
                <a:latin typeface="Arial"/>
                <a:cs typeface="Arial"/>
              </a:rPr>
              <a:t>Introduction of Primary Mortgage Institution through Federal Mortgage Bank </a:t>
            </a:r>
          </a:p>
          <a:p>
            <a:pPr lvl="1">
              <a:buFont typeface="Courier New" charset="0"/>
              <a:buChar char="o"/>
            </a:pPr>
            <a:r>
              <a:rPr lang="en-US" dirty="0" smtClean="0">
                <a:latin typeface="Arial"/>
                <a:cs typeface="Arial"/>
              </a:rPr>
              <a:t> </a:t>
            </a:r>
            <a:r>
              <a:rPr lang="en-US" dirty="0">
                <a:latin typeface="Arial"/>
                <a:cs typeface="Arial"/>
              </a:rPr>
              <a:t>$100million for National Operating Banks </a:t>
            </a:r>
          </a:p>
          <a:p>
            <a:pPr lvl="1">
              <a:buFont typeface="Courier New" charset="0"/>
              <a:buChar char="o"/>
            </a:pPr>
            <a:r>
              <a:rPr lang="en-US" dirty="0" smtClean="0">
                <a:latin typeface="Arial"/>
                <a:cs typeface="Arial"/>
              </a:rPr>
              <a:t> </a:t>
            </a:r>
            <a:r>
              <a:rPr lang="en-US" dirty="0">
                <a:latin typeface="Arial"/>
                <a:cs typeface="Arial"/>
              </a:rPr>
              <a:t>$50million for Regional </a:t>
            </a:r>
            <a:r>
              <a:rPr lang="en-US" dirty="0" smtClean="0">
                <a:latin typeface="Arial"/>
                <a:cs typeface="Arial"/>
              </a:rPr>
              <a:t>Banks</a:t>
            </a:r>
          </a:p>
          <a:p>
            <a:r>
              <a:rPr lang="en-US" sz="2200" dirty="0" smtClean="0">
                <a:latin typeface="Arial"/>
                <a:cs typeface="Arial"/>
              </a:rPr>
              <a:t>FGN introduced Nigeria Mortgage Refinancing Corporation - NMRC</a:t>
            </a:r>
          </a:p>
          <a:p>
            <a:pPr lvl="1">
              <a:buFont typeface="Courier New" charset="0"/>
              <a:buChar char="o"/>
            </a:pPr>
            <a:r>
              <a:rPr lang="en-US" dirty="0" smtClean="0">
                <a:latin typeface="Arial"/>
                <a:cs typeface="Arial"/>
              </a:rPr>
              <a:t>  to fund banks/lenders for the construction of 75,000 homes annually</a:t>
            </a:r>
          </a:p>
          <a:p>
            <a:r>
              <a:rPr lang="en-US" sz="2200" dirty="0" smtClean="0">
                <a:latin typeface="Arial"/>
                <a:cs typeface="Arial"/>
              </a:rPr>
              <a:t> Intervention by local banks – with different mortgage products</a:t>
            </a:r>
          </a:p>
          <a:p>
            <a:r>
              <a:rPr lang="en-US" sz="2200" dirty="0" smtClean="0">
                <a:latin typeface="Arial"/>
                <a:cs typeface="Arial"/>
              </a:rPr>
              <a:t>World Bank estimates that </a:t>
            </a:r>
          </a:p>
          <a:p>
            <a:pPr lvl="1">
              <a:buFont typeface="Courier New" charset="0"/>
              <a:buChar char="o"/>
            </a:pPr>
            <a:r>
              <a:rPr lang="en-US" sz="2200" u="sng" dirty="0">
                <a:solidFill>
                  <a:srgbClr val="2E2E2E"/>
                </a:solidFill>
                <a:latin typeface="Arial" charset="0"/>
                <a:ea typeface="Arial" charset="0"/>
                <a:cs typeface="Arial" charset="0"/>
              </a:rPr>
              <a:t>There were 44,000 mortgages with an average size of 5 million naira ($31,472) each from 2004 to 2010 </a:t>
            </a:r>
            <a:endParaRPr lang="en-US" sz="2200" u="sng" dirty="0" smtClean="0">
              <a:solidFill>
                <a:srgbClr val="2E2E2E"/>
              </a:solidFill>
              <a:latin typeface="Arial" charset="0"/>
              <a:ea typeface="Arial" charset="0"/>
              <a:cs typeface="Arial" charset="0"/>
            </a:endParaRPr>
          </a:p>
          <a:p>
            <a:pPr marL="0" indent="0">
              <a:buNone/>
            </a:pPr>
            <a:endParaRPr lang="en-US" sz="2400" dirty="0">
              <a:latin typeface="Arial" charset="0"/>
              <a:ea typeface="Arial" charset="0"/>
              <a:cs typeface="Arial" charset="0"/>
            </a:endParaRPr>
          </a:p>
          <a:p>
            <a:endParaRPr lang="en-US" sz="2200" dirty="0" smtClean="0">
              <a:latin typeface="Arial"/>
              <a:cs typeface="Arial"/>
            </a:endParaRPr>
          </a:p>
          <a:p>
            <a:endParaRPr lang="en-US" sz="1200" dirty="0" smtClean="0">
              <a:latin typeface="Arial"/>
              <a:cs typeface="Arial"/>
            </a:endParaRPr>
          </a:p>
          <a:p>
            <a:endParaRPr lang="en-US" sz="1200" dirty="0" smtClean="0">
              <a:latin typeface="Arial"/>
              <a:cs typeface="Arial"/>
            </a:endParaRPr>
          </a:p>
          <a:p>
            <a:endParaRPr lang="en-US" sz="1200" dirty="0">
              <a:latin typeface="Arial"/>
              <a:cs typeface="Arial"/>
            </a:endParaRPr>
          </a:p>
        </p:txBody>
      </p:sp>
      <p:sp>
        <p:nvSpPr>
          <p:cNvPr id="4" name="TextBox 3"/>
          <p:cNvSpPr txBox="1"/>
          <p:nvPr/>
        </p:nvSpPr>
        <p:spPr>
          <a:xfrm>
            <a:off x="7188200" y="687930"/>
            <a:ext cx="1650706" cy="1123384"/>
          </a:xfrm>
          <a:prstGeom prst="rect">
            <a:avLst/>
          </a:prstGeom>
          <a:noFill/>
        </p:spPr>
        <p:txBody>
          <a:bodyPr wrap="square" rtlCol="0">
            <a:spAutoFit/>
          </a:bodyPr>
          <a:lstStyle/>
          <a:p>
            <a:r>
              <a:rPr lang="en-US" sz="4000" dirty="0" smtClean="0">
                <a:solidFill>
                  <a:srgbClr val="FFFFFF"/>
                </a:solidFill>
                <a:latin typeface="Avenir Black Oblique"/>
                <a:cs typeface="Avenir Black Oblique"/>
              </a:rPr>
              <a:t>NHI</a:t>
            </a:r>
          </a:p>
          <a:p>
            <a:endParaRPr lang="en-US" sz="800" dirty="0">
              <a:solidFill>
                <a:srgbClr val="FFFFFF"/>
              </a:solidFill>
              <a:latin typeface="Avenir Black Oblique"/>
              <a:cs typeface="Avenir Black Oblique"/>
            </a:endParaRPr>
          </a:p>
          <a:p>
            <a:r>
              <a:rPr lang="en-US" sz="1100" dirty="0">
                <a:solidFill>
                  <a:schemeClr val="bg1"/>
                </a:solidFill>
                <a:latin typeface="Arial"/>
                <a:cs typeface="Arial"/>
              </a:rPr>
              <a:t> “</a:t>
            </a:r>
            <a:r>
              <a:rPr lang="en-US" sz="800" dirty="0">
                <a:solidFill>
                  <a:schemeClr val="bg1"/>
                </a:solidFill>
                <a:latin typeface="Arial"/>
                <a:cs typeface="Arial"/>
              </a:rPr>
              <a:t>Thinking Global, Acting Local”</a:t>
            </a:r>
          </a:p>
          <a:p>
            <a:endParaRPr lang="en-US" sz="800" dirty="0">
              <a:solidFill>
                <a:srgbClr val="FFFFFF"/>
              </a:solidFill>
              <a:latin typeface="Avenir Black Oblique"/>
              <a:cs typeface="Avenir Black Oblique"/>
            </a:endParaRPr>
          </a:p>
        </p:txBody>
      </p:sp>
      <p:sp>
        <p:nvSpPr>
          <p:cNvPr id="7" name="Slide Number Placeholder 6"/>
          <p:cNvSpPr>
            <a:spLocks noGrp="1"/>
          </p:cNvSpPr>
          <p:nvPr>
            <p:ph type="sldNum" sz="quarter" idx="12"/>
          </p:nvPr>
        </p:nvSpPr>
        <p:spPr/>
        <p:txBody>
          <a:bodyPr/>
          <a:lstStyle/>
          <a:p>
            <a:fld id="{0F4A5E66-914C-5748-B97C-7CD75A7ED2D6}" type="slidenum">
              <a:rPr lang="en-US" smtClean="0"/>
              <a:t>18</a:t>
            </a:fld>
            <a:endParaRPr lang="en-US" dirty="0"/>
          </a:p>
        </p:txBody>
      </p:sp>
      <p:sp>
        <p:nvSpPr>
          <p:cNvPr id="8" name="Footer Placeholder 7"/>
          <p:cNvSpPr>
            <a:spLocks noGrp="1"/>
          </p:cNvSpPr>
          <p:nvPr>
            <p:ph type="ftr" sz="quarter" idx="11"/>
          </p:nvPr>
        </p:nvSpPr>
        <p:spPr/>
        <p:txBody>
          <a:bodyPr/>
          <a:lstStyle/>
          <a:p>
            <a:r>
              <a:rPr lang="en-US" sz="800" dirty="0" smtClean="0"/>
              <a:t>"Affordable Housing Solutions For All Nigerians"</a:t>
            </a:r>
            <a:endParaRPr lang="en-US" sz="800" dirty="0"/>
          </a:p>
        </p:txBody>
      </p:sp>
      <p:sp>
        <p:nvSpPr>
          <p:cNvPr id="10" name="Rectangle 9"/>
          <p:cNvSpPr/>
          <p:nvPr/>
        </p:nvSpPr>
        <p:spPr>
          <a:xfrm>
            <a:off x="7807855" y="6408651"/>
            <a:ext cx="1047082" cy="215444"/>
          </a:xfrm>
          <a:prstGeom prst="rect">
            <a:avLst/>
          </a:prstGeom>
        </p:spPr>
        <p:txBody>
          <a:bodyPr wrap="none">
            <a:spAutoFit/>
          </a:bodyPr>
          <a:lstStyle/>
          <a:p>
            <a:r>
              <a:rPr lang="en-US" sz="800" dirty="0" smtClean="0">
                <a:latin typeface="Arial"/>
                <a:cs typeface="Arial"/>
              </a:rPr>
              <a:t>©   February  2016</a:t>
            </a:r>
            <a:endParaRPr lang="en-US" sz="800" dirty="0">
              <a:latin typeface="Arial"/>
              <a:cs typeface="Arial"/>
            </a:endParaRPr>
          </a:p>
        </p:txBody>
      </p:sp>
    </p:spTree>
    <p:extLst>
      <p:ext uri="{BB962C8B-B14F-4D97-AF65-F5344CB8AC3E}">
        <p14:creationId xmlns:p14="http://schemas.microsoft.com/office/powerpoint/2010/main" val="105590949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9541" y="3037361"/>
            <a:ext cx="2982447" cy="745067"/>
          </a:xfrm>
        </p:spPr>
        <p:txBody>
          <a:bodyPr/>
          <a:lstStyle/>
          <a:p>
            <a:r>
              <a:rPr lang="en-US" b="1" dirty="0" smtClean="0">
                <a:latin typeface="Arial"/>
                <a:cs typeface="Arial"/>
              </a:rPr>
              <a:t>National Housing Initiative</a:t>
            </a:r>
            <a:br>
              <a:rPr lang="en-US" b="1" dirty="0" smtClean="0">
                <a:latin typeface="Arial"/>
                <a:cs typeface="Arial"/>
              </a:rPr>
            </a:br>
            <a:r>
              <a:rPr lang="en-US" b="1" dirty="0" smtClean="0">
                <a:latin typeface="Arial"/>
                <a:cs typeface="Arial"/>
              </a:rPr>
              <a:t>Foundation</a:t>
            </a:r>
            <a:endParaRPr lang="en-US" b="1" dirty="0">
              <a:latin typeface="Arial"/>
              <a:cs typeface="Arial"/>
            </a:endParaRPr>
          </a:p>
        </p:txBody>
      </p:sp>
      <p:sp>
        <p:nvSpPr>
          <p:cNvPr id="4" name="TextBox 3"/>
          <p:cNvSpPr txBox="1"/>
          <p:nvPr/>
        </p:nvSpPr>
        <p:spPr>
          <a:xfrm>
            <a:off x="7281330" y="687930"/>
            <a:ext cx="1672170" cy="1123384"/>
          </a:xfrm>
          <a:prstGeom prst="rect">
            <a:avLst/>
          </a:prstGeom>
          <a:noFill/>
        </p:spPr>
        <p:txBody>
          <a:bodyPr wrap="square" rtlCol="0">
            <a:spAutoFit/>
          </a:bodyPr>
          <a:lstStyle/>
          <a:p>
            <a:r>
              <a:rPr lang="en-US" sz="4000" dirty="0" smtClean="0">
                <a:solidFill>
                  <a:srgbClr val="FFFFFF"/>
                </a:solidFill>
                <a:latin typeface="Avenir Black Oblique"/>
                <a:cs typeface="Avenir Black Oblique"/>
              </a:rPr>
              <a:t>NHI</a:t>
            </a:r>
          </a:p>
          <a:p>
            <a:r>
              <a:rPr lang="en-US" sz="1100" dirty="0" smtClean="0">
                <a:solidFill>
                  <a:schemeClr val="bg1"/>
                </a:solidFill>
                <a:latin typeface="Arial"/>
                <a:cs typeface="Arial"/>
              </a:rPr>
              <a:t>“</a:t>
            </a:r>
            <a:r>
              <a:rPr lang="en-US" sz="800" dirty="0">
                <a:solidFill>
                  <a:schemeClr val="bg1"/>
                </a:solidFill>
                <a:latin typeface="Arial"/>
                <a:cs typeface="Arial"/>
              </a:rPr>
              <a:t>Thinking Global, Acting Local”</a:t>
            </a:r>
          </a:p>
          <a:p>
            <a:endParaRPr lang="en-US" sz="800" dirty="0">
              <a:solidFill>
                <a:srgbClr val="FFFFFF"/>
              </a:solidFill>
              <a:latin typeface="Avenir Black Oblique"/>
              <a:cs typeface="Avenir Black Oblique"/>
            </a:endParaRPr>
          </a:p>
          <a:p>
            <a:endParaRPr lang="en-US" sz="800" dirty="0">
              <a:solidFill>
                <a:srgbClr val="FFFFFF"/>
              </a:solidFill>
              <a:latin typeface="Avenir Black Oblique"/>
              <a:cs typeface="Avenir Black Oblique"/>
            </a:endParaRPr>
          </a:p>
        </p:txBody>
      </p:sp>
      <p:sp>
        <p:nvSpPr>
          <p:cNvPr id="6" name="Slide Number Placeholder 5"/>
          <p:cNvSpPr>
            <a:spLocks noGrp="1"/>
          </p:cNvSpPr>
          <p:nvPr>
            <p:ph type="sldNum" sz="quarter" idx="12"/>
          </p:nvPr>
        </p:nvSpPr>
        <p:spPr/>
        <p:txBody>
          <a:bodyPr/>
          <a:lstStyle/>
          <a:p>
            <a:fld id="{0F4A5E66-914C-5748-B97C-7CD75A7ED2D6}" type="slidenum">
              <a:rPr lang="en-US" smtClean="0"/>
              <a:t>19</a:t>
            </a:fld>
            <a:endParaRPr lang="en-US" dirty="0"/>
          </a:p>
        </p:txBody>
      </p:sp>
      <p:sp>
        <p:nvSpPr>
          <p:cNvPr id="7" name="Footer Placeholder 6"/>
          <p:cNvSpPr>
            <a:spLocks noGrp="1"/>
          </p:cNvSpPr>
          <p:nvPr>
            <p:ph type="ftr" sz="quarter" idx="11"/>
          </p:nvPr>
        </p:nvSpPr>
        <p:spPr>
          <a:xfrm>
            <a:off x="174812" y="6367501"/>
            <a:ext cx="6007100" cy="365125"/>
          </a:xfrm>
        </p:spPr>
        <p:txBody>
          <a:bodyPr/>
          <a:lstStyle/>
          <a:p>
            <a:r>
              <a:rPr lang="en-US" sz="800" dirty="0" smtClean="0"/>
              <a:t>"Affordable Housing Solutions For All Nigerians"</a:t>
            </a:r>
            <a:endParaRPr lang="en-US" sz="800" dirty="0"/>
          </a:p>
        </p:txBody>
      </p:sp>
      <p:sp>
        <p:nvSpPr>
          <p:cNvPr id="9" name="Rectangle 8"/>
          <p:cNvSpPr/>
          <p:nvPr/>
        </p:nvSpPr>
        <p:spPr>
          <a:xfrm>
            <a:off x="7807855" y="6408651"/>
            <a:ext cx="1047082" cy="215444"/>
          </a:xfrm>
          <a:prstGeom prst="rect">
            <a:avLst/>
          </a:prstGeom>
        </p:spPr>
        <p:txBody>
          <a:bodyPr wrap="none">
            <a:spAutoFit/>
          </a:bodyPr>
          <a:lstStyle/>
          <a:p>
            <a:r>
              <a:rPr lang="en-US" sz="800" dirty="0" smtClean="0">
                <a:latin typeface="Arial"/>
                <a:cs typeface="Arial"/>
              </a:rPr>
              <a:t>©   February  2016</a:t>
            </a:r>
            <a:endParaRPr lang="en-US" sz="800" dirty="0">
              <a:latin typeface="Arial"/>
              <a:cs typeface="Arial"/>
            </a:endParaRPr>
          </a:p>
        </p:txBody>
      </p:sp>
    </p:spTree>
    <p:extLst>
      <p:ext uri="{BB962C8B-B14F-4D97-AF65-F5344CB8AC3E}">
        <p14:creationId xmlns:p14="http://schemas.microsoft.com/office/powerpoint/2010/main" val="109291188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02984"/>
            <a:ext cx="6508377" cy="542971"/>
          </a:xfrm>
        </p:spPr>
        <p:txBody>
          <a:bodyPr/>
          <a:lstStyle/>
          <a:p>
            <a:r>
              <a:rPr lang="en-US" sz="2400" dirty="0" smtClean="0">
                <a:latin typeface="Arial"/>
                <a:cs typeface="Arial"/>
              </a:rPr>
              <a:t>Outline</a:t>
            </a:r>
            <a:endParaRPr lang="en-US" sz="2400" dirty="0">
              <a:latin typeface="Arial"/>
              <a:cs typeface="Arial"/>
            </a:endParaRPr>
          </a:p>
        </p:txBody>
      </p:sp>
      <p:sp>
        <p:nvSpPr>
          <p:cNvPr id="5" name="TextBox 4"/>
          <p:cNvSpPr txBox="1"/>
          <p:nvPr/>
        </p:nvSpPr>
        <p:spPr>
          <a:xfrm>
            <a:off x="7086600" y="687930"/>
            <a:ext cx="2011680" cy="1292662"/>
          </a:xfrm>
          <a:prstGeom prst="rect">
            <a:avLst/>
          </a:prstGeom>
          <a:noFill/>
        </p:spPr>
        <p:txBody>
          <a:bodyPr wrap="square" rtlCol="0">
            <a:spAutoFit/>
          </a:bodyPr>
          <a:lstStyle/>
          <a:p>
            <a:r>
              <a:rPr lang="en-US" sz="4000" dirty="0" smtClean="0">
                <a:solidFill>
                  <a:srgbClr val="FFFFFF"/>
                </a:solidFill>
                <a:latin typeface="Avenir Black Oblique"/>
                <a:cs typeface="Avenir Black Oblique"/>
              </a:rPr>
              <a:t> NHI</a:t>
            </a:r>
          </a:p>
          <a:p>
            <a:endParaRPr lang="en-US" sz="1200" dirty="0" smtClean="0">
              <a:solidFill>
                <a:schemeClr val="bg1"/>
              </a:solidFill>
              <a:latin typeface="Arial"/>
              <a:cs typeface="Arial"/>
            </a:endParaRPr>
          </a:p>
          <a:p>
            <a:r>
              <a:rPr lang="en-US" sz="1200" dirty="0">
                <a:solidFill>
                  <a:schemeClr val="bg1"/>
                </a:solidFill>
                <a:latin typeface="Arial"/>
                <a:cs typeface="Arial"/>
              </a:rPr>
              <a:t> </a:t>
            </a:r>
            <a:r>
              <a:rPr lang="en-US" sz="1200" dirty="0" smtClean="0">
                <a:solidFill>
                  <a:schemeClr val="bg1"/>
                </a:solidFill>
                <a:latin typeface="Arial"/>
                <a:cs typeface="Arial"/>
              </a:rPr>
              <a:t> “</a:t>
            </a:r>
            <a:r>
              <a:rPr lang="en-US" sz="900" dirty="0">
                <a:solidFill>
                  <a:schemeClr val="bg1"/>
                </a:solidFill>
                <a:latin typeface="Arial"/>
                <a:cs typeface="Arial"/>
              </a:rPr>
              <a:t>Thinking Global, </a:t>
            </a:r>
            <a:r>
              <a:rPr lang="en-US" sz="900" dirty="0" smtClean="0">
                <a:solidFill>
                  <a:schemeClr val="bg1"/>
                </a:solidFill>
                <a:latin typeface="Arial"/>
                <a:cs typeface="Arial"/>
              </a:rPr>
              <a:t>Acting </a:t>
            </a:r>
            <a:r>
              <a:rPr lang="en-US" sz="900" dirty="0">
                <a:solidFill>
                  <a:schemeClr val="bg1"/>
                </a:solidFill>
                <a:latin typeface="Arial"/>
                <a:cs typeface="Arial"/>
              </a:rPr>
              <a:t>Local”</a:t>
            </a:r>
          </a:p>
          <a:p>
            <a:endParaRPr lang="en-US" sz="1400" dirty="0">
              <a:solidFill>
                <a:srgbClr val="FFFFFF"/>
              </a:solidFill>
              <a:latin typeface="Avenir Black Oblique"/>
              <a:cs typeface="Avenir Black Oblique"/>
            </a:endParaRPr>
          </a:p>
        </p:txBody>
      </p:sp>
      <p:sp>
        <p:nvSpPr>
          <p:cNvPr id="8" name="Content Placeholder 2"/>
          <p:cNvSpPr>
            <a:spLocks noGrp="1"/>
          </p:cNvSpPr>
          <p:nvPr/>
        </p:nvSpPr>
        <p:spPr>
          <a:xfrm>
            <a:off x="45720" y="1874520"/>
            <a:ext cx="9052560" cy="3154680"/>
          </a:xfrm>
          <a:prstGeom prst="rect">
            <a:avLst/>
          </a:prstGeom>
        </p:spPr>
        <p:txBody>
          <a:bodyPr vert="horz" lIns="91440" tIns="45720" rIns="91440" bIns="45720" rtlCol="0" anchor="ctr" anchorCtr="0">
            <a:normAutofit fontScale="55000" lnSpcReduction="20000"/>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buNone/>
            </a:pPr>
            <a:r>
              <a:rPr lang="en-US" dirty="0" smtClean="0"/>
              <a:t>								</a:t>
            </a:r>
            <a:r>
              <a:rPr lang="en-US" sz="1400" dirty="0" smtClean="0"/>
              <a:t>                                    </a:t>
            </a:r>
            <a:r>
              <a:rPr lang="en-US" sz="1400" dirty="0"/>
              <a:t> </a:t>
            </a:r>
            <a:r>
              <a:rPr lang="en-US" sz="1400" dirty="0" smtClean="0"/>
              <a:t>     									</a:t>
            </a:r>
            <a:r>
              <a:rPr lang="en-US" sz="2200" dirty="0" smtClean="0"/>
              <a:t>Page </a:t>
            </a:r>
          </a:p>
          <a:p>
            <a:r>
              <a:rPr lang="en-US" sz="3000" dirty="0" smtClean="0">
                <a:latin typeface="Arial"/>
                <a:cs typeface="Arial"/>
              </a:rPr>
              <a:t>Introduction							                    3</a:t>
            </a:r>
          </a:p>
          <a:p>
            <a:r>
              <a:rPr lang="en-US" sz="3000" dirty="0" smtClean="0">
                <a:latin typeface="Arial"/>
                <a:cs typeface="Arial"/>
              </a:rPr>
              <a:t>Housing in Nigeria 					</a:t>
            </a:r>
            <a:r>
              <a:rPr lang="en-US" sz="3000" dirty="0">
                <a:latin typeface="Arial"/>
                <a:cs typeface="Arial"/>
              </a:rPr>
              <a:t> </a:t>
            </a:r>
            <a:r>
              <a:rPr lang="en-US" sz="3000" dirty="0" smtClean="0">
                <a:latin typeface="Arial"/>
                <a:cs typeface="Arial"/>
              </a:rPr>
              <a:t>                                  7                                        </a:t>
            </a:r>
          </a:p>
          <a:p>
            <a:r>
              <a:rPr lang="en-US" sz="3000" dirty="0" smtClean="0">
                <a:latin typeface="Arial"/>
                <a:cs typeface="Arial"/>
              </a:rPr>
              <a:t>New </a:t>
            </a:r>
            <a:r>
              <a:rPr lang="en-US" sz="3000" dirty="0" smtClean="0">
                <a:latin typeface="Arial"/>
                <a:cs typeface="Arial"/>
              </a:rPr>
              <a:t>Housing </a:t>
            </a:r>
            <a:r>
              <a:rPr lang="en-US" sz="3000" dirty="0" smtClean="0">
                <a:latin typeface="Arial"/>
                <a:cs typeface="Arial"/>
              </a:rPr>
              <a:t>Ideas Limited </a:t>
            </a:r>
            <a:r>
              <a:rPr lang="en-US" sz="3000" dirty="0" smtClean="0">
                <a:latin typeface="Arial"/>
                <a:cs typeface="Arial"/>
              </a:rPr>
              <a:t>(</a:t>
            </a:r>
            <a:r>
              <a:rPr lang="en-US" sz="3000" dirty="0" smtClean="0">
                <a:latin typeface="Arial"/>
                <a:cs typeface="Arial"/>
              </a:rPr>
              <a:t>NHIL)                                                                                </a:t>
            </a:r>
            <a:r>
              <a:rPr lang="en-US" sz="3000" dirty="0" smtClean="0">
                <a:latin typeface="Arial"/>
                <a:cs typeface="Arial"/>
              </a:rPr>
              <a:t>18                                  </a:t>
            </a:r>
          </a:p>
          <a:p>
            <a:r>
              <a:rPr lang="en-US" sz="3000" dirty="0" smtClean="0">
                <a:latin typeface="Arial"/>
                <a:cs typeface="Arial"/>
              </a:rPr>
              <a:t>Building Technology &amp; Development Approach                                                              24</a:t>
            </a:r>
          </a:p>
          <a:p>
            <a:r>
              <a:rPr lang="en-US" sz="3000" dirty="0" smtClean="0">
                <a:latin typeface="Arial"/>
                <a:cs typeface="Arial"/>
              </a:rPr>
              <a:t>Housing Finance 							   </a:t>
            </a:r>
            <a:r>
              <a:rPr lang="en-US" sz="3000" dirty="0" smtClean="0">
                <a:latin typeface="Arial"/>
                <a:cs typeface="Arial"/>
              </a:rPr>
              <a:t>31</a:t>
            </a:r>
            <a:endParaRPr lang="en-US" sz="3000" dirty="0" smtClean="0">
              <a:latin typeface="Arial"/>
              <a:cs typeface="Arial"/>
            </a:endParaRPr>
          </a:p>
          <a:p>
            <a:r>
              <a:rPr lang="en-US" sz="3000" dirty="0" smtClean="0">
                <a:latin typeface="Arial"/>
                <a:cs typeface="Arial"/>
              </a:rPr>
              <a:t>Marketing &amp; Sales 							   </a:t>
            </a:r>
            <a:r>
              <a:rPr lang="en-US" sz="3000" dirty="0" smtClean="0">
                <a:latin typeface="Arial"/>
                <a:cs typeface="Arial"/>
              </a:rPr>
              <a:t>35</a:t>
            </a:r>
            <a:endParaRPr lang="en-US" sz="3000" dirty="0" smtClean="0">
              <a:latin typeface="Arial"/>
              <a:cs typeface="Arial"/>
            </a:endParaRPr>
          </a:p>
          <a:p>
            <a:r>
              <a:rPr lang="en-US" sz="3000" dirty="0" smtClean="0">
                <a:latin typeface="Arial"/>
                <a:cs typeface="Arial"/>
              </a:rPr>
              <a:t>Implementation Plan 							  </a:t>
            </a:r>
            <a:r>
              <a:rPr lang="en-US" sz="3000" dirty="0" smtClean="0">
                <a:latin typeface="Arial"/>
                <a:cs typeface="Arial"/>
              </a:rPr>
              <a:t> </a:t>
            </a:r>
            <a:r>
              <a:rPr lang="en-US" sz="3000" dirty="0" smtClean="0">
                <a:latin typeface="Arial"/>
                <a:cs typeface="Arial"/>
              </a:rPr>
              <a:t>39</a:t>
            </a:r>
          </a:p>
          <a:p>
            <a:r>
              <a:rPr lang="en-US" sz="3000" dirty="0" smtClean="0">
                <a:latin typeface="Arial"/>
                <a:cs typeface="Arial"/>
              </a:rPr>
              <a:t>Request 								 </a:t>
            </a:r>
            <a:r>
              <a:rPr lang="en-US" sz="3000" dirty="0" smtClean="0">
                <a:latin typeface="Arial"/>
                <a:cs typeface="Arial"/>
              </a:rPr>
              <a:t>  </a:t>
            </a:r>
            <a:r>
              <a:rPr lang="en-US" sz="3000" dirty="0" smtClean="0">
                <a:latin typeface="Arial"/>
                <a:cs typeface="Arial"/>
              </a:rPr>
              <a:t>43</a:t>
            </a:r>
          </a:p>
          <a:p>
            <a:r>
              <a:rPr lang="en-US" sz="3000" dirty="0" smtClean="0">
                <a:latin typeface="Arial"/>
                <a:cs typeface="Arial"/>
              </a:rPr>
              <a:t>Appendix								</a:t>
            </a:r>
            <a:r>
              <a:rPr lang="en-US" sz="3000" dirty="0" smtClean="0">
                <a:latin typeface="Arial"/>
                <a:cs typeface="Arial"/>
              </a:rPr>
              <a:t>   </a:t>
            </a:r>
            <a:r>
              <a:rPr lang="en-US" sz="3000" dirty="0" smtClean="0">
                <a:latin typeface="Arial"/>
                <a:cs typeface="Arial"/>
              </a:rPr>
              <a:t>47</a:t>
            </a:r>
          </a:p>
        </p:txBody>
      </p:sp>
      <p:sp>
        <p:nvSpPr>
          <p:cNvPr id="4" name="Slide Number Placeholder 3"/>
          <p:cNvSpPr>
            <a:spLocks noGrp="1"/>
          </p:cNvSpPr>
          <p:nvPr>
            <p:ph type="sldNum" sz="quarter" idx="12"/>
          </p:nvPr>
        </p:nvSpPr>
        <p:spPr>
          <a:xfrm>
            <a:off x="8302214" y="315296"/>
            <a:ext cx="506506" cy="365125"/>
          </a:xfrm>
        </p:spPr>
        <p:txBody>
          <a:bodyPr/>
          <a:lstStyle/>
          <a:p>
            <a:fld id="{0F4A5E66-914C-5748-B97C-7CD75A7ED2D6}" type="slidenum">
              <a:rPr lang="en-US" smtClean="0"/>
              <a:t>2</a:t>
            </a:fld>
            <a:endParaRPr lang="en-US" dirty="0"/>
          </a:p>
        </p:txBody>
      </p:sp>
      <p:sp>
        <p:nvSpPr>
          <p:cNvPr id="6" name="Footer Placeholder 5"/>
          <p:cNvSpPr>
            <a:spLocks noGrp="1"/>
          </p:cNvSpPr>
          <p:nvPr>
            <p:ph type="ftr" sz="quarter" idx="11"/>
          </p:nvPr>
        </p:nvSpPr>
        <p:spPr/>
        <p:txBody>
          <a:bodyPr/>
          <a:lstStyle/>
          <a:p>
            <a:r>
              <a:rPr lang="en-US" sz="800" dirty="0" smtClean="0"/>
              <a:t>"Affordable Housing Solutions For All Nigerians”"</a:t>
            </a:r>
            <a:endParaRPr lang="en-US" sz="800" dirty="0"/>
          </a:p>
        </p:txBody>
      </p:sp>
      <p:sp>
        <p:nvSpPr>
          <p:cNvPr id="10" name="Rectangle 9"/>
          <p:cNvSpPr/>
          <p:nvPr/>
        </p:nvSpPr>
        <p:spPr>
          <a:xfrm>
            <a:off x="7807855" y="6408651"/>
            <a:ext cx="1047082" cy="215444"/>
          </a:xfrm>
          <a:prstGeom prst="rect">
            <a:avLst/>
          </a:prstGeom>
        </p:spPr>
        <p:txBody>
          <a:bodyPr wrap="none">
            <a:spAutoFit/>
          </a:bodyPr>
          <a:lstStyle/>
          <a:p>
            <a:r>
              <a:rPr lang="en-US" sz="800" dirty="0" smtClean="0">
                <a:latin typeface="Arial"/>
                <a:cs typeface="Arial"/>
              </a:rPr>
              <a:t>©   February  2016</a:t>
            </a:r>
            <a:endParaRPr lang="en-US" sz="800" dirty="0">
              <a:latin typeface="Arial"/>
              <a:cs typeface="Arial"/>
            </a:endParaRPr>
          </a:p>
        </p:txBody>
      </p:sp>
    </p:spTree>
    <p:extLst>
      <p:ext uri="{BB962C8B-B14F-4D97-AF65-F5344CB8AC3E}">
        <p14:creationId xmlns:p14="http://schemas.microsoft.com/office/powerpoint/2010/main" val="378917312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52774"/>
            <a:ext cx="6508377" cy="434761"/>
          </a:xfrm>
        </p:spPr>
        <p:txBody>
          <a:bodyPr/>
          <a:lstStyle/>
          <a:p>
            <a:r>
              <a:rPr lang="en-US" sz="2400" dirty="0" smtClean="0">
                <a:latin typeface="Arial"/>
                <a:cs typeface="Arial"/>
              </a:rPr>
              <a:t>Project Description</a:t>
            </a:r>
            <a:endParaRPr lang="en-US" sz="2400" dirty="0">
              <a:latin typeface="Arial"/>
              <a:cs typeface="Arial"/>
            </a:endParaRPr>
          </a:p>
        </p:txBody>
      </p:sp>
      <p:sp>
        <p:nvSpPr>
          <p:cNvPr id="4" name="TextBox 3"/>
          <p:cNvSpPr txBox="1"/>
          <p:nvPr/>
        </p:nvSpPr>
        <p:spPr>
          <a:xfrm>
            <a:off x="7226300" y="814930"/>
            <a:ext cx="1638255" cy="2231380"/>
          </a:xfrm>
          <a:prstGeom prst="rect">
            <a:avLst/>
          </a:prstGeom>
          <a:noFill/>
        </p:spPr>
        <p:txBody>
          <a:bodyPr wrap="square" rtlCol="0">
            <a:spAutoFit/>
          </a:bodyPr>
          <a:lstStyle/>
          <a:p>
            <a:r>
              <a:rPr lang="en-US" sz="4000" dirty="0" smtClean="0">
                <a:solidFill>
                  <a:srgbClr val="FFFFFF"/>
                </a:solidFill>
                <a:latin typeface="Avenir Black Oblique"/>
                <a:cs typeface="Avenir Black Oblique"/>
              </a:rPr>
              <a:t>NHI</a:t>
            </a:r>
          </a:p>
          <a:p>
            <a:r>
              <a:rPr lang="en-US" sz="1100" dirty="0">
                <a:solidFill>
                  <a:schemeClr val="bg1"/>
                </a:solidFill>
                <a:latin typeface="Arial"/>
                <a:cs typeface="Arial"/>
              </a:rPr>
              <a:t> “</a:t>
            </a:r>
            <a:r>
              <a:rPr lang="en-US" sz="800" dirty="0">
                <a:solidFill>
                  <a:schemeClr val="bg1"/>
                </a:solidFill>
                <a:latin typeface="Arial"/>
                <a:cs typeface="Arial"/>
              </a:rPr>
              <a:t>Thinking Global, Acting Local”</a:t>
            </a:r>
          </a:p>
          <a:p>
            <a:endParaRPr lang="en-US" sz="800" dirty="0" smtClean="0">
              <a:solidFill>
                <a:srgbClr val="FFFFFF"/>
              </a:solidFill>
              <a:latin typeface="Avenir Black Oblique"/>
              <a:cs typeface="Avenir Black Oblique"/>
            </a:endParaRPr>
          </a:p>
          <a:p>
            <a:endParaRPr lang="en-US" sz="800" dirty="0" smtClean="0">
              <a:solidFill>
                <a:srgbClr val="FFFFFF"/>
              </a:solidFill>
              <a:latin typeface="Avenir Black Oblique"/>
              <a:cs typeface="Avenir Black Oblique"/>
            </a:endParaRPr>
          </a:p>
          <a:p>
            <a:endParaRPr lang="en-US" sz="800" dirty="0" smtClean="0">
              <a:solidFill>
                <a:srgbClr val="FFFFFF"/>
              </a:solidFill>
              <a:latin typeface="Avenir Black Oblique"/>
              <a:cs typeface="Avenir Black Oblique"/>
            </a:endParaRPr>
          </a:p>
          <a:p>
            <a:endParaRPr lang="en-US" sz="800" dirty="0" smtClean="0">
              <a:solidFill>
                <a:srgbClr val="FFFFFF"/>
              </a:solidFill>
              <a:latin typeface="Avenir Black Oblique"/>
              <a:cs typeface="Avenir Black Oblique"/>
            </a:endParaRPr>
          </a:p>
          <a:p>
            <a:endParaRPr lang="en-US" sz="4000" dirty="0" smtClean="0">
              <a:solidFill>
                <a:srgbClr val="FFFFFF"/>
              </a:solidFill>
              <a:latin typeface="Avenir Black Oblique"/>
              <a:cs typeface="Avenir Black Oblique"/>
            </a:endParaRPr>
          </a:p>
          <a:p>
            <a:endParaRPr lang="en-US" sz="800" dirty="0">
              <a:solidFill>
                <a:srgbClr val="FFFFFF"/>
              </a:solidFill>
              <a:latin typeface="Avenir Black Oblique"/>
              <a:cs typeface="Avenir Black Oblique"/>
            </a:endParaRPr>
          </a:p>
          <a:p>
            <a:endParaRPr lang="en-US" sz="800" dirty="0">
              <a:solidFill>
                <a:srgbClr val="FFFFFF"/>
              </a:solidFill>
              <a:latin typeface="Avenir Black Oblique"/>
              <a:cs typeface="Avenir Black Oblique"/>
            </a:endParaRPr>
          </a:p>
        </p:txBody>
      </p:sp>
      <p:sp>
        <p:nvSpPr>
          <p:cNvPr id="6" name="Content Placeholder 5"/>
          <p:cNvSpPr>
            <a:spLocks noGrp="1"/>
          </p:cNvSpPr>
          <p:nvPr>
            <p:ph idx="1"/>
          </p:nvPr>
        </p:nvSpPr>
        <p:spPr>
          <a:xfrm>
            <a:off x="422908" y="1442534"/>
            <a:ext cx="7833585" cy="5678170"/>
          </a:xfrm>
        </p:spPr>
        <p:txBody>
          <a:bodyPr>
            <a:normAutofit/>
          </a:bodyPr>
          <a:lstStyle/>
          <a:p>
            <a:r>
              <a:rPr lang="en-US" dirty="0" smtClean="0">
                <a:latin typeface="Arial" charset="0"/>
                <a:ea typeface="Arial" charset="0"/>
                <a:cs typeface="Arial" charset="0"/>
              </a:rPr>
              <a:t>First Phase - 200,000 units residential development;</a:t>
            </a:r>
          </a:p>
          <a:p>
            <a:pPr lvl="1">
              <a:buFont typeface="Wingdings" charset="2"/>
              <a:buChar char="§"/>
            </a:pPr>
            <a:r>
              <a:rPr lang="en-US" dirty="0" smtClean="0">
                <a:latin typeface="Arial" charset="0"/>
                <a:ea typeface="Arial" charset="0"/>
                <a:cs typeface="Arial" charset="0"/>
              </a:rPr>
              <a:t>Pilot Scheme/Project commences in the four cities below </a:t>
            </a:r>
          </a:p>
          <a:p>
            <a:pPr lvl="2">
              <a:buFont typeface="Courier New" charset="0"/>
              <a:buChar char="o"/>
            </a:pPr>
            <a:r>
              <a:rPr lang="en-US" sz="1300" dirty="0" smtClean="0">
                <a:latin typeface="Arial" charset="0"/>
                <a:ea typeface="Arial" charset="0"/>
                <a:cs typeface="Arial" charset="0"/>
              </a:rPr>
              <a:t>Lagos – 10,000</a:t>
            </a:r>
          </a:p>
          <a:p>
            <a:pPr lvl="2">
              <a:buFont typeface="Courier New" charset="0"/>
              <a:buChar char="o"/>
            </a:pPr>
            <a:r>
              <a:rPr lang="en-US" sz="1300" dirty="0" smtClean="0">
                <a:latin typeface="Arial" charset="0"/>
                <a:ea typeface="Arial" charset="0"/>
                <a:cs typeface="Arial" charset="0"/>
              </a:rPr>
              <a:t>Abuja – 10,000</a:t>
            </a:r>
          </a:p>
          <a:p>
            <a:pPr lvl="2">
              <a:buFont typeface="Courier New" charset="0"/>
              <a:buChar char="o"/>
            </a:pPr>
            <a:r>
              <a:rPr lang="en-US" sz="1300" dirty="0" smtClean="0">
                <a:latin typeface="Arial" charset="0"/>
                <a:ea typeface="Arial" charset="0"/>
                <a:cs typeface="Arial" charset="0"/>
              </a:rPr>
              <a:t>Port Harcourt – 5,000</a:t>
            </a:r>
          </a:p>
          <a:p>
            <a:pPr lvl="2">
              <a:buFont typeface="Courier New" charset="0"/>
              <a:buChar char="o"/>
            </a:pPr>
            <a:r>
              <a:rPr lang="en-US" sz="1300" dirty="0" smtClean="0">
                <a:latin typeface="Arial" charset="0"/>
                <a:ea typeface="Arial" charset="0"/>
                <a:cs typeface="Arial" charset="0"/>
              </a:rPr>
              <a:t>Kano – 5,000</a:t>
            </a:r>
          </a:p>
          <a:p>
            <a:pPr marL="457200" lvl="2" indent="0">
              <a:buNone/>
            </a:pPr>
            <a:endParaRPr lang="en-US" sz="1300" dirty="0" smtClean="0">
              <a:latin typeface="Arial" charset="0"/>
              <a:ea typeface="Arial" charset="0"/>
              <a:cs typeface="Arial" charset="0"/>
            </a:endParaRPr>
          </a:p>
          <a:p>
            <a:r>
              <a:rPr lang="en-US" dirty="0" smtClean="0">
                <a:latin typeface="Arial" charset="0"/>
                <a:ea typeface="Arial" charset="0"/>
                <a:cs typeface="Arial" charset="0"/>
              </a:rPr>
              <a:t>To be located in the six-geo political zones in the country;</a:t>
            </a:r>
          </a:p>
          <a:p>
            <a:pPr lvl="2">
              <a:buFont typeface="Courier New" charset="0"/>
              <a:buChar char="o"/>
            </a:pPr>
            <a:r>
              <a:rPr lang="en-US" sz="1300" dirty="0" smtClean="0">
                <a:latin typeface="Arial" charset="0"/>
                <a:ea typeface="Arial" charset="0"/>
                <a:cs typeface="Arial" charset="0"/>
              </a:rPr>
              <a:t>South -West</a:t>
            </a:r>
          </a:p>
          <a:p>
            <a:pPr lvl="2">
              <a:buFont typeface="Courier New" charset="0"/>
              <a:buChar char="o"/>
            </a:pPr>
            <a:r>
              <a:rPr lang="en-US" sz="1300" dirty="0" smtClean="0">
                <a:latin typeface="Arial" charset="0"/>
                <a:ea typeface="Arial" charset="0"/>
                <a:cs typeface="Arial" charset="0"/>
              </a:rPr>
              <a:t>South - South</a:t>
            </a:r>
          </a:p>
          <a:p>
            <a:pPr lvl="2">
              <a:buFont typeface="Courier New" charset="0"/>
              <a:buChar char="o"/>
            </a:pPr>
            <a:r>
              <a:rPr lang="en-US" sz="1300" dirty="0" smtClean="0">
                <a:latin typeface="Arial" charset="0"/>
                <a:ea typeface="Arial" charset="0"/>
                <a:cs typeface="Arial" charset="0"/>
              </a:rPr>
              <a:t>South - East</a:t>
            </a:r>
          </a:p>
          <a:p>
            <a:pPr lvl="2">
              <a:buFont typeface="Courier New" charset="0"/>
              <a:buChar char="o"/>
            </a:pPr>
            <a:r>
              <a:rPr lang="en-US" sz="1300" dirty="0" smtClean="0">
                <a:latin typeface="Arial" charset="0"/>
                <a:ea typeface="Arial" charset="0"/>
                <a:cs typeface="Arial" charset="0"/>
              </a:rPr>
              <a:t>North - West</a:t>
            </a:r>
          </a:p>
          <a:p>
            <a:pPr lvl="2">
              <a:buFont typeface="Courier New" charset="0"/>
              <a:buChar char="o"/>
            </a:pPr>
            <a:r>
              <a:rPr lang="en-US" sz="1300" dirty="0" smtClean="0">
                <a:latin typeface="Arial" charset="0"/>
                <a:ea typeface="Arial" charset="0"/>
                <a:cs typeface="Arial" charset="0"/>
              </a:rPr>
              <a:t>North - East</a:t>
            </a:r>
          </a:p>
          <a:p>
            <a:pPr lvl="2">
              <a:buFont typeface="Courier New" charset="0"/>
              <a:buChar char="o"/>
            </a:pPr>
            <a:r>
              <a:rPr lang="en-US" sz="1300" dirty="0" smtClean="0">
                <a:latin typeface="Arial" charset="0"/>
                <a:ea typeface="Arial" charset="0"/>
                <a:cs typeface="Arial" charset="0"/>
              </a:rPr>
              <a:t>North – Central</a:t>
            </a:r>
          </a:p>
          <a:p>
            <a:pPr marL="0" indent="0">
              <a:buNone/>
            </a:pPr>
            <a:endParaRPr lang="en-US" dirty="0" smtClean="0">
              <a:latin typeface="Arial" charset="0"/>
              <a:ea typeface="Arial" charset="0"/>
              <a:cs typeface="Arial" charset="0"/>
            </a:endParaRPr>
          </a:p>
        </p:txBody>
      </p:sp>
      <p:sp>
        <p:nvSpPr>
          <p:cNvPr id="7" name="Slide Number Placeholder 6"/>
          <p:cNvSpPr>
            <a:spLocks noGrp="1"/>
          </p:cNvSpPr>
          <p:nvPr>
            <p:ph type="sldNum" sz="quarter" idx="12"/>
          </p:nvPr>
        </p:nvSpPr>
        <p:spPr/>
        <p:txBody>
          <a:bodyPr/>
          <a:lstStyle/>
          <a:p>
            <a:fld id="{0F4A5E66-914C-5748-B97C-7CD75A7ED2D6}" type="slidenum">
              <a:rPr lang="en-US" smtClean="0"/>
              <a:t>20</a:t>
            </a:fld>
            <a:endParaRPr lang="en-US" dirty="0"/>
          </a:p>
        </p:txBody>
      </p:sp>
      <p:sp>
        <p:nvSpPr>
          <p:cNvPr id="8" name="Footer Placeholder 7"/>
          <p:cNvSpPr>
            <a:spLocks noGrp="1"/>
          </p:cNvSpPr>
          <p:nvPr>
            <p:ph type="ftr" sz="quarter" idx="11"/>
          </p:nvPr>
        </p:nvSpPr>
        <p:spPr/>
        <p:txBody>
          <a:bodyPr/>
          <a:lstStyle/>
          <a:p>
            <a:r>
              <a:rPr lang="en-US" sz="800" dirty="0" smtClean="0"/>
              <a:t>"Affordable Housing Solutions For All Nigerians"</a:t>
            </a:r>
            <a:endParaRPr lang="en-US" sz="800" dirty="0"/>
          </a:p>
        </p:txBody>
      </p:sp>
      <p:sp>
        <p:nvSpPr>
          <p:cNvPr id="10" name="Rectangle 9"/>
          <p:cNvSpPr/>
          <p:nvPr/>
        </p:nvSpPr>
        <p:spPr>
          <a:xfrm>
            <a:off x="7807855" y="6408651"/>
            <a:ext cx="1047082" cy="215444"/>
          </a:xfrm>
          <a:prstGeom prst="rect">
            <a:avLst/>
          </a:prstGeom>
        </p:spPr>
        <p:txBody>
          <a:bodyPr wrap="none">
            <a:spAutoFit/>
          </a:bodyPr>
          <a:lstStyle/>
          <a:p>
            <a:r>
              <a:rPr lang="en-US" sz="800" dirty="0" smtClean="0">
                <a:latin typeface="Arial"/>
                <a:cs typeface="Arial"/>
              </a:rPr>
              <a:t>©   February  2016</a:t>
            </a:r>
            <a:endParaRPr lang="en-US" sz="800" dirty="0">
              <a:latin typeface="Arial"/>
              <a:cs typeface="Arial"/>
            </a:endParaRPr>
          </a:p>
        </p:txBody>
      </p:sp>
    </p:spTree>
    <p:extLst>
      <p:ext uri="{BB962C8B-B14F-4D97-AF65-F5344CB8AC3E}">
        <p14:creationId xmlns:p14="http://schemas.microsoft.com/office/powerpoint/2010/main" val="249714323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52774"/>
            <a:ext cx="6508377" cy="434761"/>
          </a:xfrm>
        </p:spPr>
        <p:txBody>
          <a:bodyPr/>
          <a:lstStyle/>
          <a:p>
            <a:r>
              <a:rPr lang="en-US" sz="2400" dirty="0" smtClean="0">
                <a:latin typeface="Arial"/>
                <a:cs typeface="Arial"/>
              </a:rPr>
              <a:t>Project Description</a:t>
            </a:r>
            <a:endParaRPr lang="en-US" sz="2400" dirty="0">
              <a:latin typeface="Arial"/>
              <a:cs typeface="Arial"/>
            </a:endParaRPr>
          </a:p>
        </p:txBody>
      </p:sp>
      <p:sp>
        <p:nvSpPr>
          <p:cNvPr id="4" name="TextBox 3"/>
          <p:cNvSpPr txBox="1"/>
          <p:nvPr/>
        </p:nvSpPr>
        <p:spPr>
          <a:xfrm>
            <a:off x="7226300" y="814930"/>
            <a:ext cx="1638255" cy="2231380"/>
          </a:xfrm>
          <a:prstGeom prst="rect">
            <a:avLst/>
          </a:prstGeom>
          <a:noFill/>
        </p:spPr>
        <p:txBody>
          <a:bodyPr wrap="square" rtlCol="0">
            <a:spAutoFit/>
          </a:bodyPr>
          <a:lstStyle/>
          <a:p>
            <a:r>
              <a:rPr lang="en-US" sz="4000" dirty="0" smtClean="0">
                <a:solidFill>
                  <a:srgbClr val="FFFFFF"/>
                </a:solidFill>
                <a:latin typeface="Avenir Black Oblique"/>
                <a:cs typeface="Avenir Black Oblique"/>
              </a:rPr>
              <a:t>NHI</a:t>
            </a:r>
          </a:p>
          <a:p>
            <a:r>
              <a:rPr lang="en-US" sz="1100" dirty="0">
                <a:solidFill>
                  <a:schemeClr val="bg1"/>
                </a:solidFill>
                <a:latin typeface="Arial"/>
                <a:cs typeface="Arial"/>
              </a:rPr>
              <a:t> “</a:t>
            </a:r>
            <a:r>
              <a:rPr lang="en-US" sz="800" dirty="0">
                <a:solidFill>
                  <a:schemeClr val="bg1"/>
                </a:solidFill>
                <a:latin typeface="Arial"/>
                <a:cs typeface="Arial"/>
              </a:rPr>
              <a:t>Thinking Global, Acting Local”</a:t>
            </a:r>
          </a:p>
          <a:p>
            <a:endParaRPr lang="en-US" sz="800" dirty="0" smtClean="0">
              <a:solidFill>
                <a:srgbClr val="FFFFFF"/>
              </a:solidFill>
              <a:latin typeface="Avenir Black Oblique"/>
              <a:cs typeface="Avenir Black Oblique"/>
            </a:endParaRPr>
          </a:p>
          <a:p>
            <a:endParaRPr lang="en-US" sz="800" dirty="0" smtClean="0">
              <a:solidFill>
                <a:srgbClr val="FFFFFF"/>
              </a:solidFill>
              <a:latin typeface="Avenir Black Oblique"/>
              <a:cs typeface="Avenir Black Oblique"/>
            </a:endParaRPr>
          </a:p>
          <a:p>
            <a:endParaRPr lang="en-US" sz="800" dirty="0" smtClean="0">
              <a:solidFill>
                <a:srgbClr val="FFFFFF"/>
              </a:solidFill>
              <a:latin typeface="Avenir Black Oblique"/>
              <a:cs typeface="Avenir Black Oblique"/>
            </a:endParaRPr>
          </a:p>
          <a:p>
            <a:endParaRPr lang="en-US" sz="800" dirty="0" smtClean="0">
              <a:solidFill>
                <a:srgbClr val="FFFFFF"/>
              </a:solidFill>
              <a:latin typeface="Avenir Black Oblique"/>
              <a:cs typeface="Avenir Black Oblique"/>
            </a:endParaRPr>
          </a:p>
          <a:p>
            <a:endParaRPr lang="en-US" sz="4000" dirty="0" smtClean="0">
              <a:solidFill>
                <a:srgbClr val="FFFFFF"/>
              </a:solidFill>
              <a:latin typeface="Avenir Black Oblique"/>
              <a:cs typeface="Avenir Black Oblique"/>
            </a:endParaRPr>
          </a:p>
          <a:p>
            <a:endParaRPr lang="en-US" sz="800" dirty="0">
              <a:solidFill>
                <a:srgbClr val="FFFFFF"/>
              </a:solidFill>
              <a:latin typeface="Avenir Black Oblique"/>
              <a:cs typeface="Avenir Black Oblique"/>
            </a:endParaRPr>
          </a:p>
          <a:p>
            <a:endParaRPr lang="en-US" sz="800" dirty="0">
              <a:solidFill>
                <a:srgbClr val="FFFFFF"/>
              </a:solidFill>
              <a:latin typeface="Avenir Black Oblique"/>
              <a:cs typeface="Avenir Black Oblique"/>
            </a:endParaRPr>
          </a:p>
        </p:txBody>
      </p:sp>
      <p:sp>
        <p:nvSpPr>
          <p:cNvPr id="6" name="Content Placeholder 5"/>
          <p:cNvSpPr>
            <a:spLocks noGrp="1"/>
          </p:cNvSpPr>
          <p:nvPr>
            <p:ph idx="1"/>
          </p:nvPr>
        </p:nvSpPr>
        <p:spPr>
          <a:xfrm>
            <a:off x="389457" y="1770258"/>
            <a:ext cx="6836844" cy="5386192"/>
          </a:xfrm>
        </p:spPr>
        <p:txBody>
          <a:bodyPr>
            <a:normAutofit/>
          </a:bodyPr>
          <a:lstStyle/>
          <a:p>
            <a:r>
              <a:rPr lang="en-US" dirty="0" smtClean="0">
                <a:latin typeface="Arial" charset="0"/>
                <a:ea typeface="Arial" charset="0"/>
                <a:cs typeface="Arial" charset="0"/>
              </a:rPr>
              <a:t>PPP - Public (Federal Civil Service and Ministries, Departments and Agencies MDA’S), Private (Blue-Chip Companies, NGO’s, Individuals) Partnership arrangement;</a:t>
            </a:r>
          </a:p>
          <a:p>
            <a:r>
              <a:rPr lang="en-US" dirty="0" smtClean="0">
                <a:latin typeface="Arial" charset="0"/>
                <a:ea typeface="Arial" charset="0"/>
                <a:cs typeface="Arial" charset="0"/>
              </a:rPr>
              <a:t> Federal, State and Local Governments </a:t>
            </a:r>
          </a:p>
          <a:p>
            <a:pPr lvl="1">
              <a:buFont typeface="Wingdings" charset="2"/>
              <a:buChar char="§"/>
            </a:pPr>
            <a:r>
              <a:rPr lang="en-US" dirty="0">
                <a:latin typeface="Arial" charset="0"/>
                <a:ea typeface="Arial" charset="0"/>
                <a:cs typeface="Arial" charset="0"/>
              </a:rPr>
              <a:t>T</a:t>
            </a:r>
            <a:r>
              <a:rPr lang="en-US" dirty="0" smtClean="0">
                <a:latin typeface="Arial" charset="0"/>
                <a:ea typeface="Arial" charset="0"/>
                <a:cs typeface="Arial" charset="0"/>
              </a:rPr>
              <a:t>o provide land with approved C of O’s as their contribution towards providing Affordable Housing for it’s citizens and in fulfillment of their Social responsibilities.</a:t>
            </a:r>
          </a:p>
          <a:p>
            <a:pPr lvl="1">
              <a:buFont typeface="Wingdings" charset="2"/>
              <a:buChar char="§"/>
            </a:pPr>
            <a:r>
              <a:rPr lang="en-US" dirty="0" smtClean="0">
                <a:latin typeface="Arial" charset="0"/>
                <a:ea typeface="Arial" charset="0"/>
                <a:cs typeface="Arial" charset="0"/>
              </a:rPr>
              <a:t>The National Housing Initiative Foundation (NHIF) will contribute towards the subsidy of the low income earners in the states.</a:t>
            </a:r>
          </a:p>
          <a:p>
            <a:pPr lvl="1">
              <a:buFont typeface="Wingdings" charset="2"/>
              <a:buChar char="§"/>
            </a:pPr>
            <a:endParaRPr lang="en-US" dirty="0" smtClean="0">
              <a:latin typeface="Arial" charset="0"/>
              <a:ea typeface="Arial" charset="0"/>
              <a:cs typeface="Arial" charset="0"/>
            </a:endParaRPr>
          </a:p>
        </p:txBody>
      </p:sp>
      <p:sp>
        <p:nvSpPr>
          <p:cNvPr id="7" name="Slide Number Placeholder 6"/>
          <p:cNvSpPr>
            <a:spLocks noGrp="1"/>
          </p:cNvSpPr>
          <p:nvPr>
            <p:ph type="sldNum" sz="quarter" idx="12"/>
          </p:nvPr>
        </p:nvSpPr>
        <p:spPr/>
        <p:txBody>
          <a:bodyPr/>
          <a:lstStyle/>
          <a:p>
            <a:fld id="{0F4A5E66-914C-5748-B97C-7CD75A7ED2D6}" type="slidenum">
              <a:rPr lang="en-US" smtClean="0"/>
              <a:t>21</a:t>
            </a:fld>
            <a:endParaRPr lang="en-US" dirty="0"/>
          </a:p>
        </p:txBody>
      </p:sp>
      <p:sp>
        <p:nvSpPr>
          <p:cNvPr id="8" name="Footer Placeholder 7"/>
          <p:cNvSpPr>
            <a:spLocks noGrp="1"/>
          </p:cNvSpPr>
          <p:nvPr>
            <p:ph type="ftr" sz="quarter" idx="11"/>
          </p:nvPr>
        </p:nvSpPr>
        <p:spPr/>
        <p:txBody>
          <a:bodyPr/>
          <a:lstStyle/>
          <a:p>
            <a:r>
              <a:rPr lang="en-US" sz="800" dirty="0" smtClean="0"/>
              <a:t>"Affordable Housing Solutions For All Nigerians"</a:t>
            </a:r>
            <a:endParaRPr lang="en-US" sz="800" dirty="0"/>
          </a:p>
        </p:txBody>
      </p:sp>
      <p:sp>
        <p:nvSpPr>
          <p:cNvPr id="10" name="Rectangle 9"/>
          <p:cNvSpPr/>
          <p:nvPr/>
        </p:nvSpPr>
        <p:spPr>
          <a:xfrm>
            <a:off x="7807855" y="6408651"/>
            <a:ext cx="1047082" cy="215444"/>
          </a:xfrm>
          <a:prstGeom prst="rect">
            <a:avLst/>
          </a:prstGeom>
        </p:spPr>
        <p:txBody>
          <a:bodyPr wrap="none">
            <a:spAutoFit/>
          </a:bodyPr>
          <a:lstStyle/>
          <a:p>
            <a:r>
              <a:rPr lang="en-US" sz="800" dirty="0" smtClean="0">
                <a:latin typeface="Arial"/>
                <a:cs typeface="Arial"/>
              </a:rPr>
              <a:t>©   February  2016</a:t>
            </a:r>
            <a:endParaRPr lang="en-US" sz="800" dirty="0">
              <a:latin typeface="Arial"/>
              <a:cs typeface="Arial"/>
            </a:endParaRPr>
          </a:p>
        </p:txBody>
      </p:sp>
    </p:spTree>
    <p:extLst>
      <p:ext uri="{BB962C8B-B14F-4D97-AF65-F5344CB8AC3E}">
        <p14:creationId xmlns:p14="http://schemas.microsoft.com/office/powerpoint/2010/main" val="64892861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52774"/>
            <a:ext cx="6508377" cy="434761"/>
          </a:xfrm>
        </p:spPr>
        <p:txBody>
          <a:bodyPr/>
          <a:lstStyle/>
          <a:p>
            <a:r>
              <a:rPr lang="en-US" sz="2400" dirty="0">
                <a:latin typeface="Arial"/>
                <a:cs typeface="Arial"/>
              </a:rPr>
              <a:t>N</a:t>
            </a:r>
            <a:r>
              <a:rPr lang="en-US" sz="2400" dirty="0" smtClean="0">
                <a:latin typeface="Arial"/>
                <a:cs typeface="Arial"/>
              </a:rPr>
              <a:t>HIF Objectives</a:t>
            </a:r>
            <a:endParaRPr lang="en-US" sz="2400" dirty="0">
              <a:latin typeface="Arial"/>
              <a:cs typeface="Arial"/>
            </a:endParaRPr>
          </a:p>
        </p:txBody>
      </p:sp>
      <p:sp>
        <p:nvSpPr>
          <p:cNvPr id="4" name="TextBox 3"/>
          <p:cNvSpPr txBox="1"/>
          <p:nvPr/>
        </p:nvSpPr>
        <p:spPr>
          <a:xfrm>
            <a:off x="7162800" y="726030"/>
            <a:ext cx="1701755" cy="1123384"/>
          </a:xfrm>
          <a:prstGeom prst="rect">
            <a:avLst/>
          </a:prstGeom>
          <a:noFill/>
        </p:spPr>
        <p:txBody>
          <a:bodyPr wrap="square" rtlCol="0">
            <a:spAutoFit/>
          </a:bodyPr>
          <a:lstStyle/>
          <a:p>
            <a:r>
              <a:rPr lang="en-US" sz="4000" dirty="0" smtClean="0">
                <a:solidFill>
                  <a:srgbClr val="FFFFFF"/>
                </a:solidFill>
                <a:latin typeface="Avenir Black Oblique"/>
                <a:cs typeface="Avenir Black Oblique"/>
              </a:rPr>
              <a:t> NHI</a:t>
            </a:r>
          </a:p>
          <a:p>
            <a:r>
              <a:rPr lang="en-US" sz="1100" dirty="0">
                <a:solidFill>
                  <a:schemeClr val="bg1"/>
                </a:solidFill>
                <a:latin typeface="Arial"/>
                <a:cs typeface="Arial"/>
              </a:rPr>
              <a:t> “</a:t>
            </a:r>
            <a:r>
              <a:rPr lang="en-US" sz="800" dirty="0">
                <a:solidFill>
                  <a:schemeClr val="bg1"/>
                </a:solidFill>
                <a:latin typeface="Arial"/>
                <a:cs typeface="Arial"/>
              </a:rPr>
              <a:t>Thinking Global, Acting Local”</a:t>
            </a:r>
          </a:p>
          <a:p>
            <a:endParaRPr lang="en-US" sz="800" dirty="0">
              <a:solidFill>
                <a:srgbClr val="FFFFFF"/>
              </a:solidFill>
              <a:latin typeface="Avenir Black Oblique"/>
              <a:cs typeface="Avenir Black Oblique"/>
            </a:endParaRPr>
          </a:p>
          <a:p>
            <a:endParaRPr lang="en-US" sz="800" dirty="0">
              <a:solidFill>
                <a:srgbClr val="FFFFFF"/>
              </a:solidFill>
              <a:latin typeface="Avenir Black Oblique"/>
              <a:cs typeface="Avenir Black Oblique"/>
            </a:endParaRPr>
          </a:p>
        </p:txBody>
      </p:sp>
      <p:sp>
        <p:nvSpPr>
          <p:cNvPr id="6" name="Content Placeholder 5"/>
          <p:cNvSpPr>
            <a:spLocks noGrp="1"/>
          </p:cNvSpPr>
          <p:nvPr>
            <p:ph idx="1"/>
          </p:nvPr>
        </p:nvSpPr>
        <p:spPr>
          <a:xfrm>
            <a:off x="256479" y="959005"/>
            <a:ext cx="7259444" cy="5397345"/>
          </a:xfrm>
        </p:spPr>
        <p:txBody>
          <a:bodyPr>
            <a:normAutofit/>
          </a:bodyPr>
          <a:lstStyle/>
          <a:p>
            <a:r>
              <a:rPr lang="en-US" sz="2800" dirty="0">
                <a:latin typeface="Arial" charset="0"/>
                <a:ea typeface="Arial" charset="0"/>
                <a:cs typeface="Arial" charset="0"/>
              </a:rPr>
              <a:t>To provide </a:t>
            </a:r>
            <a:r>
              <a:rPr lang="en-US" sz="2800" dirty="0" smtClean="0">
                <a:latin typeface="Arial" charset="0"/>
                <a:ea typeface="Arial" charset="0"/>
                <a:cs typeface="Arial" charset="0"/>
              </a:rPr>
              <a:t>Affordable </a:t>
            </a:r>
            <a:r>
              <a:rPr lang="en-US" sz="2800" dirty="0">
                <a:latin typeface="Arial" charset="0"/>
                <a:ea typeface="Arial" charset="0"/>
                <a:cs typeface="Arial" charset="0"/>
              </a:rPr>
              <a:t>H</a:t>
            </a:r>
            <a:r>
              <a:rPr lang="en-US" sz="2800" dirty="0" smtClean="0">
                <a:latin typeface="Arial" charset="0"/>
                <a:ea typeface="Arial" charset="0"/>
                <a:cs typeface="Arial" charset="0"/>
              </a:rPr>
              <a:t>ousing </a:t>
            </a:r>
            <a:r>
              <a:rPr lang="en-US" sz="2800" dirty="0">
                <a:latin typeface="Arial" charset="0"/>
                <a:ea typeface="Arial" charset="0"/>
                <a:cs typeface="Arial" charset="0"/>
              </a:rPr>
              <a:t>all over the </a:t>
            </a:r>
            <a:r>
              <a:rPr lang="en-US" sz="2800" dirty="0" smtClean="0">
                <a:latin typeface="Arial" charset="0"/>
                <a:ea typeface="Arial" charset="0"/>
                <a:cs typeface="Arial" charset="0"/>
              </a:rPr>
              <a:t>Country </a:t>
            </a:r>
            <a:r>
              <a:rPr lang="en-US" sz="2800" dirty="0">
                <a:latin typeface="Arial" charset="0"/>
                <a:ea typeface="Arial" charset="0"/>
                <a:cs typeface="Arial" charset="0"/>
              </a:rPr>
              <a:t>with the support of </a:t>
            </a:r>
            <a:endParaRPr lang="en-US" sz="2800" dirty="0" smtClean="0">
              <a:latin typeface="Arial" charset="0"/>
              <a:ea typeface="Arial" charset="0"/>
              <a:cs typeface="Arial" charset="0"/>
            </a:endParaRPr>
          </a:p>
          <a:p>
            <a:pPr lvl="1">
              <a:buFont typeface="Courier New" charset="0"/>
              <a:buChar char="o"/>
            </a:pPr>
            <a:r>
              <a:rPr lang="en-US" dirty="0" smtClean="0">
                <a:latin typeface="Arial" charset="0"/>
                <a:ea typeface="Arial" charset="0"/>
                <a:cs typeface="Arial" charset="0"/>
              </a:rPr>
              <a:t>Federal/State/Local Governments; </a:t>
            </a:r>
          </a:p>
          <a:p>
            <a:pPr lvl="1">
              <a:buFont typeface="Courier New" charset="0"/>
              <a:buChar char="o"/>
            </a:pPr>
            <a:r>
              <a:rPr lang="en-US" dirty="0" smtClean="0">
                <a:latin typeface="Arial" charset="0"/>
                <a:ea typeface="Arial" charset="0"/>
                <a:cs typeface="Arial" charset="0"/>
              </a:rPr>
              <a:t>Local/International financiers such as </a:t>
            </a:r>
            <a:r>
              <a:rPr lang="en-US" dirty="0">
                <a:latin typeface="Arial" charset="0"/>
                <a:ea typeface="Arial" charset="0"/>
                <a:cs typeface="Arial" charset="0"/>
              </a:rPr>
              <a:t>Banks, Mortgage Institutions, Funds Managers and Private equity investors to </a:t>
            </a:r>
            <a:r>
              <a:rPr lang="en-US" dirty="0" smtClean="0">
                <a:latin typeface="Arial" charset="0"/>
                <a:ea typeface="Arial" charset="0"/>
                <a:cs typeface="Arial" charset="0"/>
              </a:rPr>
              <a:t>provide cheap/single digit low interest funds and long term mortgage repayment packages for sustainable NHIF projects.</a:t>
            </a:r>
          </a:p>
          <a:p>
            <a:pPr marL="228600" lvl="1" indent="0">
              <a:buNone/>
            </a:pPr>
            <a:endParaRPr lang="en-US" dirty="0" smtClean="0">
              <a:latin typeface="Arial" charset="0"/>
              <a:ea typeface="Arial" charset="0"/>
              <a:cs typeface="Arial" charset="0"/>
            </a:endParaRPr>
          </a:p>
          <a:p>
            <a:pPr marL="228600" lvl="1" indent="0">
              <a:buNone/>
            </a:pPr>
            <a:r>
              <a:rPr lang="en-US" b="1" dirty="0" smtClean="0">
                <a:latin typeface="Arial" charset="0"/>
                <a:ea typeface="Arial" charset="0"/>
                <a:cs typeface="Arial" charset="0"/>
              </a:rPr>
              <a:t>How</a:t>
            </a:r>
            <a:r>
              <a:rPr lang="en-US" dirty="0" smtClean="0">
                <a:latin typeface="Arial" charset="0"/>
                <a:ea typeface="Arial" charset="0"/>
                <a:cs typeface="Arial" charset="0"/>
              </a:rPr>
              <a:t> - This would be done by making use of the technology that would make the houses cheaper, adaptable and affordable.</a:t>
            </a:r>
          </a:p>
          <a:p>
            <a:pPr marL="228600" lvl="1" indent="0">
              <a:buNone/>
            </a:pPr>
            <a:r>
              <a:rPr lang="en-US" b="1" dirty="0" smtClean="0">
                <a:latin typeface="Arial" charset="0"/>
                <a:ea typeface="Arial" charset="0"/>
                <a:cs typeface="Arial" charset="0"/>
              </a:rPr>
              <a:t>Benefit</a:t>
            </a:r>
            <a:r>
              <a:rPr lang="en-US" dirty="0" smtClean="0">
                <a:latin typeface="Arial" charset="0"/>
                <a:ea typeface="Arial" charset="0"/>
                <a:cs typeface="Arial" charset="0"/>
              </a:rPr>
              <a:t> - NHIF would be providing affordable and sustainable communities in such states.</a:t>
            </a:r>
          </a:p>
          <a:p>
            <a:pPr marL="0" indent="0">
              <a:buNone/>
            </a:pPr>
            <a:endParaRPr lang="en-US" dirty="0"/>
          </a:p>
        </p:txBody>
      </p:sp>
      <p:sp>
        <p:nvSpPr>
          <p:cNvPr id="7" name="Slide Number Placeholder 6"/>
          <p:cNvSpPr>
            <a:spLocks noGrp="1"/>
          </p:cNvSpPr>
          <p:nvPr>
            <p:ph type="sldNum" sz="quarter" idx="12"/>
          </p:nvPr>
        </p:nvSpPr>
        <p:spPr/>
        <p:txBody>
          <a:bodyPr/>
          <a:lstStyle/>
          <a:p>
            <a:fld id="{0F4A5E66-914C-5748-B97C-7CD75A7ED2D6}" type="slidenum">
              <a:rPr lang="en-US" smtClean="0"/>
              <a:t>22</a:t>
            </a:fld>
            <a:endParaRPr lang="en-US" dirty="0"/>
          </a:p>
        </p:txBody>
      </p:sp>
      <p:sp>
        <p:nvSpPr>
          <p:cNvPr id="8" name="Footer Placeholder 7"/>
          <p:cNvSpPr>
            <a:spLocks noGrp="1"/>
          </p:cNvSpPr>
          <p:nvPr>
            <p:ph type="ftr" sz="quarter" idx="11"/>
          </p:nvPr>
        </p:nvSpPr>
        <p:spPr/>
        <p:txBody>
          <a:bodyPr/>
          <a:lstStyle/>
          <a:p>
            <a:r>
              <a:rPr lang="en-US" sz="800" dirty="0" smtClean="0"/>
              <a:t>"Affordable Housing Solutions For All Nigerians"</a:t>
            </a:r>
            <a:endParaRPr lang="en-US" sz="800" dirty="0"/>
          </a:p>
        </p:txBody>
      </p:sp>
      <p:sp>
        <p:nvSpPr>
          <p:cNvPr id="10" name="Rectangle 9"/>
          <p:cNvSpPr/>
          <p:nvPr/>
        </p:nvSpPr>
        <p:spPr>
          <a:xfrm>
            <a:off x="7807855" y="6408651"/>
            <a:ext cx="1047082" cy="215444"/>
          </a:xfrm>
          <a:prstGeom prst="rect">
            <a:avLst/>
          </a:prstGeom>
        </p:spPr>
        <p:txBody>
          <a:bodyPr wrap="none">
            <a:spAutoFit/>
          </a:bodyPr>
          <a:lstStyle/>
          <a:p>
            <a:r>
              <a:rPr lang="en-US" sz="800" dirty="0" smtClean="0">
                <a:latin typeface="Arial"/>
                <a:cs typeface="Arial"/>
              </a:rPr>
              <a:t>©   February  2016</a:t>
            </a:r>
            <a:endParaRPr lang="en-US" sz="800" dirty="0">
              <a:latin typeface="Arial"/>
              <a:cs typeface="Arial"/>
            </a:endParaRPr>
          </a:p>
        </p:txBody>
      </p:sp>
    </p:spTree>
    <p:extLst>
      <p:ext uri="{BB962C8B-B14F-4D97-AF65-F5344CB8AC3E}">
        <p14:creationId xmlns:p14="http://schemas.microsoft.com/office/powerpoint/2010/main" val="315800412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331" y="352774"/>
            <a:ext cx="7281330" cy="434761"/>
          </a:xfrm>
        </p:spPr>
        <p:txBody>
          <a:bodyPr/>
          <a:lstStyle/>
          <a:p>
            <a:r>
              <a:rPr lang="en-US" sz="2000" dirty="0" smtClean="0">
                <a:latin typeface="Arial"/>
                <a:cs typeface="Arial"/>
              </a:rPr>
              <a:t>Potential Stakeholders/Sponsors/Investors</a:t>
            </a:r>
            <a:endParaRPr lang="en-US" sz="2000" dirty="0">
              <a:latin typeface="Arial"/>
              <a:cs typeface="Arial"/>
            </a:endParaRPr>
          </a:p>
        </p:txBody>
      </p:sp>
      <p:sp>
        <p:nvSpPr>
          <p:cNvPr id="4" name="TextBox 3"/>
          <p:cNvSpPr txBox="1"/>
          <p:nvPr/>
        </p:nvSpPr>
        <p:spPr>
          <a:xfrm>
            <a:off x="7281330" y="687930"/>
            <a:ext cx="1702650" cy="1246495"/>
          </a:xfrm>
          <a:prstGeom prst="rect">
            <a:avLst/>
          </a:prstGeom>
          <a:noFill/>
        </p:spPr>
        <p:txBody>
          <a:bodyPr wrap="square" rtlCol="0">
            <a:spAutoFit/>
          </a:bodyPr>
          <a:lstStyle/>
          <a:p>
            <a:r>
              <a:rPr lang="en-US" sz="4000" dirty="0" smtClean="0">
                <a:solidFill>
                  <a:srgbClr val="FFFFFF"/>
                </a:solidFill>
                <a:latin typeface="Avenir Black Oblique"/>
                <a:cs typeface="Avenir Black Oblique"/>
              </a:rPr>
              <a:t>NHI</a:t>
            </a:r>
          </a:p>
          <a:p>
            <a:r>
              <a:rPr lang="en-US" sz="1100" dirty="0" smtClean="0">
                <a:solidFill>
                  <a:schemeClr val="bg1"/>
                </a:solidFill>
                <a:latin typeface="Arial"/>
                <a:cs typeface="Arial"/>
              </a:rPr>
              <a:t>“</a:t>
            </a:r>
            <a:r>
              <a:rPr lang="en-US" sz="800" dirty="0">
                <a:solidFill>
                  <a:schemeClr val="bg1"/>
                </a:solidFill>
                <a:latin typeface="Arial"/>
                <a:cs typeface="Arial"/>
              </a:rPr>
              <a:t>Thinking Global, Acting Local”</a:t>
            </a:r>
          </a:p>
          <a:p>
            <a:endParaRPr lang="en-US" sz="800" dirty="0" smtClean="0">
              <a:solidFill>
                <a:srgbClr val="FFFFFF"/>
              </a:solidFill>
              <a:latin typeface="Avenir Black Oblique"/>
              <a:cs typeface="Avenir Black Oblique"/>
            </a:endParaRPr>
          </a:p>
          <a:p>
            <a:endParaRPr lang="en-US" sz="800" dirty="0">
              <a:solidFill>
                <a:srgbClr val="FFFFFF"/>
              </a:solidFill>
              <a:latin typeface="Avenir Black Oblique"/>
              <a:cs typeface="Avenir Black Oblique"/>
            </a:endParaRPr>
          </a:p>
          <a:p>
            <a:endParaRPr lang="en-US" sz="800" dirty="0">
              <a:solidFill>
                <a:srgbClr val="FFFFFF"/>
              </a:solidFill>
              <a:latin typeface="Avenir Black Oblique"/>
              <a:cs typeface="Avenir Black Oblique"/>
            </a:endParaRPr>
          </a:p>
        </p:txBody>
      </p:sp>
      <p:graphicFrame>
        <p:nvGraphicFramePr>
          <p:cNvPr id="7" name="Table 6"/>
          <p:cNvGraphicFramePr>
            <a:graphicFrameLocks noGrp="1"/>
          </p:cNvGraphicFramePr>
          <p:nvPr>
            <p:custDataLst>
              <p:tags r:id="rId1"/>
            </p:custDataLst>
            <p:extLst>
              <p:ext uri="{D42A27DB-BD31-4B8C-83A1-F6EECF244321}">
                <p14:modId xmlns:p14="http://schemas.microsoft.com/office/powerpoint/2010/main" val="1987387022"/>
              </p:ext>
            </p:extLst>
          </p:nvPr>
        </p:nvGraphicFramePr>
        <p:xfrm>
          <a:off x="171451" y="1995170"/>
          <a:ext cx="8835390" cy="3332988"/>
        </p:xfrm>
        <a:graphic>
          <a:graphicData uri="http://schemas.openxmlformats.org/drawingml/2006/table">
            <a:tbl>
              <a:tblPr firstRow="1" firstCol="1" bandRow="1"/>
              <a:tblGrid>
                <a:gridCol w="1869222"/>
                <a:gridCol w="3754337"/>
                <a:gridCol w="3211831"/>
              </a:tblGrid>
              <a:tr h="341630">
                <a:tc>
                  <a:txBody>
                    <a:bodyPr/>
                    <a:lstStyle/>
                    <a:p>
                      <a:r>
                        <a:rPr lang="en-GB" sz="1200" b="1" dirty="0" smtClean="0">
                          <a:latin typeface="Arial" charset="0"/>
                          <a:ea typeface="Arial" charset="0"/>
                          <a:cs typeface="Arial" charset="0"/>
                        </a:rPr>
                        <a:t>Sponsors/Investors/Other</a:t>
                      </a:r>
                      <a:r>
                        <a:rPr lang="en-GB" sz="1200" b="1" baseline="0" dirty="0" smtClean="0">
                          <a:latin typeface="Arial" charset="0"/>
                          <a:ea typeface="Arial" charset="0"/>
                          <a:cs typeface="Arial" charset="0"/>
                        </a:rPr>
                        <a:t> Stakeholders</a:t>
                      </a:r>
                      <a:endParaRPr lang="en-GB" sz="1200" b="1" dirty="0">
                        <a:latin typeface="Arial" charset="0"/>
                        <a:ea typeface="Arial" charset="0"/>
                        <a:cs typeface="Arial" charset="0"/>
                      </a:endParaRPr>
                    </a:p>
                  </a:txBody>
                  <a:tcPr>
                    <a:solidFill>
                      <a:schemeClr val="accent4">
                        <a:lumMod val="60000"/>
                        <a:lumOff val="40000"/>
                      </a:schemeClr>
                    </a:solidFill>
                  </a:tcPr>
                </a:tc>
                <a:tc>
                  <a:txBody>
                    <a:bodyPr/>
                    <a:lstStyle/>
                    <a:p>
                      <a:r>
                        <a:rPr lang="en-GB" sz="1200" b="1" dirty="0" smtClean="0">
                          <a:latin typeface="Arial" charset="0"/>
                          <a:ea typeface="Arial" charset="0"/>
                          <a:cs typeface="Arial" charset="0"/>
                        </a:rPr>
                        <a:t>Description</a:t>
                      </a:r>
                      <a:endParaRPr lang="en-GB" sz="1200" b="1" dirty="0">
                        <a:latin typeface="Arial" charset="0"/>
                        <a:ea typeface="Arial" charset="0"/>
                        <a:cs typeface="Arial" charset="0"/>
                      </a:endParaRPr>
                    </a:p>
                  </a:txBody>
                  <a:tcPr>
                    <a:solidFill>
                      <a:schemeClr val="accent4">
                        <a:lumMod val="60000"/>
                        <a:lumOff val="40000"/>
                      </a:schemeClr>
                    </a:solidFill>
                  </a:tcPr>
                </a:tc>
                <a:tc>
                  <a:txBody>
                    <a:bodyPr/>
                    <a:lstStyle/>
                    <a:p>
                      <a:r>
                        <a:rPr lang="en-GB" sz="1200" b="1" dirty="0" smtClean="0">
                          <a:latin typeface="Arial" charset="0"/>
                          <a:ea typeface="Arial" charset="0"/>
                          <a:cs typeface="Arial" charset="0"/>
                        </a:rPr>
                        <a:t>Examples</a:t>
                      </a:r>
                    </a:p>
                  </a:txBody>
                  <a:tcPr>
                    <a:solidFill>
                      <a:schemeClr val="accent4">
                        <a:lumMod val="60000"/>
                        <a:lumOff val="40000"/>
                      </a:schemeClr>
                    </a:solidFill>
                  </a:tcPr>
                </a:tc>
              </a:tr>
              <a:tr h="287020">
                <a:tc>
                  <a:txBody>
                    <a:bodyPr/>
                    <a:lstStyle/>
                    <a:p>
                      <a:r>
                        <a:rPr lang="en-GB" sz="1200" b="1" dirty="0" smtClean="0">
                          <a:latin typeface="Arial" charset="0"/>
                          <a:ea typeface="Arial" charset="0"/>
                          <a:cs typeface="Arial" charset="0"/>
                        </a:rPr>
                        <a:t>Technical/Construction </a:t>
                      </a:r>
                      <a:endParaRPr lang="en-GB" sz="1200" b="1" dirty="0">
                        <a:latin typeface="Arial" charset="0"/>
                        <a:ea typeface="Arial" charset="0"/>
                        <a:cs typeface="Arial" charset="0"/>
                      </a:endParaRPr>
                    </a:p>
                  </a:txBody>
                  <a:tcPr/>
                </a:tc>
                <a:tc>
                  <a:txBody>
                    <a:bodyPr/>
                    <a:lstStyle/>
                    <a:p>
                      <a:r>
                        <a:rPr lang="en-GB" sz="1200" dirty="0" smtClean="0">
                          <a:latin typeface="Arial" charset="0"/>
                          <a:ea typeface="Arial" charset="0"/>
                          <a:cs typeface="Arial" charset="0"/>
                        </a:rPr>
                        <a:t>Planning, Design &amp; Build/Construct/ Project management / Architecture/design</a:t>
                      </a:r>
                      <a:r>
                        <a:rPr lang="en-GB" sz="1200" baseline="0" dirty="0" smtClean="0">
                          <a:latin typeface="Arial" charset="0"/>
                          <a:ea typeface="Arial" charset="0"/>
                          <a:cs typeface="Arial" charset="0"/>
                        </a:rPr>
                        <a:t>ing</a:t>
                      </a:r>
                      <a:endParaRPr lang="en-GB" sz="1200" dirty="0">
                        <a:latin typeface="Arial" charset="0"/>
                        <a:ea typeface="Arial" charset="0"/>
                        <a:cs typeface="Arial" charset="0"/>
                      </a:endParaRPr>
                    </a:p>
                  </a:txBody>
                  <a:tcPr/>
                </a:tc>
                <a:tc>
                  <a:txBody>
                    <a:bodyPr/>
                    <a:lstStyle/>
                    <a:p>
                      <a:r>
                        <a:rPr lang="en-GB" sz="1200" dirty="0" smtClean="0">
                          <a:solidFill>
                            <a:schemeClr val="tx1"/>
                          </a:solidFill>
                          <a:latin typeface="Arial" charset="0"/>
                          <a:ea typeface="Arial" charset="0"/>
                          <a:cs typeface="Arial" charset="0"/>
                        </a:rPr>
                        <a:t>Construction companies, PPP and Turnkey</a:t>
                      </a:r>
                      <a:r>
                        <a:rPr lang="en-GB" sz="1200" baseline="0" dirty="0" smtClean="0">
                          <a:solidFill>
                            <a:schemeClr val="tx1"/>
                          </a:solidFill>
                          <a:latin typeface="Arial" charset="0"/>
                          <a:ea typeface="Arial" charset="0"/>
                          <a:cs typeface="Arial" charset="0"/>
                        </a:rPr>
                        <a:t> </a:t>
                      </a:r>
                      <a:endParaRPr lang="en-GB" sz="1200" dirty="0">
                        <a:solidFill>
                          <a:schemeClr val="tx1"/>
                        </a:solidFill>
                        <a:latin typeface="Arial" charset="0"/>
                        <a:ea typeface="Arial" charset="0"/>
                        <a:cs typeface="Arial" charset="0"/>
                      </a:endParaRPr>
                    </a:p>
                  </a:txBody>
                  <a:tcPr/>
                </a:tc>
              </a:tr>
              <a:tr h="512445">
                <a:tc>
                  <a:txBody>
                    <a:bodyPr/>
                    <a:lstStyle/>
                    <a:p>
                      <a:r>
                        <a:rPr lang="en-GB" sz="1200" b="1" dirty="0" smtClean="0">
                          <a:latin typeface="Arial" charset="0"/>
                          <a:ea typeface="Arial" charset="0"/>
                          <a:cs typeface="Arial" charset="0"/>
                        </a:rPr>
                        <a:t>Financial Institutions</a:t>
                      </a:r>
                      <a:endParaRPr lang="en-GB" sz="1200" b="1" dirty="0">
                        <a:latin typeface="Arial" charset="0"/>
                        <a:ea typeface="Arial" charset="0"/>
                        <a:cs typeface="Arial" charset="0"/>
                      </a:endParaRPr>
                    </a:p>
                  </a:txBody>
                  <a:tcPr/>
                </a:tc>
                <a:tc>
                  <a:txBody>
                    <a:bodyPr/>
                    <a:lstStyle/>
                    <a:p>
                      <a:r>
                        <a:rPr lang="en-GB" sz="1200" dirty="0" smtClean="0">
                          <a:latin typeface="Arial" charset="0"/>
                          <a:ea typeface="Arial" charset="0"/>
                          <a:cs typeface="Arial" charset="0"/>
                        </a:rPr>
                        <a:t>Local/International</a:t>
                      </a:r>
                      <a:r>
                        <a:rPr lang="en-GB" sz="1200" baseline="0" dirty="0" smtClean="0">
                          <a:latin typeface="Arial" charset="0"/>
                          <a:ea typeface="Arial" charset="0"/>
                          <a:cs typeface="Arial" charset="0"/>
                        </a:rPr>
                        <a:t> </a:t>
                      </a:r>
                      <a:r>
                        <a:rPr lang="en-GB" sz="1200" dirty="0" smtClean="0">
                          <a:latin typeface="Arial" charset="0"/>
                          <a:ea typeface="Arial" charset="0"/>
                          <a:cs typeface="Arial" charset="0"/>
                        </a:rPr>
                        <a:t>Debt/Equity financing (project &amp; corporate) - and mortgages</a:t>
                      </a:r>
                    </a:p>
                  </a:txBody>
                  <a:tcPr/>
                </a:tc>
                <a:tc>
                  <a:txBody>
                    <a:bodyPr/>
                    <a:lstStyle/>
                    <a:p>
                      <a:pPr marL="0" marR="0" lvl="0" indent="0" algn="l" defTabSz="1018824"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smtClean="0">
                        <a:ln>
                          <a:noFill/>
                        </a:ln>
                        <a:solidFill>
                          <a:schemeClr val="tx1"/>
                        </a:solidFill>
                        <a:effectLst/>
                        <a:uLnTx/>
                        <a:uFillTx/>
                        <a:latin typeface="Arial" charset="0"/>
                        <a:ea typeface="Arial" charset="0"/>
                        <a:cs typeface="Arial" charset="0"/>
                      </a:endParaRPr>
                    </a:p>
                    <a:p>
                      <a:pPr marL="0" marR="0" lvl="0" indent="0" algn="l" defTabSz="1018824"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smtClean="0">
                          <a:ln>
                            <a:noFill/>
                          </a:ln>
                          <a:solidFill>
                            <a:schemeClr val="tx1"/>
                          </a:solidFill>
                          <a:effectLst/>
                          <a:uLnTx/>
                          <a:uFillTx/>
                          <a:latin typeface="Arial" charset="0"/>
                          <a:ea typeface="Arial" charset="0"/>
                          <a:cs typeface="Arial" charset="0"/>
                        </a:rPr>
                        <a:t>    TBD</a:t>
                      </a:r>
                    </a:p>
                  </a:txBody>
                  <a:tcPr/>
                </a:tc>
              </a:tr>
              <a:tr h="1097280">
                <a:tc>
                  <a:txBody>
                    <a:bodyPr/>
                    <a:lstStyle/>
                    <a:p>
                      <a:r>
                        <a:rPr lang="en-GB" sz="1200" b="1" dirty="0" smtClean="0">
                          <a:latin typeface="Arial" charset="0"/>
                          <a:ea typeface="Arial" charset="0"/>
                          <a:cs typeface="Arial" charset="0"/>
                        </a:rPr>
                        <a:t>Federal</a:t>
                      </a:r>
                      <a:r>
                        <a:rPr lang="en-GB" sz="1200" b="1" baseline="0" dirty="0" smtClean="0">
                          <a:latin typeface="Arial" charset="0"/>
                          <a:ea typeface="Arial" charset="0"/>
                          <a:cs typeface="Arial" charset="0"/>
                        </a:rPr>
                        <a:t>/State/Local Government and FCT</a:t>
                      </a:r>
                      <a:endParaRPr lang="en-GB" sz="1200" b="1" dirty="0">
                        <a:latin typeface="Arial" charset="0"/>
                        <a:ea typeface="Arial" charset="0"/>
                        <a:cs typeface="Arial" charset="0"/>
                      </a:endParaRPr>
                    </a:p>
                  </a:txBody>
                  <a:tcPr/>
                </a:tc>
                <a:tc>
                  <a:txBody>
                    <a:bodyPr/>
                    <a:lstStyle/>
                    <a:p>
                      <a:pPr marL="0" marR="0" lvl="0" indent="0" algn="l" defTabSz="1018824"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smtClean="0">
                          <a:ln>
                            <a:noFill/>
                          </a:ln>
                          <a:solidFill>
                            <a:schemeClr val="tx1"/>
                          </a:solidFill>
                          <a:effectLst/>
                          <a:uLnTx/>
                          <a:uFillTx/>
                          <a:latin typeface="Arial" charset="0"/>
                          <a:ea typeface="Arial" charset="0"/>
                          <a:cs typeface="Arial" charset="0"/>
                        </a:rPr>
                        <a:t>Policy and regulatory control and implementation  – including land /titles documentation, infrastructure (primary and secondary)</a:t>
                      </a:r>
                    </a:p>
                  </a:txBody>
                  <a:tcPr/>
                </a:tc>
                <a:tc>
                  <a:txBody>
                    <a:bodyPr/>
                    <a:lstStyle/>
                    <a:p>
                      <a:pPr marL="109512" marR="0" lvl="0" indent="-109512" algn="l" defTabSz="101882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baseline="0" noProof="0" dirty="0" smtClean="0">
                          <a:solidFill>
                            <a:schemeClr val="tx1"/>
                          </a:solidFill>
                          <a:latin typeface="Arial" charset="0"/>
                          <a:ea typeface="Arial" charset="0"/>
                          <a:cs typeface="Arial" charset="0"/>
                        </a:rPr>
                        <a:t>Federal Ministry of Power, Housing &amp; Urban Development</a:t>
                      </a:r>
                    </a:p>
                    <a:p>
                      <a:pPr marL="109512" marR="0" lvl="0" indent="-109512" algn="l" defTabSz="101882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baseline="0" noProof="0" dirty="0" smtClean="0">
                          <a:solidFill>
                            <a:schemeClr val="tx1"/>
                          </a:solidFill>
                          <a:latin typeface="Arial" charset="0"/>
                          <a:ea typeface="Arial" charset="0"/>
                          <a:cs typeface="Arial" charset="0"/>
                        </a:rPr>
                        <a:t>Federal Housing Authority (FHA)</a:t>
                      </a:r>
                    </a:p>
                    <a:p>
                      <a:pPr marL="109512" marR="0" lvl="0" indent="-109512" algn="l" defTabSz="101882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noProof="0" dirty="0" smtClean="0">
                          <a:solidFill>
                            <a:schemeClr val="tx1"/>
                          </a:solidFill>
                          <a:latin typeface="Arial" charset="0"/>
                          <a:ea typeface="Arial" charset="0"/>
                          <a:cs typeface="Arial" charset="0"/>
                        </a:rPr>
                        <a:t>Office of the Surveyor-General  </a:t>
                      </a:r>
                    </a:p>
                    <a:p>
                      <a:pPr marL="109512" marR="0" lvl="0" indent="-109512" algn="l" defTabSz="101882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baseline="0" noProof="0" dirty="0" smtClean="0">
                          <a:solidFill>
                            <a:schemeClr val="tx1"/>
                          </a:solidFill>
                          <a:latin typeface="Arial" charset="0"/>
                          <a:ea typeface="Arial" charset="0"/>
                          <a:cs typeface="Arial" charset="0"/>
                        </a:rPr>
                        <a:t>Federal Ministry of Environment</a:t>
                      </a:r>
                    </a:p>
                    <a:p>
                      <a:pPr marL="109512" marR="0" lvl="0" indent="-109512" algn="l" defTabSz="101882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baseline="0" noProof="0" dirty="0" smtClean="0">
                          <a:solidFill>
                            <a:schemeClr val="tx1"/>
                          </a:solidFill>
                          <a:latin typeface="Arial" charset="0"/>
                          <a:ea typeface="Arial" charset="0"/>
                          <a:cs typeface="Arial" charset="0"/>
                        </a:rPr>
                        <a:t>FCT</a:t>
                      </a:r>
                    </a:p>
                  </a:txBody>
                  <a:tcPr/>
                </a:tc>
              </a:tr>
              <a:tr h="717423">
                <a:tc>
                  <a:txBody>
                    <a:bodyPr/>
                    <a:lstStyle/>
                    <a:p>
                      <a:r>
                        <a:rPr lang="en-GB" sz="1200" b="1" dirty="0" smtClean="0">
                          <a:latin typeface="Arial" charset="0"/>
                          <a:ea typeface="Arial" charset="0"/>
                          <a:cs typeface="Arial" charset="0"/>
                        </a:rPr>
                        <a:t>Developmental Aid/Finance Institution</a:t>
                      </a:r>
                      <a:r>
                        <a:rPr lang="en-GB" sz="1200" b="1" baseline="0" dirty="0" smtClean="0">
                          <a:latin typeface="Arial" charset="0"/>
                          <a:ea typeface="Arial" charset="0"/>
                          <a:cs typeface="Arial" charset="0"/>
                        </a:rPr>
                        <a:t>s</a:t>
                      </a:r>
                      <a:endParaRPr lang="en-GB" sz="1200" b="1" dirty="0">
                        <a:latin typeface="Arial" charset="0"/>
                        <a:ea typeface="Arial" charset="0"/>
                        <a:cs typeface="Arial" charset="0"/>
                      </a:endParaRPr>
                    </a:p>
                  </a:txBody>
                  <a:tcPr/>
                </a:tc>
                <a:tc>
                  <a:txBody>
                    <a:bodyPr/>
                    <a:lstStyle/>
                    <a:p>
                      <a:pPr marL="0" marR="0" lvl="0" indent="0" algn="l" defTabSz="1018824"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smtClean="0">
                          <a:ln>
                            <a:noFill/>
                          </a:ln>
                          <a:solidFill>
                            <a:schemeClr val="tx1"/>
                          </a:solidFill>
                          <a:effectLst/>
                          <a:uLnTx/>
                          <a:uFillTx/>
                          <a:latin typeface="Arial" charset="0"/>
                          <a:ea typeface="Arial" charset="0"/>
                          <a:cs typeface="Arial" charset="0"/>
                        </a:rPr>
                        <a:t>Support Government efforts in developing Real Estate sector capability and supporting / driving investments focused towards housing availability</a:t>
                      </a:r>
                    </a:p>
                  </a:txBody>
                  <a:tcPr/>
                </a:tc>
                <a:tc>
                  <a:txBody>
                    <a:bodyPr/>
                    <a:lstStyle/>
                    <a:p>
                      <a:r>
                        <a:rPr lang="en-GB" sz="1200" kern="1200" dirty="0" smtClean="0">
                          <a:solidFill>
                            <a:schemeClr val="tx1"/>
                          </a:solidFill>
                          <a:latin typeface="Arial" charset="0"/>
                          <a:ea typeface="Arial" charset="0"/>
                          <a:cs typeface="Arial" charset="0"/>
                        </a:rPr>
                        <a:t>DFID, World Bank/IFC, African Finance Corporation (AFC),  African</a:t>
                      </a:r>
                      <a:r>
                        <a:rPr lang="en-GB" sz="1200" kern="1200" baseline="0" dirty="0" smtClean="0">
                          <a:solidFill>
                            <a:schemeClr val="tx1"/>
                          </a:solidFill>
                          <a:latin typeface="Arial" charset="0"/>
                          <a:ea typeface="Arial" charset="0"/>
                          <a:cs typeface="Arial" charset="0"/>
                        </a:rPr>
                        <a:t> </a:t>
                      </a:r>
                      <a:r>
                        <a:rPr lang="en-GB" sz="1200" kern="1200" dirty="0" smtClean="0">
                          <a:solidFill>
                            <a:schemeClr val="tx1"/>
                          </a:solidFill>
                          <a:latin typeface="Arial" charset="0"/>
                          <a:ea typeface="Arial" charset="0"/>
                          <a:cs typeface="Arial" charset="0"/>
                        </a:rPr>
                        <a:t>Development Bank (AfDB),</a:t>
                      </a:r>
                      <a:endParaRPr lang="en-GB" sz="1200" kern="1200" dirty="0">
                        <a:solidFill>
                          <a:srgbClr val="FF0000"/>
                        </a:solidFill>
                        <a:latin typeface="Arial" charset="0"/>
                        <a:ea typeface="Arial" charset="0"/>
                        <a:cs typeface="Arial" charset="0"/>
                      </a:endParaRPr>
                    </a:p>
                  </a:txBody>
                  <a:tcPr/>
                </a:tc>
              </a:tr>
            </a:tbl>
          </a:graphicData>
        </a:graphic>
      </p:graphicFrame>
      <p:graphicFrame>
        <p:nvGraphicFramePr>
          <p:cNvPr id="8" name="Table 7"/>
          <p:cNvGraphicFramePr>
            <a:graphicFrameLocks noGrp="1"/>
          </p:cNvGraphicFramePr>
          <p:nvPr>
            <p:custDataLst>
              <p:tags r:id="rId2"/>
            </p:custDataLst>
            <p:extLst>
              <p:ext uri="{D42A27DB-BD31-4B8C-83A1-F6EECF244321}">
                <p14:modId xmlns:p14="http://schemas.microsoft.com/office/powerpoint/2010/main" val="1767918083"/>
              </p:ext>
            </p:extLst>
          </p:nvPr>
        </p:nvGraphicFramePr>
        <p:xfrm>
          <a:off x="167639" y="5321300"/>
          <a:ext cx="8816341" cy="822960"/>
        </p:xfrm>
        <a:graphic>
          <a:graphicData uri="http://schemas.openxmlformats.org/drawingml/2006/table">
            <a:tbl>
              <a:tblPr firstRow="1" firstCol="1" bandRow="1"/>
              <a:tblGrid>
                <a:gridCol w="1873034"/>
                <a:gridCol w="3757300"/>
                <a:gridCol w="3186007"/>
              </a:tblGrid>
              <a:tr h="512445">
                <a:tc>
                  <a:txBody>
                    <a:bodyPr/>
                    <a:lstStyle/>
                    <a:p>
                      <a:r>
                        <a:rPr lang="en-GB" sz="1200" b="1" dirty="0" smtClean="0">
                          <a:latin typeface="Arial" charset="0"/>
                          <a:ea typeface="Arial" charset="0"/>
                          <a:cs typeface="Arial" charset="0"/>
                        </a:rPr>
                        <a:t>Professional Bodies </a:t>
                      </a:r>
                      <a:endParaRPr lang="en-GB" sz="1200" b="1" dirty="0">
                        <a:latin typeface="Arial" charset="0"/>
                        <a:ea typeface="Arial" charset="0"/>
                        <a:cs typeface="Arial" charset="0"/>
                      </a:endParaRPr>
                    </a:p>
                  </a:txBody>
                  <a:tcPr/>
                </a:tc>
                <a:tc>
                  <a:txBody>
                    <a:bodyPr/>
                    <a:lstStyle/>
                    <a:p>
                      <a:r>
                        <a:rPr lang="en-GB" sz="1200" dirty="0" smtClean="0">
                          <a:latin typeface="Arial" charset="0"/>
                          <a:ea typeface="Arial" charset="0"/>
                          <a:cs typeface="Arial" charset="0"/>
                        </a:rPr>
                        <a:t>Experts</a:t>
                      </a:r>
                      <a:r>
                        <a:rPr lang="en-GB" sz="1200" baseline="0" dirty="0" smtClean="0">
                          <a:latin typeface="Arial" charset="0"/>
                          <a:ea typeface="Arial" charset="0"/>
                          <a:cs typeface="Arial" charset="0"/>
                        </a:rPr>
                        <a:t> advise/opinions on plannning, design and construction of housing </a:t>
                      </a:r>
                      <a:endParaRPr lang="en-GB" sz="1200" dirty="0">
                        <a:latin typeface="Arial" charset="0"/>
                        <a:ea typeface="Arial" charset="0"/>
                        <a:cs typeface="Arial" charset="0"/>
                      </a:endParaRPr>
                    </a:p>
                  </a:txBody>
                  <a:tcPr/>
                </a:tc>
                <a:tc>
                  <a:txBody>
                    <a:bodyPr/>
                    <a:lstStyle/>
                    <a:p>
                      <a:r>
                        <a:rPr lang="en-GB" sz="1200" dirty="0" smtClean="0">
                          <a:solidFill>
                            <a:schemeClr val="tx1"/>
                          </a:solidFill>
                          <a:latin typeface="Arial" charset="0"/>
                          <a:ea typeface="Arial" charset="0"/>
                          <a:cs typeface="Arial" charset="0"/>
                        </a:rPr>
                        <a:t>Nigeria Society of Engineers</a:t>
                      </a:r>
                    </a:p>
                    <a:p>
                      <a:r>
                        <a:rPr lang="en-GB" sz="1200" dirty="0" smtClean="0">
                          <a:solidFill>
                            <a:schemeClr val="tx1"/>
                          </a:solidFill>
                          <a:latin typeface="Arial" charset="0"/>
                          <a:ea typeface="Arial" charset="0"/>
                          <a:cs typeface="Arial" charset="0"/>
                        </a:rPr>
                        <a:t>Nigeria Society of Architects</a:t>
                      </a:r>
                    </a:p>
                    <a:p>
                      <a:r>
                        <a:rPr lang="en-GB" sz="1200" dirty="0" smtClean="0">
                          <a:solidFill>
                            <a:schemeClr val="tx1"/>
                          </a:solidFill>
                          <a:latin typeface="Arial" charset="0"/>
                          <a:ea typeface="Arial" charset="0"/>
                          <a:cs typeface="Arial" charset="0"/>
                        </a:rPr>
                        <a:t>Ngeria</a:t>
                      </a:r>
                      <a:r>
                        <a:rPr lang="en-GB" sz="1200" baseline="0" dirty="0" smtClean="0">
                          <a:solidFill>
                            <a:schemeClr val="tx1"/>
                          </a:solidFill>
                          <a:latin typeface="Arial" charset="0"/>
                          <a:ea typeface="Arial" charset="0"/>
                          <a:cs typeface="Arial" charset="0"/>
                        </a:rPr>
                        <a:t> Institute for Building</a:t>
                      </a:r>
                    </a:p>
                    <a:p>
                      <a:r>
                        <a:rPr lang="en-GB" sz="1200" baseline="0" dirty="0" smtClean="0">
                          <a:solidFill>
                            <a:schemeClr val="tx1"/>
                          </a:solidFill>
                          <a:latin typeface="Arial" charset="0"/>
                          <a:ea typeface="Arial" charset="0"/>
                          <a:cs typeface="Arial" charset="0"/>
                        </a:rPr>
                        <a:t>Nigeria Institute for Town Planners</a:t>
                      </a:r>
                      <a:endParaRPr lang="en-GB" sz="1200" dirty="0">
                        <a:solidFill>
                          <a:schemeClr val="tx1"/>
                        </a:solidFill>
                        <a:latin typeface="Arial" charset="0"/>
                        <a:ea typeface="Arial" charset="0"/>
                        <a:cs typeface="Arial" charset="0"/>
                      </a:endParaRPr>
                    </a:p>
                  </a:txBody>
                  <a:tcPr/>
                </a:tc>
              </a:tr>
            </a:tbl>
          </a:graphicData>
        </a:graphic>
      </p:graphicFrame>
      <p:sp>
        <p:nvSpPr>
          <p:cNvPr id="9" name="TextBox 8"/>
          <p:cNvSpPr txBox="1"/>
          <p:nvPr/>
        </p:nvSpPr>
        <p:spPr>
          <a:xfrm>
            <a:off x="449899" y="1114160"/>
            <a:ext cx="6350951" cy="307777"/>
          </a:xfrm>
          <a:prstGeom prst="rect">
            <a:avLst/>
          </a:prstGeom>
          <a:noFill/>
        </p:spPr>
        <p:txBody>
          <a:bodyPr wrap="square" rtlCol="0">
            <a:spAutoFit/>
          </a:bodyPr>
          <a:lstStyle/>
          <a:p>
            <a:r>
              <a:rPr lang="en-US" sz="1400" dirty="0" smtClean="0">
                <a:solidFill>
                  <a:schemeClr val="tx2"/>
                </a:solidFill>
                <a:latin typeface="Arial" charset="0"/>
                <a:ea typeface="Arial" charset="0"/>
                <a:cs typeface="Arial" charset="0"/>
              </a:rPr>
              <a:t>.......for collaboration as soon as the proposal is approved</a:t>
            </a:r>
            <a:endParaRPr lang="en-US" sz="1400" dirty="0">
              <a:solidFill>
                <a:schemeClr val="tx2"/>
              </a:solidFill>
              <a:latin typeface="Arial" charset="0"/>
              <a:ea typeface="Arial" charset="0"/>
              <a:cs typeface="Arial" charset="0"/>
            </a:endParaRPr>
          </a:p>
        </p:txBody>
      </p:sp>
      <p:sp>
        <p:nvSpPr>
          <p:cNvPr id="6" name="Slide Number Placeholder 5"/>
          <p:cNvSpPr>
            <a:spLocks noGrp="1"/>
          </p:cNvSpPr>
          <p:nvPr>
            <p:ph type="sldNum" sz="quarter" idx="12"/>
          </p:nvPr>
        </p:nvSpPr>
        <p:spPr/>
        <p:txBody>
          <a:bodyPr/>
          <a:lstStyle/>
          <a:p>
            <a:fld id="{0F4A5E66-914C-5748-B97C-7CD75A7ED2D6}" type="slidenum">
              <a:rPr lang="en-US" smtClean="0"/>
              <a:t>23</a:t>
            </a:fld>
            <a:endParaRPr lang="en-US" dirty="0"/>
          </a:p>
        </p:txBody>
      </p:sp>
      <p:sp>
        <p:nvSpPr>
          <p:cNvPr id="10" name="Footer Placeholder 9"/>
          <p:cNvSpPr>
            <a:spLocks noGrp="1"/>
          </p:cNvSpPr>
          <p:nvPr>
            <p:ph type="ftr" sz="quarter" idx="11"/>
          </p:nvPr>
        </p:nvSpPr>
        <p:spPr/>
        <p:txBody>
          <a:bodyPr/>
          <a:lstStyle/>
          <a:p>
            <a:r>
              <a:rPr lang="en-US" sz="800" dirty="0" smtClean="0"/>
              <a:t>"Affordable Housing Solutions For All Nigerians</a:t>
            </a:r>
            <a:r>
              <a:rPr lang="en-US" dirty="0" smtClean="0"/>
              <a:t>"</a:t>
            </a:r>
            <a:endParaRPr lang="en-US" dirty="0"/>
          </a:p>
        </p:txBody>
      </p:sp>
      <p:sp>
        <p:nvSpPr>
          <p:cNvPr id="12" name="Rectangle 11"/>
          <p:cNvSpPr/>
          <p:nvPr/>
        </p:nvSpPr>
        <p:spPr>
          <a:xfrm>
            <a:off x="7807855" y="6408651"/>
            <a:ext cx="989373" cy="215444"/>
          </a:xfrm>
          <a:prstGeom prst="rect">
            <a:avLst/>
          </a:prstGeom>
        </p:spPr>
        <p:txBody>
          <a:bodyPr wrap="none">
            <a:spAutoFit/>
          </a:bodyPr>
          <a:lstStyle/>
          <a:p>
            <a:r>
              <a:rPr lang="en-US" sz="800" dirty="0" smtClean="0">
                <a:latin typeface="Arial"/>
                <a:cs typeface="Arial"/>
              </a:rPr>
              <a:t>© February  2016</a:t>
            </a:r>
            <a:endParaRPr lang="en-US" sz="800" dirty="0">
              <a:latin typeface="Arial"/>
              <a:cs typeface="Arial"/>
            </a:endParaRPr>
          </a:p>
        </p:txBody>
      </p:sp>
    </p:spTree>
    <p:extLst>
      <p:ext uri="{BB962C8B-B14F-4D97-AF65-F5344CB8AC3E}">
        <p14:creationId xmlns:p14="http://schemas.microsoft.com/office/powerpoint/2010/main" val="196193192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281330" y="687930"/>
            <a:ext cx="1672170" cy="1000274"/>
          </a:xfrm>
          <a:prstGeom prst="rect">
            <a:avLst/>
          </a:prstGeom>
          <a:noFill/>
        </p:spPr>
        <p:txBody>
          <a:bodyPr wrap="square" rtlCol="0">
            <a:spAutoFit/>
          </a:bodyPr>
          <a:lstStyle/>
          <a:p>
            <a:r>
              <a:rPr lang="en-US" sz="4000" dirty="0" smtClean="0">
                <a:solidFill>
                  <a:srgbClr val="FFFFFF"/>
                </a:solidFill>
                <a:latin typeface="Avenir Black Oblique"/>
                <a:cs typeface="Avenir Black Oblique"/>
              </a:rPr>
              <a:t> NHI</a:t>
            </a:r>
          </a:p>
          <a:p>
            <a:r>
              <a:rPr lang="en-US" sz="1100" dirty="0" smtClean="0">
                <a:solidFill>
                  <a:schemeClr val="bg1"/>
                </a:solidFill>
                <a:latin typeface="Arial"/>
                <a:cs typeface="Arial"/>
              </a:rPr>
              <a:t> </a:t>
            </a:r>
            <a:r>
              <a:rPr lang="en-US" sz="1100" dirty="0">
                <a:solidFill>
                  <a:schemeClr val="bg1"/>
                </a:solidFill>
                <a:latin typeface="Arial"/>
                <a:cs typeface="Arial"/>
              </a:rPr>
              <a:t>“</a:t>
            </a:r>
            <a:r>
              <a:rPr lang="en-US" sz="800" dirty="0">
                <a:solidFill>
                  <a:schemeClr val="bg1"/>
                </a:solidFill>
                <a:latin typeface="Arial"/>
                <a:cs typeface="Arial"/>
              </a:rPr>
              <a:t>Thinking Global, Acting Local”</a:t>
            </a:r>
          </a:p>
          <a:p>
            <a:endParaRPr lang="en-US" sz="800" dirty="0">
              <a:solidFill>
                <a:srgbClr val="FFFFFF"/>
              </a:solidFill>
              <a:latin typeface="Avenir Black Oblique"/>
              <a:cs typeface="Avenir Black Oblique"/>
            </a:endParaRPr>
          </a:p>
        </p:txBody>
      </p:sp>
      <p:sp>
        <p:nvSpPr>
          <p:cNvPr id="6" name="Title 1"/>
          <p:cNvSpPr>
            <a:spLocks noGrp="1"/>
          </p:cNvSpPr>
          <p:nvPr>
            <p:ph type="title"/>
          </p:nvPr>
        </p:nvSpPr>
        <p:spPr>
          <a:xfrm>
            <a:off x="1505141" y="3037361"/>
            <a:ext cx="5691294" cy="745067"/>
          </a:xfrm>
        </p:spPr>
        <p:txBody>
          <a:bodyPr/>
          <a:lstStyle/>
          <a:p>
            <a:r>
              <a:rPr lang="en-US" b="1" dirty="0" smtClean="0">
                <a:latin typeface="Arial"/>
                <a:cs typeface="Arial"/>
              </a:rPr>
              <a:t>Building Technology and Development Approach</a:t>
            </a:r>
            <a:endParaRPr lang="en-US" b="1" dirty="0">
              <a:latin typeface="Arial"/>
              <a:cs typeface="Arial"/>
            </a:endParaRPr>
          </a:p>
        </p:txBody>
      </p:sp>
      <p:sp>
        <p:nvSpPr>
          <p:cNvPr id="3" name="Slide Number Placeholder 2"/>
          <p:cNvSpPr>
            <a:spLocks noGrp="1"/>
          </p:cNvSpPr>
          <p:nvPr>
            <p:ph type="sldNum" sz="quarter" idx="12"/>
          </p:nvPr>
        </p:nvSpPr>
        <p:spPr/>
        <p:txBody>
          <a:bodyPr/>
          <a:lstStyle/>
          <a:p>
            <a:fld id="{0F4A5E66-914C-5748-B97C-7CD75A7ED2D6}" type="slidenum">
              <a:rPr lang="en-US" smtClean="0"/>
              <a:t>24</a:t>
            </a:fld>
            <a:endParaRPr lang="en-US" dirty="0"/>
          </a:p>
        </p:txBody>
      </p:sp>
      <p:sp>
        <p:nvSpPr>
          <p:cNvPr id="7" name="Footer Placeholder 6"/>
          <p:cNvSpPr>
            <a:spLocks noGrp="1"/>
          </p:cNvSpPr>
          <p:nvPr>
            <p:ph type="ftr" sz="quarter" idx="11"/>
          </p:nvPr>
        </p:nvSpPr>
        <p:spPr/>
        <p:txBody>
          <a:bodyPr/>
          <a:lstStyle/>
          <a:p>
            <a:r>
              <a:rPr lang="en-US" sz="800" dirty="0" smtClean="0"/>
              <a:t>"Affordable Housing Solutions For All Nigerians"</a:t>
            </a:r>
            <a:endParaRPr lang="en-US" sz="800" dirty="0"/>
          </a:p>
        </p:txBody>
      </p:sp>
      <p:sp>
        <p:nvSpPr>
          <p:cNvPr id="9" name="Rectangle 8"/>
          <p:cNvSpPr/>
          <p:nvPr/>
        </p:nvSpPr>
        <p:spPr>
          <a:xfrm>
            <a:off x="7807855" y="6408651"/>
            <a:ext cx="1047082" cy="215444"/>
          </a:xfrm>
          <a:prstGeom prst="rect">
            <a:avLst/>
          </a:prstGeom>
        </p:spPr>
        <p:txBody>
          <a:bodyPr wrap="none">
            <a:spAutoFit/>
          </a:bodyPr>
          <a:lstStyle/>
          <a:p>
            <a:r>
              <a:rPr lang="en-US" sz="800" dirty="0" smtClean="0">
                <a:latin typeface="Arial"/>
                <a:cs typeface="Arial"/>
              </a:rPr>
              <a:t>©   February  2016</a:t>
            </a:r>
            <a:endParaRPr lang="en-US" sz="800" dirty="0">
              <a:latin typeface="Arial"/>
              <a:cs typeface="Arial"/>
            </a:endParaRPr>
          </a:p>
        </p:txBody>
      </p:sp>
    </p:spTree>
    <p:extLst>
      <p:ext uri="{BB962C8B-B14F-4D97-AF65-F5344CB8AC3E}">
        <p14:creationId xmlns:p14="http://schemas.microsoft.com/office/powerpoint/2010/main" val="49396428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17493"/>
            <a:ext cx="6508377" cy="464828"/>
          </a:xfrm>
        </p:spPr>
        <p:txBody>
          <a:bodyPr/>
          <a:lstStyle/>
          <a:p>
            <a:r>
              <a:rPr lang="en-US" sz="2400" dirty="0" smtClean="0">
                <a:latin typeface="Arial"/>
                <a:cs typeface="Arial"/>
              </a:rPr>
              <a:t>Technology </a:t>
            </a:r>
            <a:endParaRPr lang="en-US" sz="2400" dirty="0">
              <a:latin typeface="Arial"/>
              <a:cs typeface="Arial"/>
            </a:endParaRPr>
          </a:p>
        </p:txBody>
      </p:sp>
      <p:sp>
        <p:nvSpPr>
          <p:cNvPr id="4" name="TextBox 3"/>
          <p:cNvSpPr txBox="1"/>
          <p:nvPr/>
        </p:nvSpPr>
        <p:spPr>
          <a:xfrm>
            <a:off x="7132320" y="687930"/>
            <a:ext cx="2011680" cy="1123384"/>
          </a:xfrm>
          <a:prstGeom prst="rect">
            <a:avLst/>
          </a:prstGeom>
          <a:noFill/>
        </p:spPr>
        <p:txBody>
          <a:bodyPr wrap="square" rtlCol="0">
            <a:spAutoFit/>
          </a:bodyPr>
          <a:lstStyle/>
          <a:p>
            <a:r>
              <a:rPr lang="en-US" sz="4000" dirty="0" smtClean="0">
                <a:solidFill>
                  <a:srgbClr val="FFFFFF"/>
                </a:solidFill>
                <a:latin typeface="Avenir Black Oblique"/>
                <a:cs typeface="Avenir Black Oblique"/>
              </a:rPr>
              <a:t> NHI</a:t>
            </a:r>
          </a:p>
          <a:p>
            <a:r>
              <a:rPr lang="en-US" sz="1100" dirty="0" smtClean="0">
                <a:solidFill>
                  <a:schemeClr val="bg1"/>
                </a:solidFill>
                <a:latin typeface="Arial"/>
                <a:cs typeface="Arial"/>
              </a:rPr>
              <a:t>    “</a:t>
            </a:r>
            <a:r>
              <a:rPr lang="en-US" sz="800" dirty="0">
                <a:solidFill>
                  <a:schemeClr val="bg1"/>
                </a:solidFill>
                <a:latin typeface="Arial"/>
                <a:cs typeface="Arial"/>
              </a:rPr>
              <a:t>Thinking Global, Acting Local”</a:t>
            </a:r>
          </a:p>
          <a:p>
            <a:endParaRPr lang="en-US" sz="800" dirty="0">
              <a:solidFill>
                <a:srgbClr val="FFFFFF"/>
              </a:solidFill>
              <a:latin typeface="Avenir Black Oblique"/>
              <a:cs typeface="Avenir Black Oblique"/>
            </a:endParaRPr>
          </a:p>
          <a:p>
            <a:endParaRPr lang="en-US" sz="800" dirty="0">
              <a:solidFill>
                <a:srgbClr val="FFFFFF"/>
              </a:solidFill>
              <a:latin typeface="Avenir Black Oblique"/>
              <a:cs typeface="Avenir Black Oblique"/>
            </a:endParaRPr>
          </a:p>
        </p:txBody>
      </p:sp>
      <p:pic>
        <p:nvPicPr>
          <p:cNvPr id="7" name="Picture 6"/>
          <p:cNvPicPr>
            <a:picLocks noChangeAspect="1"/>
          </p:cNvPicPr>
          <p:nvPr/>
        </p:nvPicPr>
        <p:blipFill>
          <a:blip r:embed="rId2"/>
          <a:stretch>
            <a:fillRect/>
          </a:stretch>
        </p:blipFill>
        <p:spPr>
          <a:xfrm>
            <a:off x="196027" y="1448165"/>
            <a:ext cx="6936293" cy="4661580"/>
          </a:xfrm>
          <a:prstGeom prst="rect">
            <a:avLst/>
          </a:prstGeom>
        </p:spPr>
      </p:pic>
      <p:sp>
        <p:nvSpPr>
          <p:cNvPr id="6" name="Slide Number Placeholder 5"/>
          <p:cNvSpPr>
            <a:spLocks noGrp="1"/>
          </p:cNvSpPr>
          <p:nvPr>
            <p:ph type="sldNum" sz="quarter" idx="12"/>
          </p:nvPr>
        </p:nvSpPr>
        <p:spPr/>
        <p:txBody>
          <a:bodyPr/>
          <a:lstStyle/>
          <a:p>
            <a:fld id="{0F4A5E66-914C-5748-B97C-7CD75A7ED2D6}" type="slidenum">
              <a:rPr lang="en-US" smtClean="0"/>
              <a:t>25</a:t>
            </a:fld>
            <a:endParaRPr lang="en-US" dirty="0"/>
          </a:p>
        </p:txBody>
      </p:sp>
      <p:sp>
        <p:nvSpPr>
          <p:cNvPr id="8" name="Footer Placeholder 7"/>
          <p:cNvSpPr>
            <a:spLocks noGrp="1"/>
          </p:cNvSpPr>
          <p:nvPr>
            <p:ph type="ftr" sz="quarter" idx="11"/>
          </p:nvPr>
        </p:nvSpPr>
        <p:spPr>
          <a:xfrm>
            <a:off x="174812" y="6402070"/>
            <a:ext cx="6007100" cy="365125"/>
          </a:xfrm>
        </p:spPr>
        <p:txBody>
          <a:bodyPr/>
          <a:lstStyle/>
          <a:p>
            <a:r>
              <a:rPr lang="en-US" sz="800" dirty="0" smtClean="0"/>
              <a:t>"Affordable Housing Solutions For All Nigerians"</a:t>
            </a:r>
            <a:endParaRPr lang="en-US" sz="800" dirty="0"/>
          </a:p>
        </p:txBody>
      </p:sp>
      <p:sp>
        <p:nvSpPr>
          <p:cNvPr id="11" name="Rectangle 10"/>
          <p:cNvSpPr/>
          <p:nvPr/>
        </p:nvSpPr>
        <p:spPr>
          <a:xfrm>
            <a:off x="7807855" y="6408651"/>
            <a:ext cx="1047082" cy="215444"/>
          </a:xfrm>
          <a:prstGeom prst="rect">
            <a:avLst/>
          </a:prstGeom>
        </p:spPr>
        <p:txBody>
          <a:bodyPr wrap="none">
            <a:spAutoFit/>
          </a:bodyPr>
          <a:lstStyle/>
          <a:p>
            <a:r>
              <a:rPr lang="en-US" sz="800" dirty="0" smtClean="0">
                <a:latin typeface="Arial"/>
                <a:cs typeface="Arial"/>
              </a:rPr>
              <a:t>©   February  2016</a:t>
            </a:r>
            <a:endParaRPr lang="en-US" sz="800" dirty="0">
              <a:latin typeface="Arial"/>
              <a:cs typeface="Arial"/>
            </a:endParaRPr>
          </a:p>
        </p:txBody>
      </p:sp>
    </p:spTree>
    <p:extLst>
      <p:ext uri="{BB962C8B-B14F-4D97-AF65-F5344CB8AC3E}">
        <p14:creationId xmlns:p14="http://schemas.microsoft.com/office/powerpoint/2010/main" val="25428861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17493"/>
            <a:ext cx="6508377" cy="464828"/>
          </a:xfrm>
        </p:spPr>
        <p:txBody>
          <a:bodyPr/>
          <a:lstStyle/>
          <a:p>
            <a:r>
              <a:rPr lang="en-US" sz="2400" dirty="0" smtClean="0">
                <a:latin typeface="Arial"/>
                <a:cs typeface="Arial"/>
              </a:rPr>
              <a:t>Technology </a:t>
            </a:r>
            <a:endParaRPr lang="en-US" sz="2400" dirty="0">
              <a:latin typeface="Arial"/>
              <a:cs typeface="Arial"/>
            </a:endParaRPr>
          </a:p>
        </p:txBody>
      </p:sp>
      <p:sp>
        <p:nvSpPr>
          <p:cNvPr id="4" name="TextBox 3"/>
          <p:cNvSpPr txBox="1"/>
          <p:nvPr/>
        </p:nvSpPr>
        <p:spPr>
          <a:xfrm>
            <a:off x="7281330" y="687930"/>
            <a:ext cx="1607270" cy="1123384"/>
          </a:xfrm>
          <a:prstGeom prst="rect">
            <a:avLst/>
          </a:prstGeom>
          <a:noFill/>
        </p:spPr>
        <p:txBody>
          <a:bodyPr wrap="square" rtlCol="0">
            <a:spAutoFit/>
          </a:bodyPr>
          <a:lstStyle/>
          <a:p>
            <a:r>
              <a:rPr lang="en-US" sz="4000" dirty="0" smtClean="0">
                <a:solidFill>
                  <a:srgbClr val="FFFFFF"/>
                </a:solidFill>
                <a:latin typeface="Avenir Black Oblique"/>
                <a:cs typeface="Avenir Black Oblique"/>
              </a:rPr>
              <a:t>NHI</a:t>
            </a:r>
          </a:p>
          <a:p>
            <a:r>
              <a:rPr lang="en-US" sz="1100" dirty="0" smtClean="0">
                <a:solidFill>
                  <a:schemeClr val="bg1"/>
                </a:solidFill>
                <a:latin typeface="Arial"/>
                <a:cs typeface="Arial"/>
              </a:rPr>
              <a:t>“</a:t>
            </a:r>
            <a:r>
              <a:rPr lang="en-US" sz="800" dirty="0">
                <a:solidFill>
                  <a:schemeClr val="bg1"/>
                </a:solidFill>
                <a:latin typeface="Arial"/>
                <a:cs typeface="Arial"/>
              </a:rPr>
              <a:t>Thinking Global, Acting Local”</a:t>
            </a:r>
          </a:p>
          <a:p>
            <a:endParaRPr lang="en-US" sz="800" dirty="0">
              <a:solidFill>
                <a:srgbClr val="FFFFFF"/>
              </a:solidFill>
              <a:latin typeface="Avenir Black Oblique"/>
              <a:cs typeface="Avenir Black Oblique"/>
            </a:endParaRPr>
          </a:p>
          <a:p>
            <a:endParaRPr lang="en-US" sz="800" dirty="0">
              <a:solidFill>
                <a:srgbClr val="FFFFFF"/>
              </a:solidFill>
              <a:latin typeface="Avenir Black Oblique"/>
              <a:cs typeface="Avenir Black Oblique"/>
            </a:endParaRPr>
          </a:p>
        </p:txBody>
      </p:sp>
      <p:pic>
        <p:nvPicPr>
          <p:cNvPr id="6" name="Picture 5"/>
          <p:cNvPicPr>
            <a:picLocks noChangeAspect="1"/>
          </p:cNvPicPr>
          <p:nvPr/>
        </p:nvPicPr>
        <p:blipFill>
          <a:blip r:embed="rId2"/>
          <a:stretch>
            <a:fillRect/>
          </a:stretch>
        </p:blipFill>
        <p:spPr>
          <a:xfrm>
            <a:off x="132731" y="1159509"/>
            <a:ext cx="7004049" cy="4860180"/>
          </a:xfrm>
          <a:prstGeom prst="rect">
            <a:avLst/>
          </a:prstGeom>
        </p:spPr>
      </p:pic>
      <p:sp>
        <p:nvSpPr>
          <p:cNvPr id="7" name="Slide Number Placeholder 6"/>
          <p:cNvSpPr>
            <a:spLocks noGrp="1"/>
          </p:cNvSpPr>
          <p:nvPr>
            <p:ph type="sldNum" sz="quarter" idx="12"/>
          </p:nvPr>
        </p:nvSpPr>
        <p:spPr/>
        <p:txBody>
          <a:bodyPr/>
          <a:lstStyle/>
          <a:p>
            <a:fld id="{0F4A5E66-914C-5748-B97C-7CD75A7ED2D6}" type="slidenum">
              <a:rPr lang="en-US" smtClean="0"/>
              <a:t>26</a:t>
            </a:fld>
            <a:endParaRPr lang="en-US" dirty="0"/>
          </a:p>
        </p:txBody>
      </p:sp>
      <p:sp>
        <p:nvSpPr>
          <p:cNvPr id="8" name="Footer Placeholder 7"/>
          <p:cNvSpPr>
            <a:spLocks noGrp="1"/>
          </p:cNvSpPr>
          <p:nvPr>
            <p:ph type="ftr" sz="quarter" idx="11"/>
          </p:nvPr>
        </p:nvSpPr>
        <p:spPr/>
        <p:txBody>
          <a:bodyPr/>
          <a:lstStyle/>
          <a:p>
            <a:r>
              <a:rPr lang="en-US" sz="800" dirty="0" smtClean="0"/>
              <a:t>"Affordable Housing Solutions For All Nigerians</a:t>
            </a:r>
            <a:r>
              <a:rPr lang="en-US" dirty="0" smtClean="0"/>
              <a:t>"</a:t>
            </a:r>
            <a:endParaRPr lang="en-US" dirty="0"/>
          </a:p>
        </p:txBody>
      </p:sp>
      <p:sp>
        <p:nvSpPr>
          <p:cNvPr id="10" name="Rectangle 9"/>
          <p:cNvSpPr/>
          <p:nvPr/>
        </p:nvSpPr>
        <p:spPr>
          <a:xfrm>
            <a:off x="7807855" y="6408651"/>
            <a:ext cx="1047082" cy="215444"/>
          </a:xfrm>
          <a:prstGeom prst="rect">
            <a:avLst/>
          </a:prstGeom>
        </p:spPr>
        <p:txBody>
          <a:bodyPr wrap="none">
            <a:spAutoFit/>
          </a:bodyPr>
          <a:lstStyle/>
          <a:p>
            <a:r>
              <a:rPr lang="en-US" sz="800" dirty="0" smtClean="0">
                <a:latin typeface="Arial"/>
                <a:cs typeface="Arial"/>
              </a:rPr>
              <a:t>©   February  2016</a:t>
            </a:r>
            <a:endParaRPr lang="en-US" sz="800" dirty="0">
              <a:latin typeface="Arial"/>
              <a:cs typeface="Arial"/>
            </a:endParaRPr>
          </a:p>
        </p:txBody>
      </p:sp>
    </p:spTree>
    <p:extLst>
      <p:ext uri="{BB962C8B-B14F-4D97-AF65-F5344CB8AC3E}">
        <p14:creationId xmlns:p14="http://schemas.microsoft.com/office/powerpoint/2010/main" val="211417027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17493"/>
            <a:ext cx="6508377" cy="464828"/>
          </a:xfrm>
        </p:spPr>
        <p:txBody>
          <a:bodyPr/>
          <a:lstStyle/>
          <a:p>
            <a:r>
              <a:rPr lang="en-US" sz="2400" dirty="0" smtClean="0">
                <a:latin typeface="Arial"/>
                <a:cs typeface="Arial"/>
              </a:rPr>
              <a:t>Technology </a:t>
            </a:r>
            <a:endParaRPr lang="en-US" sz="2400" dirty="0">
              <a:latin typeface="Arial"/>
              <a:cs typeface="Arial"/>
            </a:endParaRPr>
          </a:p>
        </p:txBody>
      </p:sp>
      <p:sp>
        <p:nvSpPr>
          <p:cNvPr id="4" name="TextBox 3"/>
          <p:cNvSpPr txBox="1"/>
          <p:nvPr/>
        </p:nvSpPr>
        <p:spPr>
          <a:xfrm>
            <a:off x="7150100" y="687930"/>
            <a:ext cx="1709646" cy="1123384"/>
          </a:xfrm>
          <a:prstGeom prst="rect">
            <a:avLst/>
          </a:prstGeom>
          <a:noFill/>
        </p:spPr>
        <p:txBody>
          <a:bodyPr wrap="square" rtlCol="0">
            <a:spAutoFit/>
          </a:bodyPr>
          <a:lstStyle/>
          <a:p>
            <a:r>
              <a:rPr lang="en-US" sz="4000" dirty="0" smtClean="0">
                <a:solidFill>
                  <a:srgbClr val="FFFFFF"/>
                </a:solidFill>
                <a:latin typeface="Avenir Black Oblique"/>
                <a:cs typeface="Avenir Black Oblique"/>
              </a:rPr>
              <a:t> NHI</a:t>
            </a:r>
          </a:p>
          <a:p>
            <a:r>
              <a:rPr lang="en-US" sz="1100" dirty="0">
                <a:solidFill>
                  <a:schemeClr val="bg1"/>
                </a:solidFill>
                <a:latin typeface="Arial"/>
                <a:cs typeface="Arial"/>
              </a:rPr>
              <a:t> “</a:t>
            </a:r>
            <a:r>
              <a:rPr lang="en-US" sz="800" dirty="0">
                <a:solidFill>
                  <a:schemeClr val="bg1"/>
                </a:solidFill>
                <a:latin typeface="Arial"/>
                <a:cs typeface="Arial"/>
              </a:rPr>
              <a:t>Thinking Global, Acting Local”</a:t>
            </a:r>
          </a:p>
          <a:p>
            <a:endParaRPr lang="en-US" sz="800" dirty="0">
              <a:solidFill>
                <a:srgbClr val="FFFFFF"/>
              </a:solidFill>
              <a:latin typeface="Avenir Black Oblique"/>
              <a:cs typeface="Avenir Black Oblique"/>
            </a:endParaRPr>
          </a:p>
          <a:p>
            <a:endParaRPr lang="en-US" sz="800" dirty="0">
              <a:solidFill>
                <a:srgbClr val="FFFFFF"/>
              </a:solidFill>
              <a:latin typeface="Avenir Black Oblique"/>
              <a:cs typeface="Avenir Black Oblique"/>
            </a:endParaRPr>
          </a:p>
        </p:txBody>
      </p:sp>
      <p:pic>
        <p:nvPicPr>
          <p:cNvPr id="3" name="Picture 2"/>
          <p:cNvPicPr>
            <a:picLocks noChangeAspect="1"/>
          </p:cNvPicPr>
          <p:nvPr/>
        </p:nvPicPr>
        <p:blipFill>
          <a:blip r:embed="rId2"/>
          <a:stretch>
            <a:fillRect/>
          </a:stretch>
        </p:blipFill>
        <p:spPr>
          <a:xfrm>
            <a:off x="289932" y="1973767"/>
            <a:ext cx="8518787" cy="3080833"/>
          </a:xfrm>
          <a:prstGeom prst="rect">
            <a:avLst/>
          </a:prstGeom>
        </p:spPr>
      </p:pic>
      <p:sp>
        <p:nvSpPr>
          <p:cNvPr id="7" name="Slide Number Placeholder 6"/>
          <p:cNvSpPr>
            <a:spLocks noGrp="1"/>
          </p:cNvSpPr>
          <p:nvPr>
            <p:ph type="sldNum" sz="quarter" idx="12"/>
          </p:nvPr>
        </p:nvSpPr>
        <p:spPr/>
        <p:txBody>
          <a:bodyPr/>
          <a:lstStyle/>
          <a:p>
            <a:fld id="{0F4A5E66-914C-5748-B97C-7CD75A7ED2D6}" type="slidenum">
              <a:rPr lang="en-US" smtClean="0"/>
              <a:t>27</a:t>
            </a:fld>
            <a:endParaRPr lang="en-US" dirty="0"/>
          </a:p>
        </p:txBody>
      </p:sp>
      <p:sp>
        <p:nvSpPr>
          <p:cNvPr id="8" name="Footer Placeholder 7"/>
          <p:cNvSpPr>
            <a:spLocks noGrp="1"/>
          </p:cNvSpPr>
          <p:nvPr>
            <p:ph type="ftr" sz="quarter" idx="11"/>
          </p:nvPr>
        </p:nvSpPr>
        <p:spPr/>
        <p:txBody>
          <a:bodyPr/>
          <a:lstStyle/>
          <a:p>
            <a:r>
              <a:rPr lang="en-US" sz="800" dirty="0" smtClean="0"/>
              <a:t>"Affordable Housing Solutions For All Nigerians</a:t>
            </a:r>
            <a:r>
              <a:rPr lang="en-US" dirty="0" smtClean="0"/>
              <a:t>"</a:t>
            </a:r>
            <a:endParaRPr lang="en-US" dirty="0"/>
          </a:p>
        </p:txBody>
      </p:sp>
      <p:sp>
        <p:nvSpPr>
          <p:cNvPr id="10" name="Rectangle 9"/>
          <p:cNvSpPr/>
          <p:nvPr/>
        </p:nvSpPr>
        <p:spPr>
          <a:xfrm>
            <a:off x="7807855" y="6408651"/>
            <a:ext cx="1047082" cy="215444"/>
          </a:xfrm>
          <a:prstGeom prst="rect">
            <a:avLst/>
          </a:prstGeom>
        </p:spPr>
        <p:txBody>
          <a:bodyPr wrap="none">
            <a:spAutoFit/>
          </a:bodyPr>
          <a:lstStyle/>
          <a:p>
            <a:r>
              <a:rPr lang="en-US" sz="800" dirty="0" smtClean="0">
                <a:latin typeface="Arial"/>
                <a:cs typeface="Arial"/>
              </a:rPr>
              <a:t>©   February  2016</a:t>
            </a:r>
            <a:endParaRPr lang="en-US" sz="800" dirty="0">
              <a:latin typeface="Arial"/>
              <a:cs typeface="Arial"/>
            </a:endParaRPr>
          </a:p>
        </p:txBody>
      </p:sp>
    </p:spTree>
    <p:extLst>
      <p:ext uri="{BB962C8B-B14F-4D97-AF65-F5344CB8AC3E}">
        <p14:creationId xmlns:p14="http://schemas.microsoft.com/office/powerpoint/2010/main" val="37641667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17493"/>
            <a:ext cx="6508377" cy="464828"/>
          </a:xfrm>
        </p:spPr>
        <p:txBody>
          <a:bodyPr/>
          <a:lstStyle/>
          <a:p>
            <a:r>
              <a:rPr lang="en-US" sz="2400" dirty="0" smtClean="0">
                <a:latin typeface="Arial"/>
                <a:cs typeface="Arial"/>
              </a:rPr>
              <a:t>Technology </a:t>
            </a:r>
            <a:endParaRPr lang="en-US" sz="2400" dirty="0">
              <a:latin typeface="Arial"/>
              <a:cs typeface="Arial"/>
            </a:endParaRPr>
          </a:p>
        </p:txBody>
      </p:sp>
      <p:sp>
        <p:nvSpPr>
          <p:cNvPr id="4" name="TextBox 3"/>
          <p:cNvSpPr txBox="1"/>
          <p:nvPr/>
        </p:nvSpPr>
        <p:spPr>
          <a:xfrm>
            <a:off x="7124700" y="687930"/>
            <a:ext cx="1735046" cy="1246495"/>
          </a:xfrm>
          <a:prstGeom prst="rect">
            <a:avLst/>
          </a:prstGeom>
          <a:noFill/>
        </p:spPr>
        <p:txBody>
          <a:bodyPr wrap="square" rtlCol="0">
            <a:spAutoFit/>
          </a:bodyPr>
          <a:lstStyle/>
          <a:p>
            <a:r>
              <a:rPr lang="en-US" sz="4000" dirty="0" smtClean="0">
                <a:solidFill>
                  <a:srgbClr val="FFFFFF"/>
                </a:solidFill>
                <a:latin typeface="Avenir Black Oblique"/>
                <a:cs typeface="Avenir Black Oblique"/>
              </a:rPr>
              <a:t> NHI</a:t>
            </a:r>
          </a:p>
          <a:p>
            <a:endParaRPr lang="en-US" sz="800" dirty="0" smtClean="0">
              <a:solidFill>
                <a:srgbClr val="FFFFFF"/>
              </a:solidFill>
              <a:latin typeface="Avenir Black Oblique"/>
              <a:cs typeface="Avenir Black Oblique"/>
            </a:endParaRPr>
          </a:p>
          <a:p>
            <a:r>
              <a:rPr lang="en-US" sz="1100" dirty="0">
                <a:solidFill>
                  <a:schemeClr val="bg1"/>
                </a:solidFill>
                <a:latin typeface="Arial"/>
                <a:cs typeface="Arial"/>
              </a:rPr>
              <a:t> “</a:t>
            </a:r>
            <a:r>
              <a:rPr lang="en-US" sz="800" dirty="0">
                <a:solidFill>
                  <a:schemeClr val="bg1"/>
                </a:solidFill>
                <a:latin typeface="Arial"/>
                <a:cs typeface="Arial"/>
              </a:rPr>
              <a:t>Thinking Global, Acting Local”</a:t>
            </a:r>
          </a:p>
          <a:p>
            <a:endParaRPr lang="en-US" sz="800" dirty="0">
              <a:solidFill>
                <a:srgbClr val="FFFFFF"/>
              </a:solidFill>
              <a:latin typeface="Avenir Black Oblique"/>
              <a:cs typeface="Avenir Black Oblique"/>
            </a:endParaRPr>
          </a:p>
          <a:p>
            <a:endParaRPr lang="en-US" sz="800" dirty="0">
              <a:solidFill>
                <a:srgbClr val="FFFFFF"/>
              </a:solidFill>
              <a:latin typeface="Avenir Black Oblique"/>
              <a:cs typeface="Avenir Black Oblique"/>
            </a:endParaRPr>
          </a:p>
        </p:txBody>
      </p:sp>
      <p:pic>
        <p:nvPicPr>
          <p:cNvPr id="6" name="Picture 5"/>
          <p:cNvPicPr>
            <a:picLocks noChangeAspect="1"/>
          </p:cNvPicPr>
          <p:nvPr/>
        </p:nvPicPr>
        <p:blipFill>
          <a:blip r:embed="rId2"/>
          <a:stretch>
            <a:fillRect/>
          </a:stretch>
        </p:blipFill>
        <p:spPr>
          <a:xfrm>
            <a:off x="68580" y="1771650"/>
            <a:ext cx="8332470" cy="4443684"/>
          </a:xfrm>
          <a:prstGeom prst="rect">
            <a:avLst/>
          </a:prstGeom>
        </p:spPr>
      </p:pic>
      <p:sp>
        <p:nvSpPr>
          <p:cNvPr id="7" name="Slide Number Placeholder 6"/>
          <p:cNvSpPr>
            <a:spLocks noGrp="1"/>
          </p:cNvSpPr>
          <p:nvPr>
            <p:ph type="sldNum" sz="quarter" idx="12"/>
          </p:nvPr>
        </p:nvSpPr>
        <p:spPr/>
        <p:txBody>
          <a:bodyPr/>
          <a:lstStyle/>
          <a:p>
            <a:fld id="{0F4A5E66-914C-5748-B97C-7CD75A7ED2D6}" type="slidenum">
              <a:rPr lang="en-US" smtClean="0"/>
              <a:t>28</a:t>
            </a:fld>
            <a:endParaRPr lang="en-US" dirty="0"/>
          </a:p>
        </p:txBody>
      </p:sp>
      <p:sp>
        <p:nvSpPr>
          <p:cNvPr id="8" name="Footer Placeholder 7"/>
          <p:cNvSpPr>
            <a:spLocks noGrp="1"/>
          </p:cNvSpPr>
          <p:nvPr>
            <p:ph type="ftr" sz="quarter" idx="11"/>
          </p:nvPr>
        </p:nvSpPr>
        <p:spPr/>
        <p:txBody>
          <a:bodyPr/>
          <a:lstStyle/>
          <a:p>
            <a:r>
              <a:rPr lang="en-US" sz="800" dirty="0" smtClean="0"/>
              <a:t>"Affordable Housing Solutions For All Nigerians"</a:t>
            </a:r>
            <a:endParaRPr lang="en-US" sz="800" dirty="0"/>
          </a:p>
        </p:txBody>
      </p:sp>
      <p:sp>
        <p:nvSpPr>
          <p:cNvPr id="10" name="Rectangle 9"/>
          <p:cNvSpPr/>
          <p:nvPr/>
        </p:nvSpPr>
        <p:spPr>
          <a:xfrm>
            <a:off x="7807855" y="6408651"/>
            <a:ext cx="1047082" cy="215444"/>
          </a:xfrm>
          <a:prstGeom prst="rect">
            <a:avLst/>
          </a:prstGeom>
        </p:spPr>
        <p:txBody>
          <a:bodyPr wrap="none">
            <a:spAutoFit/>
          </a:bodyPr>
          <a:lstStyle/>
          <a:p>
            <a:r>
              <a:rPr lang="en-US" sz="800" dirty="0" smtClean="0">
                <a:latin typeface="Arial"/>
                <a:cs typeface="Arial"/>
              </a:rPr>
              <a:t>©   February  2016</a:t>
            </a:r>
            <a:endParaRPr lang="en-US" sz="800" dirty="0">
              <a:latin typeface="Arial"/>
              <a:cs typeface="Arial"/>
            </a:endParaRPr>
          </a:p>
        </p:txBody>
      </p:sp>
    </p:spTree>
    <p:extLst>
      <p:ext uri="{BB962C8B-B14F-4D97-AF65-F5344CB8AC3E}">
        <p14:creationId xmlns:p14="http://schemas.microsoft.com/office/powerpoint/2010/main" val="135229492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813" y="228601"/>
            <a:ext cx="6790764" cy="497540"/>
          </a:xfrm>
        </p:spPr>
        <p:txBody>
          <a:bodyPr/>
          <a:lstStyle/>
          <a:p>
            <a:r>
              <a:rPr lang="en-US" sz="2400" dirty="0">
                <a:latin typeface="Arial"/>
                <a:cs typeface="Arial"/>
              </a:rPr>
              <a:t>Technology</a:t>
            </a:r>
            <a:r>
              <a:rPr lang="en-US" dirty="0">
                <a:latin typeface="Arial"/>
                <a:cs typeface="Arial"/>
              </a:rPr>
              <a:t> </a:t>
            </a:r>
            <a:endParaRPr lang="en-US" dirty="0"/>
          </a:p>
        </p:txBody>
      </p:sp>
      <p:pic>
        <p:nvPicPr>
          <p:cNvPr id="6" name="Content Placeholder 5" descr="House 4.jpg"/>
          <p:cNvPicPr>
            <a:picLocks noGrp="1" noChangeAspect="1"/>
          </p:cNvPicPr>
          <p:nvPr>
            <p:ph idx="1"/>
          </p:nvPr>
        </p:nvPicPr>
        <p:blipFill>
          <a:blip r:embed="rId3">
            <a:extLst>
              <a:ext uri="{28A0092B-C50C-407E-A947-70E740481C1C}">
                <a14:useLocalDpi xmlns:a14="http://schemas.microsoft.com/office/drawing/2010/main" val="0"/>
              </a:ext>
            </a:extLst>
          </a:blip>
          <a:srcRect t="-19908" b="-19908"/>
          <a:stretch>
            <a:fillRect/>
          </a:stretch>
        </p:blipFill>
        <p:spPr>
          <a:xfrm>
            <a:off x="288925" y="1866900"/>
            <a:ext cx="4051300" cy="3916363"/>
          </a:xfrm>
        </p:spPr>
      </p:pic>
      <p:sp>
        <p:nvSpPr>
          <p:cNvPr id="4" name="Footer Placeholder 3"/>
          <p:cNvSpPr>
            <a:spLocks noGrp="1"/>
          </p:cNvSpPr>
          <p:nvPr>
            <p:ph type="ftr" sz="quarter" idx="11"/>
          </p:nvPr>
        </p:nvSpPr>
        <p:spPr/>
        <p:txBody>
          <a:bodyPr/>
          <a:lstStyle/>
          <a:p>
            <a:r>
              <a:rPr lang="en-US" smtClean="0"/>
              <a:t>"Affordable Housing Solutions For All Nigerians"</a:t>
            </a:r>
            <a:endParaRPr lang="en-US" dirty="0"/>
          </a:p>
        </p:txBody>
      </p:sp>
      <p:sp>
        <p:nvSpPr>
          <p:cNvPr id="5" name="Slide Number Placeholder 4"/>
          <p:cNvSpPr>
            <a:spLocks noGrp="1"/>
          </p:cNvSpPr>
          <p:nvPr>
            <p:ph type="sldNum" sz="quarter" idx="12"/>
          </p:nvPr>
        </p:nvSpPr>
        <p:spPr/>
        <p:txBody>
          <a:bodyPr/>
          <a:lstStyle/>
          <a:p>
            <a:fld id="{0F4A5E66-914C-5748-B97C-7CD75A7ED2D6}" type="slidenum">
              <a:rPr lang="en-US" smtClean="0"/>
              <a:t>29</a:t>
            </a:fld>
            <a:endParaRPr lang="en-US" dirty="0"/>
          </a:p>
        </p:txBody>
      </p:sp>
      <p:pic>
        <p:nvPicPr>
          <p:cNvPr id="7" name="Content Placeholder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399" y="2082174"/>
            <a:ext cx="3933825" cy="3335412"/>
          </a:xfrm>
          <a:prstGeom prst="rect">
            <a:avLst/>
          </a:prstGeom>
        </p:spPr>
      </p:pic>
      <p:sp>
        <p:nvSpPr>
          <p:cNvPr id="8" name="TextBox 7"/>
          <p:cNvSpPr txBox="1"/>
          <p:nvPr/>
        </p:nvSpPr>
        <p:spPr>
          <a:xfrm>
            <a:off x="174812" y="1041400"/>
            <a:ext cx="7000688" cy="954107"/>
          </a:xfrm>
          <a:prstGeom prst="rect">
            <a:avLst/>
          </a:prstGeom>
          <a:noFill/>
        </p:spPr>
        <p:txBody>
          <a:bodyPr wrap="square" rtlCol="0">
            <a:spAutoFit/>
          </a:bodyPr>
          <a:lstStyle/>
          <a:p>
            <a:r>
              <a:rPr lang="en-US" sz="1400" dirty="0" smtClean="0">
                <a:latin typeface="Arial"/>
                <a:cs typeface="Arial"/>
              </a:rPr>
              <a:t>12. </a:t>
            </a:r>
            <a:r>
              <a:rPr lang="en-US" sz="1400" b="1" dirty="0" smtClean="0">
                <a:latin typeface="Arial"/>
                <a:cs typeface="Arial"/>
              </a:rPr>
              <a:t>The Brick City Abuja</a:t>
            </a:r>
          </a:p>
          <a:p>
            <a:endParaRPr lang="en-US" sz="1400" b="1" dirty="0" smtClean="0">
              <a:latin typeface="Arial"/>
              <a:cs typeface="Arial"/>
            </a:endParaRPr>
          </a:p>
          <a:p>
            <a:r>
              <a:rPr lang="en-US" sz="1400" dirty="0" smtClean="0">
                <a:latin typeface="Arial"/>
                <a:cs typeface="Arial"/>
              </a:rPr>
              <a:t>An Indigenous wholly owned Nigerian company dedicated to the use of bricks</a:t>
            </a:r>
          </a:p>
          <a:p>
            <a:r>
              <a:rPr lang="en-US" sz="1400" dirty="0" smtClean="0">
                <a:latin typeface="Arial"/>
                <a:cs typeface="Arial"/>
              </a:rPr>
              <a:t>in the building of Affordable Houses in Nigeria. </a:t>
            </a:r>
            <a:endParaRPr lang="en-US" sz="1400" dirty="0">
              <a:latin typeface="Arial"/>
              <a:cs typeface="Arial"/>
            </a:endParaRPr>
          </a:p>
        </p:txBody>
      </p:sp>
      <p:sp>
        <p:nvSpPr>
          <p:cNvPr id="9" name="TextBox 8"/>
          <p:cNvSpPr txBox="1"/>
          <p:nvPr/>
        </p:nvSpPr>
        <p:spPr>
          <a:xfrm>
            <a:off x="7124700" y="687930"/>
            <a:ext cx="1735046" cy="1246495"/>
          </a:xfrm>
          <a:prstGeom prst="rect">
            <a:avLst/>
          </a:prstGeom>
          <a:noFill/>
        </p:spPr>
        <p:txBody>
          <a:bodyPr wrap="square" rtlCol="0">
            <a:spAutoFit/>
          </a:bodyPr>
          <a:lstStyle/>
          <a:p>
            <a:r>
              <a:rPr lang="en-US" sz="4000" dirty="0" smtClean="0">
                <a:solidFill>
                  <a:srgbClr val="FFFFFF"/>
                </a:solidFill>
                <a:latin typeface="Avenir Black Oblique"/>
                <a:cs typeface="Avenir Black Oblique"/>
              </a:rPr>
              <a:t> NHI</a:t>
            </a:r>
          </a:p>
          <a:p>
            <a:endParaRPr lang="en-US" sz="800" dirty="0" smtClean="0">
              <a:solidFill>
                <a:srgbClr val="FFFFFF"/>
              </a:solidFill>
              <a:latin typeface="Avenir Black Oblique"/>
              <a:cs typeface="Avenir Black Oblique"/>
            </a:endParaRPr>
          </a:p>
          <a:p>
            <a:r>
              <a:rPr lang="en-US" sz="1100" dirty="0">
                <a:solidFill>
                  <a:schemeClr val="bg1"/>
                </a:solidFill>
                <a:latin typeface="Arial"/>
                <a:cs typeface="Arial"/>
              </a:rPr>
              <a:t> “</a:t>
            </a:r>
            <a:r>
              <a:rPr lang="en-US" sz="800" dirty="0">
                <a:solidFill>
                  <a:schemeClr val="bg1"/>
                </a:solidFill>
                <a:latin typeface="Arial"/>
                <a:cs typeface="Arial"/>
              </a:rPr>
              <a:t>Thinking Global, Acting Local”</a:t>
            </a:r>
          </a:p>
          <a:p>
            <a:endParaRPr lang="en-US" sz="800" dirty="0">
              <a:solidFill>
                <a:srgbClr val="FFFFFF"/>
              </a:solidFill>
              <a:latin typeface="Avenir Black Oblique"/>
              <a:cs typeface="Avenir Black Oblique"/>
            </a:endParaRPr>
          </a:p>
          <a:p>
            <a:endParaRPr lang="en-US" sz="800" dirty="0">
              <a:solidFill>
                <a:srgbClr val="FFFFFF"/>
              </a:solidFill>
              <a:latin typeface="Avenir Black Oblique"/>
              <a:cs typeface="Avenir Black Oblique"/>
            </a:endParaRPr>
          </a:p>
        </p:txBody>
      </p:sp>
      <p:sp>
        <p:nvSpPr>
          <p:cNvPr id="10" name="Rectangle 9"/>
          <p:cNvSpPr/>
          <p:nvPr/>
        </p:nvSpPr>
        <p:spPr>
          <a:xfrm>
            <a:off x="7807855" y="6408651"/>
            <a:ext cx="1047082" cy="215444"/>
          </a:xfrm>
          <a:prstGeom prst="rect">
            <a:avLst/>
          </a:prstGeom>
        </p:spPr>
        <p:txBody>
          <a:bodyPr wrap="none">
            <a:spAutoFit/>
          </a:bodyPr>
          <a:lstStyle/>
          <a:p>
            <a:r>
              <a:rPr lang="en-US" sz="800" dirty="0" smtClean="0">
                <a:latin typeface="Arial"/>
                <a:cs typeface="Arial"/>
              </a:rPr>
              <a:t>©   February  2016</a:t>
            </a:r>
            <a:endParaRPr lang="en-US" sz="800" dirty="0">
              <a:latin typeface="Arial"/>
              <a:cs typeface="Arial"/>
            </a:endParaRPr>
          </a:p>
        </p:txBody>
      </p:sp>
    </p:spTree>
    <p:extLst>
      <p:ext uri="{BB962C8B-B14F-4D97-AF65-F5344CB8AC3E}">
        <p14:creationId xmlns:p14="http://schemas.microsoft.com/office/powerpoint/2010/main" val="1737762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59541" y="3037361"/>
            <a:ext cx="2982447" cy="745067"/>
          </a:xfrm>
        </p:spPr>
        <p:txBody>
          <a:bodyPr/>
          <a:lstStyle/>
          <a:p>
            <a:r>
              <a:rPr lang="en-US" b="1" dirty="0" smtClean="0">
                <a:latin typeface="Arial"/>
                <a:cs typeface="Arial"/>
              </a:rPr>
              <a:t>Introduction</a:t>
            </a:r>
            <a:endParaRPr lang="en-US" b="1" dirty="0">
              <a:latin typeface="Arial"/>
              <a:cs typeface="Arial"/>
            </a:endParaRPr>
          </a:p>
        </p:txBody>
      </p:sp>
      <p:sp>
        <p:nvSpPr>
          <p:cNvPr id="4" name="TextBox 3"/>
          <p:cNvSpPr txBox="1"/>
          <p:nvPr/>
        </p:nvSpPr>
        <p:spPr>
          <a:xfrm>
            <a:off x="7124700" y="687930"/>
            <a:ext cx="1905000" cy="1031051"/>
          </a:xfrm>
          <a:prstGeom prst="rect">
            <a:avLst/>
          </a:prstGeom>
          <a:noFill/>
        </p:spPr>
        <p:txBody>
          <a:bodyPr wrap="square" rtlCol="0">
            <a:spAutoFit/>
          </a:bodyPr>
          <a:lstStyle/>
          <a:p>
            <a:r>
              <a:rPr lang="en-US" sz="4000" dirty="0" smtClean="0">
                <a:solidFill>
                  <a:srgbClr val="FFFFFF"/>
                </a:solidFill>
                <a:latin typeface="Avenir Black Oblique"/>
                <a:cs typeface="Avenir Black Oblique"/>
              </a:rPr>
              <a:t> NHI</a:t>
            </a:r>
            <a:endParaRPr lang="en-US" sz="1200" dirty="0">
              <a:solidFill>
                <a:schemeClr val="bg1"/>
              </a:solidFill>
              <a:latin typeface="Arial"/>
              <a:cs typeface="Arial"/>
            </a:endParaRPr>
          </a:p>
          <a:p>
            <a:r>
              <a:rPr lang="en-US" sz="1200" dirty="0" smtClean="0">
                <a:solidFill>
                  <a:schemeClr val="bg1"/>
                </a:solidFill>
                <a:latin typeface="Arial"/>
                <a:cs typeface="Arial"/>
              </a:rPr>
              <a:t>“</a:t>
            </a:r>
            <a:r>
              <a:rPr lang="en-US" sz="900" dirty="0">
                <a:solidFill>
                  <a:schemeClr val="bg1"/>
                </a:solidFill>
                <a:latin typeface="Arial"/>
                <a:cs typeface="Arial"/>
              </a:rPr>
              <a:t>Thinking Global, Acting Local”</a:t>
            </a:r>
          </a:p>
          <a:p>
            <a:endParaRPr lang="en-US" sz="900" dirty="0">
              <a:solidFill>
                <a:srgbClr val="FFFFFF"/>
              </a:solidFill>
              <a:latin typeface="Avenir Black Oblique"/>
              <a:cs typeface="Avenir Black Oblique"/>
            </a:endParaRPr>
          </a:p>
        </p:txBody>
      </p:sp>
      <p:sp>
        <p:nvSpPr>
          <p:cNvPr id="6" name="Slide Number Placeholder 5"/>
          <p:cNvSpPr>
            <a:spLocks noGrp="1"/>
          </p:cNvSpPr>
          <p:nvPr>
            <p:ph type="sldNum" sz="quarter" idx="12"/>
          </p:nvPr>
        </p:nvSpPr>
        <p:spPr/>
        <p:txBody>
          <a:bodyPr/>
          <a:lstStyle/>
          <a:p>
            <a:fld id="{0F4A5E66-914C-5748-B97C-7CD75A7ED2D6}" type="slidenum">
              <a:rPr lang="en-US" smtClean="0"/>
              <a:t>3</a:t>
            </a:fld>
            <a:endParaRPr lang="en-US" dirty="0"/>
          </a:p>
        </p:txBody>
      </p:sp>
      <p:sp>
        <p:nvSpPr>
          <p:cNvPr id="7" name="Footer Placeholder 6"/>
          <p:cNvSpPr>
            <a:spLocks noGrp="1"/>
          </p:cNvSpPr>
          <p:nvPr>
            <p:ph type="ftr" sz="quarter" idx="11"/>
          </p:nvPr>
        </p:nvSpPr>
        <p:spPr/>
        <p:txBody>
          <a:bodyPr/>
          <a:lstStyle/>
          <a:p>
            <a:r>
              <a:rPr lang="en-US" sz="800" dirty="0" smtClean="0"/>
              <a:t>"Affordable Housing Solutions For All Nigerians"</a:t>
            </a:r>
            <a:endParaRPr lang="en-US" sz="800" dirty="0"/>
          </a:p>
        </p:txBody>
      </p:sp>
      <p:sp>
        <p:nvSpPr>
          <p:cNvPr id="8" name="Rectangle 7"/>
          <p:cNvSpPr/>
          <p:nvPr/>
        </p:nvSpPr>
        <p:spPr>
          <a:xfrm>
            <a:off x="7807855" y="6408651"/>
            <a:ext cx="1047082" cy="215444"/>
          </a:xfrm>
          <a:prstGeom prst="rect">
            <a:avLst/>
          </a:prstGeom>
        </p:spPr>
        <p:txBody>
          <a:bodyPr wrap="none">
            <a:spAutoFit/>
          </a:bodyPr>
          <a:lstStyle/>
          <a:p>
            <a:r>
              <a:rPr lang="en-US" sz="800" dirty="0" smtClean="0">
                <a:latin typeface="Arial"/>
                <a:cs typeface="Arial"/>
              </a:rPr>
              <a:t>©   February  2016</a:t>
            </a:r>
            <a:endParaRPr lang="en-US" sz="800" dirty="0">
              <a:latin typeface="Arial"/>
              <a:cs typeface="Arial"/>
            </a:endParaRPr>
          </a:p>
        </p:txBody>
      </p:sp>
    </p:spTree>
    <p:extLst>
      <p:ext uri="{BB962C8B-B14F-4D97-AF65-F5344CB8AC3E}">
        <p14:creationId xmlns:p14="http://schemas.microsoft.com/office/powerpoint/2010/main" val="105311930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17493"/>
            <a:ext cx="6508377" cy="464828"/>
          </a:xfrm>
        </p:spPr>
        <p:txBody>
          <a:bodyPr/>
          <a:lstStyle/>
          <a:p>
            <a:r>
              <a:rPr lang="en-US" sz="2400" dirty="0" smtClean="0">
                <a:latin typeface="Arial"/>
                <a:cs typeface="Arial"/>
              </a:rPr>
              <a:t>Building Technology – Damdam</a:t>
            </a:r>
            <a:r>
              <a:rPr lang="en-US" sz="2400" dirty="0">
                <a:latin typeface="Arial"/>
                <a:cs typeface="Arial"/>
              </a:rPr>
              <a:t> </a:t>
            </a:r>
            <a:r>
              <a:rPr lang="en-US" sz="2400" dirty="0" smtClean="0">
                <a:latin typeface="Arial"/>
                <a:cs typeface="Arial"/>
              </a:rPr>
              <a:t>Case Study – LAGOS HOMES, </a:t>
            </a:r>
            <a:r>
              <a:rPr lang="en-US" sz="2400" dirty="0" err="1" smtClean="0">
                <a:latin typeface="Arial"/>
                <a:cs typeface="Arial"/>
              </a:rPr>
              <a:t>Ijora</a:t>
            </a:r>
            <a:r>
              <a:rPr lang="en-US" sz="2400" dirty="0" smtClean="0">
                <a:latin typeface="Arial"/>
                <a:cs typeface="Arial"/>
              </a:rPr>
              <a:t> Badia, Lagos </a:t>
            </a:r>
            <a:endParaRPr lang="en-US" sz="2400" dirty="0">
              <a:latin typeface="Arial"/>
              <a:cs typeface="Arial"/>
            </a:endParaRPr>
          </a:p>
        </p:txBody>
      </p:sp>
      <p:sp>
        <p:nvSpPr>
          <p:cNvPr id="4" name="TextBox 3"/>
          <p:cNvSpPr txBox="1"/>
          <p:nvPr/>
        </p:nvSpPr>
        <p:spPr>
          <a:xfrm>
            <a:off x="7137400" y="687930"/>
            <a:ext cx="1646767" cy="1123384"/>
          </a:xfrm>
          <a:prstGeom prst="rect">
            <a:avLst/>
          </a:prstGeom>
          <a:noFill/>
        </p:spPr>
        <p:txBody>
          <a:bodyPr wrap="square" rtlCol="0">
            <a:spAutoFit/>
          </a:bodyPr>
          <a:lstStyle/>
          <a:p>
            <a:r>
              <a:rPr lang="en-US" sz="4000" dirty="0" smtClean="0">
                <a:solidFill>
                  <a:srgbClr val="FFFFFF"/>
                </a:solidFill>
                <a:latin typeface="Avenir Black Oblique"/>
                <a:cs typeface="Avenir Black Oblique"/>
              </a:rPr>
              <a:t> NHI</a:t>
            </a:r>
          </a:p>
          <a:p>
            <a:endParaRPr lang="en-US" sz="800" dirty="0">
              <a:solidFill>
                <a:srgbClr val="FFFFFF"/>
              </a:solidFill>
              <a:latin typeface="Avenir Black Oblique"/>
              <a:cs typeface="Avenir Black Oblique"/>
            </a:endParaRPr>
          </a:p>
          <a:p>
            <a:r>
              <a:rPr lang="en-US" sz="1100" dirty="0">
                <a:solidFill>
                  <a:schemeClr val="bg1"/>
                </a:solidFill>
                <a:latin typeface="Arial"/>
                <a:cs typeface="Arial"/>
              </a:rPr>
              <a:t> “</a:t>
            </a:r>
            <a:r>
              <a:rPr lang="en-US" sz="800" dirty="0">
                <a:solidFill>
                  <a:schemeClr val="bg1"/>
                </a:solidFill>
                <a:latin typeface="Arial"/>
                <a:cs typeface="Arial"/>
              </a:rPr>
              <a:t>Thinking Global, Acting Local”</a:t>
            </a:r>
          </a:p>
          <a:p>
            <a:endParaRPr lang="en-US" sz="800" dirty="0">
              <a:solidFill>
                <a:srgbClr val="FFFFFF"/>
              </a:solidFill>
              <a:latin typeface="Avenir Black Oblique"/>
              <a:cs typeface="Avenir Black Oblique"/>
            </a:endParaRPr>
          </a:p>
        </p:txBody>
      </p:sp>
      <p:sp>
        <p:nvSpPr>
          <p:cNvPr id="8" name="Content Placeholder 5"/>
          <p:cNvSpPr txBox="1">
            <a:spLocks/>
          </p:cNvSpPr>
          <p:nvPr/>
        </p:nvSpPr>
        <p:spPr>
          <a:xfrm>
            <a:off x="345689" y="1109235"/>
            <a:ext cx="8514058" cy="5177265"/>
          </a:xfrm>
          <a:prstGeom prst="rect">
            <a:avLst/>
          </a:prstGeom>
        </p:spPr>
        <p:txBody>
          <a:bodyPr vert="horz" lIns="91440" tIns="45720" rIns="91440" bIns="45720" rtlCol="0">
            <a:normAutofit/>
          </a:bodyPr>
          <a:lstStyle>
            <a:lvl1pPr marL="228600" indent="-228600" algn="l" defTabSz="914400" rtl="0" eaLnBrk="1" latinLnBrk="0" hangingPunct="1">
              <a:spcBef>
                <a:spcPts val="1800"/>
              </a:spcBef>
              <a:buClr>
                <a:schemeClr val="accent1"/>
              </a:buClr>
              <a:buSzPct val="100000"/>
              <a:buFont typeface="Wingdings 2" pitchFamily="18" charset="2"/>
              <a:buChar char="¡"/>
              <a:defRPr sz="2000" kern="1200">
                <a:solidFill>
                  <a:schemeClr val="tx2"/>
                </a:solidFill>
                <a:latin typeface="+mn-lt"/>
                <a:ea typeface="+mn-ea"/>
                <a:cs typeface="+mn-cs"/>
              </a:defRPr>
            </a:lvl1pPr>
            <a:lvl2pPr marL="457200" indent="-228600" algn="l" defTabSz="914400"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mn-lt"/>
                <a:ea typeface="+mn-ea"/>
                <a:cs typeface="+mn-cs"/>
              </a:defRPr>
            </a:lvl2pPr>
            <a:lvl3pPr marL="685800" indent="-228600" algn="l" defTabSz="914400" rtl="0" eaLnBrk="1" latinLnBrk="0" hangingPunct="1">
              <a:spcBef>
                <a:spcPts val="600"/>
              </a:spcBef>
              <a:buClr>
                <a:schemeClr val="accent1"/>
              </a:buClr>
              <a:buSzPct val="100000"/>
              <a:buFont typeface="Wingdings 2" pitchFamily="18" charset="2"/>
              <a:buChar char="¡"/>
              <a:defRPr sz="1800" kern="1200">
                <a:solidFill>
                  <a:schemeClr val="tx2"/>
                </a:solidFill>
                <a:latin typeface="+mn-lt"/>
                <a:ea typeface="+mn-ea"/>
                <a:cs typeface="+mn-cs"/>
              </a:defRPr>
            </a:lvl3pPr>
            <a:lvl4pPr marL="914400" indent="-228600" algn="l" defTabSz="914400"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mn-lt"/>
                <a:ea typeface="+mn-ea"/>
                <a:cs typeface="+mn-cs"/>
              </a:defRPr>
            </a:lvl4pPr>
            <a:lvl5pPr marL="1143000" indent="-228600" algn="l" defTabSz="914400" rtl="0" eaLnBrk="1" latinLnBrk="0" hangingPunct="1">
              <a:spcBef>
                <a:spcPts val="600"/>
              </a:spcBef>
              <a:buClr>
                <a:schemeClr val="accent1"/>
              </a:buClr>
              <a:buSzPct val="100000"/>
              <a:buFont typeface="Wingdings 2" pitchFamily="18" charset="2"/>
              <a:buChar char="¡"/>
              <a:defRPr sz="1800" kern="1200">
                <a:solidFill>
                  <a:schemeClr val="tx2"/>
                </a:solidFill>
                <a:latin typeface="+mn-lt"/>
                <a:ea typeface="+mn-ea"/>
                <a:cs typeface="+mn-cs"/>
              </a:defRPr>
            </a:lvl5pPr>
            <a:lvl6pPr marL="1377950"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6pPr>
            <a:lvl7pPr marL="1603375" indent="-228600" algn="l" defTabSz="914400" rtl="0" eaLnBrk="1" latinLnBrk="0" hangingPunct="1">
              <a:spcBef>
                <a:spcPct val="20000"/>
              </a:spcBef>
              <a:buClr>
                <a:schemeClr val="accent1"/>
              </a:buClr>
              <a:buFont typeface="Wingdings 2" pitchFamily="18" charset="2"/>
              <a:buChar char=""/>
              <a:defRPr lang="en-US" sz="1800" kern="1200" dirty="0" smtClean="0">
                <a:solidFill>
                  <a:schemeClr val="tx2"/>
                </a:solidFill>
                <a:latin typeface="+mn-lt"/>
                <a:ea typeface="+mn-ea"/>
                <a:cs typeface="+mn-cs"/>
              </a:defRPr>
            </a:lvl7pPr>
            <a:lvl8pPr marL="1830388"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8pPr>
            <a:lvl9pPr marL="2057400" indent="-228600" algn="l" defTabSz="914400" rtl="0" eaLnBrk="1" latinLnBrk="0" hangingPunct="1">
              <a:spcBef>
                <a:spcPct val="20000"/>
              </a:spcBef>
              <a:buClr>
                <a:schemeClr val="accent1"/>
              </a:buClr>
              <a:buFont typeface="Wingdings 2" pitchFamily="18" charset="2"/>
              <a:buChar char=""/>
              <a:defRPr lang="en-US" sz="1800" kern="1200" dirty="0">
                <a:solidFill>
                  <a:schemeClr val="tx2"/>
                </a:solidFill>
                <a:latin typeface="+mn-lt"/>
                <a:ea typeface="+mn-ea"/>
                <a:cs typeface="+mn-cs"/>
              </a:defRPr>
            </a:lvl9pPr>
          </a:lstStyle>
          <a:p>
            <a:r>
              <a:rPr lang="en-US" dirty="0" smtClean="0">
                <a:latin typeface="Arial" charset="0"/>
                <a:ea typeface="Arial" charset="0"/>
                <a:cs typeface="Arial" charset="0"/>
              </a:rPr>
              <a:t>1008 units Affordable Social Mass Housing</a:t>
            </a:r>
          </a:p>
          <a:p>
            <a:r>
              <a:rPr lang="en-US" dirty="0" smtClean="0">
                <a:latin typeface="Arial" charset="0"/>
                <a:ea typeface="Arial" charset="0"/>
                <a:cs typeface="Arial" charset="0"/>
              </a:rPr>
              <a:t>Energy Efficiency</a:t>
            </a:r>
          </a:p>
          <a:p>
            <a:r>
              <a:rPr lang="en-US" dirty="0" smtClean="0">
                <a:latin typeface="Arial" charset="0"/>
                <a:ea typeface="Arial" charset="0"/>
                <a:cs typeface="Arial" charset="0"/>
              </a:rPr>
              <a:t>Provision of Land, </a:t>
            </a:r>
            <a:endParaRPr lang="en-US" dirty="0">
              <a:latin typeface="Arial" charset="0"/>
              <a:ea typeface="Arial" charset="0"/>
              <a:cs typeface="Arial" charset="0"/>
            </a:endParaRPr>
          </a:p>
          <a:p>
            <a:pPr marL="0" indent="0">
              <a:buNone/>
            </a:pPr>
            <a:r>
              <a:rPr lang="en-US" dirty="0" smtClean="0">
                <a:latin typeface="Arial" charset="0"/>
                <a:ea typeface="Arial" charset="0"/>
                <a:cs typeface="Arial" charset="0"/>
              </a:rPr>
              <a:t>    Infrastructure, </a:t>
            </a:r>
          </a:p>
          <a:p>
            <a:pPr marL="0" indent="0">
              <a:buNone/>
            </a:pPr>
            <a:r>
              <a:rPr lang="en-US" dirty="0" smtClean="0">
                <a:latin typeface="Arial" charset="0"/>
                <a:ea typeface="Arial" charset="0"/>
                <a:cs typeface="Arial" charset="0"/>
              </a:rPr>
              <a:t>    External works &amp; </a:t>
            </a:r>
          </a:p>
          <a:p>
            <a:pPr marL="0" indent="0">
              <a:buNone/>
            </a:pPr>
            <a:r>
              <a:rPr lang="en-US" dirty="0" smtClean="0">
                <a:latin typeface="Arial" charset="0"/>
                <a:ea typeface="Arial" charset="0"/>
                <a:cs typeface="Arial" charset="0"/>
              </a:rPr>
              <a:t>    Maintenance</a:t>
            </a:r>
          </a:p>
          <a:p>
            <a:r>
              <a:rPr lang="en-US" dirty="0" smtClean="0">
                <a:latin typeface="Arial" charset="0"/>
                <a:ea typeface="Arial" charset="0"/>
                <a:cs typeface="Arial" charset="0"/>
              </a:rPr>
              <a:t>Mortgage Finance</a:t>
            </a:r>
          </a:p>
          <a:p>
            <a:pPr marL="0" indent="0">
              <a:buNone/>
            </a:pPr>
            <a:endParaRPr lang="en-US" dirty="0" smtClean="0"/>
          </a:p>
          <a:p>
            <a:pPr marL="0" indent="0">
              <a:buNone/>
            </a:pPr>
            <a:endParaRPr lang="en-US" dirty="0" smtClean="0"/>
          </a:p>
        </p:txBody>
      </p:sp>
      <p:pic>
        <p:nvPicPr>
          <p:cNvPr id="6" name="Picture 5"/>
          <p:cNvPicPr/>
          <p:nvPr/>
        </p:nvPicPr>
        <p:blipFill>
          <a:blip r:embed="rId2"/>
          <a:stretch>
            <a:fillRect/>
          </a:stretch>
        </p:blipFill>
        <p:spPr>
          <a:xfrm>
            <a:off x="2888165" y="2138227"/>
            <a:ext cx="5896001" cy="3885383"/>
          </a:xfrm>
          <a:prstGeom prst="rect">
            <a:avLst/>
          </a:prstGeom>
        </p:spPr>
      </p:pic>
      <p:sp>
        <p:nvSpPr>
          <p:cNvPr id="7" name="Slide Number Placeholder 6"/>
          <p:cNvSpPr>
            <a:spLocks noGrp="1"/>
          </p:cNvSpPr>
          <p:nvPr>
            <p:ph type="sldNum" sz="quarter" idx="12"/>
          </p:nvPr>
        </p:nvSpPr>
        <p:spPr/>
        <p:txBody>
          <a:bodyPr/>
          <a:lstStyle/>
          <a:p>
            <a:fld id="{0F4A5E66-914C-5748-B97C-7CD75A7ED2D6}" type="slidenum">
              <a:rPr lang="en-US" smtClean="0"/>
              <a:t>30</a:t>
            </a:fld>
            <a:endParaRPr lang="en-US" dirty="0"/>
          </a:p>
        </p:txBody>
      </p:sp>
      <p:sp>
        <p:nvSpPr>
          <p:cNvPr id="9" name="Footer Placeholder 8"/>
          <p:cNvSpPr>
            <a:spLocks noGrp="1"/>
          </p:cNvSpPr>
          <p:nvPr>
            <p:ph type="ftr" sz="quarter" idx="11"/>
          </p:nvPr>
        </p:nvSpPr>
        <p:spPr/>
        <p:txBody>
          <a:bodyPr/>
          <a:lstStyle/>
          <a:p>
            <a:r>
              <a:rPr lang="en-US" sz="800" dirty="0" smtClean="0"/>
              <a:t>"Affordable Housing Solutions For All Nigerians"</a:t>
            </a:r>
            <a:endParaRPr lang="en-US" sz="800" dirty="0"/>
          </a:p>
        </p:txBody>
      </p:sp>
      <p:sp>
        <p:nvSpPr>
          <p:cNvPr id="11" name="Rectangle 10"/>
          <p:cNvSpPr/>
          <p:nvPr/>
        </p:nvSpPr>
        <p:spPr>
          <a:xfrm>
            <a:off x="7807855" y="6408651"/>
            <a:ext cx="1047082" cy="215444"/>
          </a:xfrm>
          <a:prstGeom prst="rect">
            <a:avLst/>
          </a:prstGeom>
        </p:spPr>
        <p:txBody>
          <a:bodyPr wrap="none">
            <a:spAutoFit/>
          </a:bodyPr>
          <a:lstStyle/>
          <a:p>
            <a:r>
              <a:rPr lang="en-US" sz="800" dirty="0" smtClean="0">
                <a:latin typeface="Arial"/>
                <a:cs typeface="Arial"/>
              </a:rPr>
              <a:t>©   February  2016</a:t>
            </a:r>
            <a:endParaRPr lang="en-US" sz="800" dirty="0">
              <a:latin typeface="Arial"/>
              <a:cs typeface="Arial"/>
            </a:endParaRPr>
          </a:p>
        </p:txBody>
      </p:sp>
    </p:spTree>
    <p:extLst>
      <p:ext uri="{BB962C8B-B14F-4D97-AF65-F5344CB8AC3E}">
        <p14:creationId xmlns:p14="http://schemas.microsoft.com/office/powerpoint/2010/main" val="20173471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169" y="194310"/>
            <a:ext cx="7178041" cy="862331"/>
          </a:xfrm>
        </p:spPr>
        <p:txBody>
          <a:bodyPr/>
          <a:lstStyle/>
          <a:p>
            <a:r>
              <a:rPr lang="en-US" sz="2400" dirty="0" smtClean="0">
                <a:latin typeface="Arial"/>
                <a:cs typeface="Arial"/>
              </a:rPr>
              <a:t>Building Technology – GBI UK Case Study –Precast Concrete Construction Products</a:t>
            </a:r>
            <a:endParaRPr lang="en-US" sz="2400" dirty="0">
              <a:latin typeface="Arial"/>
              <a:cs typeface="Arial"/>
            </a:endParaRPr>
          </a:p>
        </p:txBody>
      </p:sp>
      <p:sp>
        <p:nvSpPr>
          <p:cNvPr id="4" name="TextBox 3"/>
          <p:cNvSpPr txBox="1"/>
          <p:nvPr/>
        </p:nvSpPr>
        <p:spPr>
          <a:xfrm>
            <a:off x="7175500" y="687930"/>
            <a:ext cx="1608667" cy="1246495"/>
          </a:xfrm>
          <a:prstGeom prst="rect">
            <a:avLst/>
          </a:prstGeom>
          <a:noFill/>
        </p:spPr>
        <p:txBody>
          <a:bodyPr wrap="square" rtlCol="0">
            <a:spAutoFit/>
          </a:bodyPr>
          <a:lstStyle/>
          <a:p>
            <a:r>
              <a:rPr lang="en-US" sz="4000" dirty="0" smtClean="0">
                <a:solidFill>
                  <a:srgbClr val="FFFFFF"/>
                </a:solidFill>
                <a:latin typeface="Avenir Black Oblique"/>
                <a:cs typeface="Avenir Black Oblique"/>
              </a:rPr>
              <a:t>NHI</a:t>
            </a:r>
          </a:p>
          <a:p>
            <a:endParaRPr lang="en-US" sz="800" dirty="0">
              <a:solidFill>
                <a:srgbClr val="FFFFFF"/>
              </a:solidFill>
              <a:latin typeface="Avenir Black Oblique"/>
              <a:cs typeface="Avenir Black Oblique"/>
            </a:endParaRPr>
          </a:p>
          <a:p>
            <a:r>
              <a:rPr lang="en-US" sz="1100" dirty="0">
                <a:solidFill>
                  <a:schemeClr val="bg1"/>
                </a:solidFill>
                <a:latin typeface="Arial"/>
                <a:cs typeface="Arial"/>
              </a:rPr>
              <a:t> “</a:t>
            </a:r>
            <a:r>
              <a:rPr lang="en-US" sz="800" dirty="0">
                <a:solidFill>
                  <a:schemeClr val="bg1"/>
                </a:solidFill>
                <a:latin typeface="Arial"/>
                <a:cs typeface="Arial"/>
              </a:rPr>
              <a:t>Thinking Global, Acting Local”</a:t>
            </a:r>
          </a:p>
          <a:p>
            <a:endParaRPr lang="en-US" sz="800" dirty="0">
              <a:solidFill>
                <a:srgbClr val="FFFFFF"/>
              </a:solidFill>
              <a:latin typeface="Avenir Black Oblique"/>
              <a:cs typeface="Avenir Black Oblique"/>
            </a:endParaRPr>
          </a:p>
        </p:txBody>
      </p:sp>
      <p:sp>
        <p:nvSpPr>
          <p:cNvPr id="8" name="Content Placeholder 5"/>
          <p:cNvSpPr txBox="1">
            <a:spLocks/>
          </p:cNvSpPr>
          <p:nvPr/>
        </p:nvSpPr>
        <p:spPr>
          <a:xfrm>
            <a:off x="297181" y="1130300"/>
            <a:ext cx="8562566" cy="5278351"/>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spcBef>
                <a:spcPts val="1800"/>
              </a:spcBef>
              <a:buClr>
                <a:schemeClr val="accent1"/>
              </a:buClr>
              <a:buSzPct val="100000"/>
              <a:buFont typeface="Wingdings 2" pitchFamily="18" charset="2"/>
              <a:buChar char="¡"/>
              <a:defRPr sz="2000" kern="1200">
                <a:solidFill>
                  <a:schemeClr val="tx2"/>
                </a:solidFill>
                <a:latin typeface="+mn-lt"/>
                <a:ea typeface="+mn-ea"/>
                <a:cs typeface="+mn-cs"/>
              </a:defRPr>
            </a:lvl1pPr>
            <a:lvl2pPr marL="457200" indent="-228600" algn="l" defTabSz="914400"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mn-lt"/>
                <a:ea typeface="+mn-ea"/>
                <a:cs typeface="+mn-cs"/>
              </a:defRPr>
            </a:lvl2pPr>
            <a:lvl3pPr marL="685800" indent="-228600" algn="l" defTabSz="914400" rtl="0" eaLnBrk="1" latinLnBrk="0" hangingPunct="1">
              <a:spcBef>
                <a:spcPts val="600"/>
              </a:spcBef>
              <a:buClr>
                <a:schemeClr val="accent1"/>
              </a:buClr>
              <a:buSzPct val="100000"/>
              <a:buFont typeface="Wingdings 2" pitchFamily="18" charset="2"/>
              <a:buChar char="¡"/>
              <a:defRPr sz="1800" kern="1200">
                <a:solidFill>
                  <a:schemeClr val="tx2"/>
                </a:solidFill>
                <a:latin typeface="+mn-lt"/>
                <a:ea typeface="+mn-ea"/>
                <a:cs typeface="+mn-cs"/>
              </a:defRPr>
            </a:lvl3pPr>
            <a:lvl4pPr marL="914400" indent="-228600" algn="l" defTabSz="914400"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mn-lt"/>
                <a:ea typeface="+mn-ea"/>
                <a:cs typeface="+mn-cs"/>
              </a:defRPr>
            </a:lvl4pPr>
            <a:lvl5pPr marL="1143000" indent="-228600" algn="l" defTabSz="914400" rtl="0" eaLnBrk="1" latinLnBrk="0" hangingPunct="1">
              <a:spcBef>
                <a:spcPts val="600"/>
              </a:spcBef>
              <a:buClr>
                <a:schemeClr val="accent1"/>
              </a:buClr>
              <a:buSzPct val="100000"/>
              <a:buFont typeface="Wingdings 2" pitchFamily="18" charset="2"/>
              <a:buChar char="¡"/>
              <a:defRPr sz="1800" kern="1200">
                <a:solidFill>
                  <a:schemeClr val="tx2"/>
                </a:solidFill>
                <a:latin typeface="+mn-lt"/>
                <a:ea typeface="+mn-ea"/>
                <a:cs typeface="+mn-cs"/>
              </a:defRPr>
            </a:lvl5pPr>
            <a:lvl6pPr marL="1377950"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6pPr>
            <a:lvl7pPr marL="1603375" indent="-228600" algn="l" defTabSz="914400" rtl="0" eaLnBrk="1" latinLnBrk="0" hangingPunct="1">
              <a:spcBef>
                <a:spcPct val="20000"/>
              </a:spcBef>
              <a:buClr>
                <a:schemeClr val="accent1"/>
              </a:buClr>
              <a:buFont typeface="Wingdings 2" pitchFamily="18" charset="2"/>
              <a:buChar char=""/>
              <a:defRPr lang="en-US" sz="1800" kern="1200" dirty="0" smtClean="0">
                <a:solidFill>
                  <a:schemeClr val="tx2"/>
                </a:solidFill>
                <a:latin typeface="+mn-lt"/>
                <a:ea typeface="+mn-ea"/>
                <a:cs typeface="+mn-cs"/>
              </a:defRPr>
            </a:lvl7pPr>
            <a:lvl8pPr marL="1830388"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8pPr>
            <a:lvl9pPr marL="2057400" indent="-228600" algn="l" defTabSz="914400" rtl="0" eaLnBrk="1" latinLnBrk="0" hangingPunct="1">
              <a:spcBef>
                <a:spcPct val="20000"/>
              </a:spcBef>
              <a:buClr>
                <a:schemeClr val="accent1"/>
              </a:buClr>
              <a:buFont typeface="Wingdings 2" pitchFamily="18" charset="2"/>
              <a:buChar char=""/>
              <a:defRPr lang="en-US" sz="1800" kern="1200" dirty="0">
                <a:solidFill>
                  <a:schemeClr val="tx2"/>
                </a:solidFill>
                <a:latin typeface="+mn-lt"/>
                <a:ea typeface="+mn-ea"/>
                <a:cs typeface="+mn-cs"/>
              </a:defRPr>
            </a:lvl9pPr>
          </a:lstStyle>
          <a:p>
            <a:r>
              <a:rPr lang="en-US" sz="1700" dirty="0" smtClean="0">
                <a:latin typeface="Arial" charset="0"/>
                <a:ea typeface="Arial" charset="0"/>
                <a:cs typeface="Arial" charset="0"/>
              </a:rPr>
              <a:t>Use of traditional quality of materials</a:t>
            </a:r>
          </a:p>
          <a:p>
            <a:r>
              <a:rPr lang="en-US" sz="1700" dirty="0" smtClean="0">
                <a:latin typeface="Arial" charset="0"/>
                <a:ea typeface="Arial" charset="0"/>
                <a:cs typeface="Arial" charset="0"/>
              </a:rPr>
              <a:t>Speed &amp; Schedule delivery</a:t>
            </a:r>
          </a:p>
          <a:p>
            <a:r>
              <a:rPr lang="en-US" sz="1700" dirty="0" smtClean="0">
                <a:latin typeface="Arial" charset="0"/>
                <a:ea typeface="Arial" charset="0"/>
                <a:cs typeface="Arial" charset="0"/>
              </a:rPr>
              <a:t>Fast and efficient assembly on site</a:t>
            </a:r>
          </a:p>
          <a:p>
            <a:r>
              <a:rPr lang="en-US" sz="1700" dirty="0" smtClean="0">
                <a:latin typeface="Arial" charset="0"/>
                <a:ea typeface="Arial" charset="0"/>
                <a:cs typeface="Arial" charset="0"/>
              </a:rPr>
              <a:t>Competitive cost</a:t>
            </a:r>
          </a:p>
          <a:p>
            <a:r>
              <a:rPr lang="en-US" sz="1700" dirty="0" smtClean="0">
                <a:latin typeface="Arial" charset="0"/>
                <a:ea typeface="Arial" charset="0"/>
                <a:cs typeface="Arial" charset="0"/>
              </a:rPr>
              <a:t>Flexible design tailored to suit</a:t>
            </a:r>
          </a:p>
          <a:p>
            <a:r>
              <a:rPr lang="en-US" sz="1700" dirty="0" smtClean="0">
                <a:latin typeface="Arial" charset="0"/>
                <a:ea typeface="Arial" charset="0"/>
                <a:cs typeface="Arial" charset="0"/>
              </a:rPr>
              <a:t>Accurate Scheduling</a:t>
            </a:r>
          </a:p>
          <a:p>
            <a:r>
              <a:rPr lang="en-US" sz="1700" dirty="0" smtClean="0">
                <a:latin typeface="Arial" charset="0"/>
                <a:ea typeface="Arial" charset="0"/>
                <a:cs typeface="Arial" charset="0"/>
              </a:rPr>
              <a:t>Engineered to resist progressive collapse</a:t>
            </a:r>
          </a:p>
          <a:p>
            <a:r>
              <a:rPr lang="en-US" sz="1700" dirty="0" smtClean="0">
                <a:latin typeface="Arial" charset="0"/>
                <a:ea typeface="Arial" charset="0"/>
                <a:cs typeface="Arial" charset="0"/>
              </a:rPr>
              <a:t>Ease of design</a:t>
            </a:r>
          </a:p>
          <a:p>
            <a:r>
              <a:rPr lang="en-US" sz="1700" dirty="0" smtClean="0">
                <a:latin typeface="Arial" charset="0"/>
                <a:ea typeface="Arial" charset="0"/>
                <a:cs typeface="Arial" charset="0"/>
              </a:rPr>
              <a:t>Quality control</a:t>
            </a:r>
          </a:p>
          <a:p>
            <a:r>
              <a:rPr lang="en-US" sz="1700" dirty="0" smtClean="0">
                <a:latin typeface="Arial" charset="0"/>
                <a:ea typeface="Arial" charset="0"/>
                <a:cs typeface="Arial" charset="0"/>
              </a:rPr>
              <a:t>Flexible dimension</a:t>
            </a:r>
          </a:p>
          <a:p>
            <a:r>
              <a:rPr lang="en-US" sz="1700" dirty="0" smtClean="0">
                <a:latin typeface="Arial" charset="0"/>
                <a:ea typeface="Arial" charset="0"/>
                <a:cs typeface="Arial" charset="0"/>
              </a:rPr>
              <a:t>Reduce wastage and cost</a:t>
            </a:r>
          </a:p>
          <a:p>
            <a:r>
              <a:rPr lang="en-US" sz="1700" dirty="0" smtClean="0">
                <a:latin typeface="Arial" charset="0"/>
                <a:ea typeface="Arial" charset="0"/>
                <a:cs typeface="Arial" charset="0"/>
              </a:rPr>
              <a:t>Soundproof wall</a:t>
            </a:r>
          </a:p>
          <a:p>
            <a:pPr marL="0" indent="0">
              <a:buNone/>
            </a:pPr>
            <a:endParaRPr lang="en-US" dirty="0" smtClean="0"/>
          </a:p>
          <a:p>
            <a:pPr marL="0" indent="0">
              <a:buNone/>
            </a:pPr>
            <a:endParaRPr lang="en-US" dirty="0" smtClean="0"/>
          </a:p>
        </p:txBody>
      </p:sp>
      <p:pic>
        <p:nvPicPr>
          <p:cNvPr id="3" name="Picture 2"/>
          <p:cNvPicPr>
            <a:picLocks noChangeAspect="1"/>
          </p:cNvPicPr>
          <p:nvPr/>
        </p:nvPicPr>
        <p:blipFill>
          <a:blip r:embed="rId2"/>
          <a:stretch>
            <a:fillRect/>
          </a:stretch>
        </p:blipFill>
        <p:spPr>
          <a:xfrm>
            <a:off x="4356225" y="2537648"/>
            <a:ext cx="4732019" cy="3576992"/>
          </a:xfrm>
          <a:prstGeom prst="rect">
            <a:avLst/>
          </a:prstGeom>
        </p:spPr>
      </p:pic>
      <p:sp>
        <p:nvSpPr>
          <p:cNvPr id="9" name="Slide Number Placeholder 8"/>
          <p:cNvSpPr>
            <a:spLocks noGrp="1"/>
          </p:cNvSpPr>
          <p:nvPr>
            <p:ph type="sldNum" sz="quarter" idx="12"/>
          </p:nvPr>
        </p:nvSpPr>
        <p:spPr/>
        <p:txBody>
          <a:bodyPr/>
          <a:lstStyle/>
          <a:p>
            <a:fld id="{0F4A5E66-914C-5748-B97C-7CD75A7ED2D6}" type="slidenum">
              <a:rPr lang="en-US" smtClean="0"/>
              <a:t>31</a:t>
            </a:fld>
            <a:endParaRPr lang="en-US" dirty="0"/>
          </a:p>
        </p:txBody>
      </p:sp>
      <p:sp>
        <p:nvSpPr>
          <p:cNvPr id="10" name="Footer Placeholder 9"/>
          <p:cNvSpPr>
            <a:spLocks noGrp="1"/>
          </p:cNvSpPr>
          <p:nvPr>
            <p:ph type="ftr" sz="quarter" idx="11"/>
          </p:nvPr>
        </p:nvSpPr>
        <p:spPr/>
        <p:txBody>
          <a:bodyPr/>
          <a:lstStyle/>
          <a:p>
            <a:r>
              <a:rPr lang="en-US" dirty="0" smtClean="0"/>
              <a:t>"</a:t>
            </a:r>
            <a:r>
              <a:rPr lang="en-US" sz="800" dirty="0" smtClean="0"/>
              <a:t>Affordable Housing Solutions For All Nigerians</a:t>
            </a:r>
            <a:r>
              <a:rPr lang="en-US" dirty="0" smtClean="0"/>
              <a:t>"</a:t>
            </a:r>
            <a:endParaRPr lang="en-US" dirty="0"/>
          </a:p>
        </p:txBody>
      </p:sp>
      <p:sp>
        <p:nvSpPr>
          <p:cNvPr id="12" name="Rectangle 11"/>
          <p:cNvSpPr/>
          <p:nvPr/>
        </p:nvSpPr>
        <p:spPr>
          <a:xfrm>
            <a:off x="7807855" y="6408651"/>
            <a:ext cx="1047082" cy="215444"/>
          </a:xfrm>
          <a:prstGeom prst="rect">
            <a:avLst/>
          </a:prstGeom>
        </p:spPr>
        <p:txBody>
          <a:bodyPr wrap="none">
            <a:spAutoFit/>
          </a:bodyPr>
          <a:lstStyle/>
          <a:p>
            <a:r>
              <a:rPr lang="en-US" sz="800" dirty="0" smtClean="0">
                <a:latin typeface="Arial"/>
                <a:cs typeface="Arial"/>
              </a:rPr>
              <a:t>©   February  2016</a:t>
            </a:r>
            <a:endParaRPr lang="en-US" sz="800" dirty="0">
              <a:latin typeface="Arial"/>
              <a:cs typeface="Arial"/>
            </a:endParaRPr>
          </a:p>
        </p:txBody>
      </p:sp>
    </p:spTree>
    <p:extLst>
      <p:ext uri="{BB962C8B-B14F-4D97-AF65-F5344CB8AC3E}">
        <p14:creationId xmlns:p14="http://schemas.microsoft.com/office/powerpoint/2010/main" val="191093999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175500" y="687930"/>
            <a:ext cx="1608667" cy="1246495"/>
          </a:xfrm>
          <a:prstGeom prst="rect">
            <a:avLst/>
          </a:prstGeom>
          <a:noFill/>
        </p:spPr>
        <p:txBody>
          <a:bodyPr wrap="square" rtlCol="0">
            <a:spAutoFit/>
          </a:bodyPr>
          <a:lstStyle/>
          <a:p>
            <a:r>
              <a:rPr lang="en-US" sz="4000" dirty="0" smtClean="0">
                <a:solidFill>
                  <a:srgbClr val="FFFFFF"/>
                </a:solidFill>
                <a:latin typeface="Avenir Black Oblique"/>
                <a:cs typeface="Avenir Black Oblique"/>
              </a:rPr>
              <a:t> NHI</a:t>
            </a:r>
          </a:p>
          <a:p>
            <a:r>
              <a:rPr lang="en-US" sz="1100" dirty="0">
                <a:solidFill>
                  <a:schemeClr val="bg1"/>
                </a:solidFill>
                <a:latin typeface="Arial"/>
                <a:cs typeface="Arial"/>
              </a:rPr>
              <a:t> “</a:t>
            </a:r>
            <a:r>
              <a:rPr lang="en-US" sz="800" dirty="0">
                <a:solidFill>
                  <a:schemeClr val="bg1"/>
                </a:solidFill>
                <a:latin typeface="Arial"/>
                <a:cs typeface="Arial"/>
              </a:rPr>
              <a:t>Thinking Global, Acting Local”</a:t>
            </a:r>
          </a:p>
          <a:p>
            <a:endParaRPr lang="en-US" sz="800" dirty="0">
              <a:solidFill>
                <a:srgbClr val="FFFFFF"/>
              </a:solidFill>
              <a:latin typeface="Avenir Black Oblique"/>
              <a:cs typeface="Avenir Black Oblique"/>
            </a:endParaRPr>
          </a:p>
          <a:p>
            <a:endParaRPr lang="en-US" sz="800" dirty="0">
              <a:solidFill>
                <a:srgbClr val="FFFFFF"/>
              </a:solidFill>
              <a:latin typeface="Avenir Black Oblique"/>
              <a:cs typeface="Avenir Black Oblique"/>
            </a:endParaRPr>
          </a:p>
        </p:txBody>
      </p:sp>
      <p:sp>
        <p:nvSpPr>
          <p:cNvPr id="6" name="Title 1"/>
          <p:cNvSpPr>
            <a:spLocks noGrp="1"/>
          </p:cNvSpPr>
          <p:nvPr>
            <p:ph type="title"/>
          </p:nvPr>
        </p:nvSpPr>
        <p:spPr>
          <a:xfrm>
            <a:off x="2235201" y="3037361"/>
            <a:ext cx="4432300" cy="745067"/>
          </a:xfrm>
        </p:spPr>
        <p:txBody>
          <a:bodyPr/>
          <a:lstStyle/>
          <a:p>
            <a:r>
              <a:rPr lang="en-US" b="1" dirty="0" smtClean="0">
                <a:latin typeface="Arial"/>
                <a:cs typeface="Arial"/>
              </a:rPr>
              <a:t>Housing Finance</a:t>
            </a:r>
            <a:endParaRPr lang="en-US" b="1" dirty="0">
              <a:latin typeface="Arial"/>
              <a:cs typeface="Arial"/>
            </a:endParaRPr>
          </a:p>
        </p:txBody>
      </p:sp>
      <p:sp>
        <p:nvSpPr>
          <p:cNvPr id="3" name="Slide Number Placeholder 2"/>
          <p:cNvSpPr>
            <a:spLocks noGrp="1"/>
          </p:cNvSpPr>
          <p:nvPr>
            <p:ph type="sldNum" sz="quarter" idx="12"/>
          </p:nvPr>
        </p:nvSpPr>
        <p:spPr/>
        <p:txBody>
          <a:bodyPr/>
          <a:lstStyle/>
          <a:p>
            <a:fld id="{0F4A5E66-914C-5748-B97C-7CD75A7ED2D6}" type="slidenum">
              <a:rPr lang="en-US" smtClean="0"/>
              <a:t>32</a:t>
            </a:fld>
            <a:endParaRPr lang="en-US" dirty="0"/>
          </a:p>
        </p:txBody>
      </p:sp>
      <p:sp>
        <p:nvSpPr>
          <p:cNvPr id="7" name="Footer Placeholder 6"/>
          <p:cNvSpPr>
            <a:spLocks noGrp="1"/>
          </p:cNvSpPr>
          <p:nvPr>
            <p:ph type="ftr" sz="quarter" idx="11"/>
          </p:nvPr>
        </p:nvSpPr>
        <p:spPr/>
        <p:txBody>
          <a:bodyPr/>
          <a:lstStyle/>
          <a:p>
            <a:r>
              <a:rPr lang="en-US" sz="800" dirty="0" smtClean="0"/>
              <a:t>"Affordable Housing Solutions For All Nigerians</a:t>
            </a:r>
            <a:r>
              <a:rPr lang="en-US" dirty="0" smtClean="0"/>
              <a:t>"</a:t>
            </a:r>
            <a:endParaRPr lang="en-US" dirty="0"/>
          </a:p>
        </p:txBody>
      </p:sp>
      <p:sp>
        <p:nvSpPr>
          <p:cNvPr id="9" name="Rectangle 8"/>
          <p:cNvSpPr/>
          <p:nvPr/>
        </p:nvSpPr>
        <p:spPr>
          <a:xfrm>
            <a:off x="7807855" y="6408651"/>
            <a:ext cx="1047082" cy="215444"/>
          </a:xfrm>
          <a:prstGeom prst="rect">
            <a:avLst/>
          </a:prstGeom>
        </p:spPr>
        <p:txBody>
          <a:bodyPr wrap="none">
            <a:spAutoFit/>
          </a:bodyPr>
          <a:lstStyle/>
          <a:p>
            <a:r>
              <a:rPr lang="en-US" sz="800" dirty="0" smtClean="0">
                <a:latin typeface="Arial"/>
                <a:cs typeface="Arial"/>
              </a:rPr>
              <a:t>©   February  2016</a:t>
            </a:r>
            <a:endParaRPr lang="en-US" sz="800" dirty="0">
              <a:latin typeface="Arial"/>
              <a:cs typeface="Arial"/>
            </a:endParaRPr>
          </a:p>
        </p:txBody>
      </p:sp>
    </p:spTree>
    <p:extLst>
      <p:ext uri="{BB962C8B-B14F-4D97-AF65-F5344CB8AC3E}">
        <p14:creationId xmlns:p14="http://schemas.microsoft.com/office/powerpoint/2010/main" val="347112182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23432"/>
            <a:ext cx="6508377" cy="475861"/>
          </a:xfrm>
        </p:spPr>
        <p:txBody>
          <a:bodyPr/>
          <a:lstStyle/>
          <a:p>
            <a:r>
              <a:rPr lang="en-US" sz="2400" dirty="0" smtClean="0">
                <a:latin typeface="Arial"/>
                <a:cs typeface="Arial"/>
              </a:rPr>
              <a:t>Indicative Investment Requirements</a:t>
            </a:r>
            <a:endParaRPr lang="en-US" sz="2400" dirty="0">
              <a:latin typeface="Arial"/>
              <a:cs typeface="Arial"/>
            </a:endParaRPr>
          </a:p>
        </p:txBody>
      </p:sp>
      <p:sp>
        <p:nvSpPr>
          <p:cNvPr id="4" name="TextBox 3"/>
          <p:cNvSpPr txBox="1"/>
          <p:nvPr/>
        </p:nvSpPr>
        <p:spPr>
          <a:xfrm>
            <a:off x="7175500" y="687930"/>
            <a:ext cx="1608667" cy="1246495"/>
          </a:xfrm>
          <a:prstGeom prst="rect">
            <a:avLst/>
          </a:prstGeom>
          <a:noFill/>
        </p:spPr>
        <p:txBody>
          <a:bodyPr wrap="square" rtlCol="0">
            <a:spAutoFit/>
          </a:bodyPr>
          <a:lstStyle/>
          <a:p>
            <a:r>
              <a:rPr lang="en-US" sz="4000" dirty="0" smtClean="0">
                <a:solidFill>
                  <a:srgbClr val="FFFFFF"/>
                </a:solidFill>
                <a:latin typeface="Avenir Black Oblique"/>
                <a:cs typeface="Avenir Black Oblique"/>
              </a:rPr>
              <a:t> NHI</a:t>
            </a:r>
          </a:p>
          <a:p>
            <a:endParaRPr lang="en-US" sz="800" dirty="0">
              <a:solidFill>
                <a:srgbClr val="FFFFFF"/>
              </a:solidFill>
              <a:latin typeface="Avenir Black Oblique"/>
              <a:cs typeface="Avenir Black Oblique"/>
            </a:endParaRPr>
          </a:p>
          <a:p>
            <a:r>
              <a:rPr lang="en-US" sz="1100" dirty="0">
                <a:solidFill>
                  <a:schemeClr val="bg1"/>
                </a:solidFill>
                <a:latin typeface="Arial"/>
                <a:cs typeface="Arial"/>
              </a:rPr>
              <a:t> “</a:t>
            </a:r>
            <a:r>
              <a:rPr lang="en-US" sz="800" dirty="0">
                <a:solidFill>
                  <a:schemeClr val="bg1"/>
                </a:solidFill>
                <a:latin typeface="Arial"/>
                <a:cs typeface="Arial"/>
              </a:rPr>
              <a:t>Thinking Global, Acting Local”</a:t>
            </a:r>
          </a:p>
          <a:p>
            <a:endParaRPr lang="en-US" sz="800" dirty="0">
              <a:solidFill>
                <a:srgbClr val="FFFFFF"/>
              </a:solidFill>
              <a:latin typeface="Avenir Black Oblique"/>
              <a:cs typeface="Avenir Black Oblique"/>
            </a:endParaRPr>
          </a:p>
        </p:txBody>
      </p:sp>
      <p:sp>
        <p:nvSpPr>
          <p:cNvPr id="6" name="TextBox 5"/>
          <p:cNvSpPr txBox="1"/>
          <p:nvPr/>
        </p:nvSpPr>
        <p:spPr>
          <a:xfrm>
            <a:off x="174813" y="1217030"/>
            <a:ext cx="7000688" cy="2585323"/>
          </a:xfrm>
          <a:prstGeom prst="rect">
            <a:avLst/>
          </a:prstGeom>
          <a:noFill/>
        </p:spPr>
        <p:txBody>
          <a:bodyPr wrap="square" rtlCol="0">
            <a:spAutoFit/>
          </a:bodyPr>
          <a:lstStyle/>
          <a:p>
            <a:r>
              <a:rPr lang="en-US" b="1" dirty="0" smtClean="0">
                <a:solidFill>
                  <a:schemeClr val="tx2"/>
                </a:solidFill>
              </a:rPr>
              <a:t>For 200,000 housing units (1</a:t>
            </a:r>
            <a:r>
              <a:rPr lang="en-US" b="1" baseline="30000" dirty="0" smtClean="0">
                <a:solidFill>
                  <a:schemeClr val="tx2"/>
                </a:solidFill>
              </a:rPr>
              <a:t>st</a:t>
            </a:r>
            <a:r>
              <a:rPr lang="en-US" b="1" dirty="0" smtClean="0">
                <a:solidFill>
                  <a:schemeClr val="tx2"/>
                </a:solidFill>
              </a:rPr>
              <a:t> Phase)</a:t>
            </a:r>
          </a:p>
          <a:p>
            <a:r>
              <a:rPr lang="en-US" b="1" dirty="0" smtClean="0">
                <a:solidFill>
                  <a:schemeClr val="tx2"/>
                </a:solidFill>
              </a:rPr>
              <a:t>Upon approval the initial funding would come based on the following: </a:t>
            </a:r>
            <a:endParaRPr lang="en-US" b="1" dirty="0">
              <a:solidFill>
                <a:schemeClr val="tx2"/>
              </a:solidFill>
            </a:endParaRPr>
          </a:p>
          <a:p>
            <a:pPr marL="342900" indent="-342900">
              <a:buAutoNum type="arabicParenR"/>
            </a:pPr>
            <a:r>
              <a:rPr lang="en-US" b="1" dirty="0" smtClean="0">
                <a:solidFill>
                  <a:schemeClr val="tx2"/>
                </a:solidFill>
              </a:rPr>
              <a:t>Off taker deposits from 10% </a:t>
            </a:r>
          </a:p>
          <a:p>
            <a:pPr marL="342900" indent="-342900">
              <a:buAutoNum type="arabicParenR"/>
            </a:pPr>
            <a:r>
              <a:rPr lang="en-US" b="1" dirty="0" smtClean="0">
                <a:solidFill>
                  <a:schemeClr val="tx2"/>
                </a:solidFill>
              </a:rPr>
              <a:t>Construction companies that have offered to finance and build</a:t>
            </a:r>
          </a:p>
          <a:p>
            <a:pPr marL="342900" indent="-342900">
              <a:buAutoNum type="arabicParenR"/>
            </a:pPr>
            <a:r>
              <a:rPr lang="en-US" b="1" dirty="0" smtClean="0">
                <a:solidFill>
                  <a:schemeClr val="tx2"/>
                </a:solidFill>
              </a:rPr>
              <a:t>International financiers backed by a consortium of local commercial banks with guarantees as per attached documents.</a:t>
            </a:r>
            <a:endParaRPr lang="en-US" b="1" dirty="0">
              <a:solidFill>
                <a:schemeClr val="tx2"/>
              </a:solidFill>
            </a:endParaRPr>
          </a:p>
        </p:txBody>
      </p:sp>
      <p:sp>
        <p:nvSpPr>
          <p:cNvPr id="7" name="Content Placeholder 2"/>
          <p:cNvSpPr>
            <a:spLocks noGrp="1"/>
          </p:cNvSpPr>
          <p:nvPr>
            <p:ph idx="1"/>
          </p:nvPr>
        </p:nvSpPr>
        <p:spPr>
          <a:xfrm>
            <a:off x="174813" y="3695700"/>
            <a:ext cx="8448488" cy="2660650"/>
          </a:xfrm>
        </p:spPr>
        <p:txBody>
          <a:bodyPr>
            <a:normAutofit fontScale="25000" lnSpcReduction="20000"/>
          </a:bodyPr>
          <a:lstStyle/>
          <a:p>
            <a:r>
              <a:rPr lang="en-US" sz="8600" dirty="0" smtClean="0">
                <a:latin typeface="Arial" charset="0"/>
                <a:ea typeface="Arial" charset="0"/>
                <a:cs typeface="Arial" charset="0"/>
              </a:rPr>
              <a:t>One Bedroom – Bungalow, Terrace, Block of Flats and </a:t>
            </a:r>
            <a:r>
              <a:rPr lang="en-US" sz="8600" dirty="0">
                <a:latin typeface="Arial" charset="0"/>
                <a:ea typeface="Arial" charset="0"/>
                <a:cs typeface="Arial" charset="0"/>
              </a:rPr>
              <a:t>C</a:t>
            </a:r>
            <a:r>
              <a:rPr lang="en-US" sz="8600" dirty="0" smtClean="0">
                <a:latin typeface="Arial" charset="0"/>
                <a:ea typeface="Arial" charset="0"/>
                <a:cs typeface="Arial" charset="0"/>
              </a:rPr>
              <a:t>ondominiums;</a:t>
            </a:r>
          </a:p>
          <a:p>
            <a:pPr lvl="2">
              <a:buFont typeface="Courier New" charset="0"/>
              <a:buChar char="o"/>
            </a:pPr>
            <a:r>
              <a:rPr lang="en-US" sz="8600" dirty="0">
                <a:latin typeface="Arial" charset="0"/>
                <a:ea typeface="Arial" charset="0"/>
                <a:cs typeface="Arial" charset="0"/>
              </a:rPr>
              <a:t> </a:t>
            </a:r>
            <a:r>
              <a:rPr lang="en-US" sz="8600" dirty="0" smtClean="0">
                <a:latin typeface="Arial" charset="0"/>
                <a:ea typeface="Arial" charset="0"/>
                <a:cs typeface="Arial" charset="0"/>
              </a:rPr>
              <a:t>From N2.5million (Low Income)</a:t>
            </a:r>
          </a:p>
          <a:p>
            <a:r>
              <a:rPr lang="en-US" sz="8600" dirty="0" smtClean="0">
                <a:latin typeface="Arial" charset="0"/>
                <a:ea typeface="Arial" charset="0"/>
                <a:cs typeface="Arial" charset="0"/>
              </a:rPr>
              <a:t>Two </a:t>
            </a:r>
            <a:r>
              <a:rPr lang="en-US" sz="8600" dirty="0">
                <a:latin typeface="Arial" charset="0"/>
                <a:ea typeface="Arial" charset="0"/>
                <a:cs typeface="Arial" charset="0"/>
              </a:rPr>
              <a:t>&amp; </a:t>
            </a:r>
            <a:r>
              <a:rPr lang="en-US" sz="8600" dirty="0" smtClean="0">
                <a:latin typeface="Arial" charset="0"/>
                <a:ea typeface="Arial" charset="0"/>
                <a:cs typeface="Arial" charset="0"/>
              </a:rPr>
              <a:t>Three </a:t>
            </a:r>
            <a:r>
              <a:rPr lang="en-US" sz="8600" dirty="0">
                <a:latin typeface="Arial" charset="0"/>
                <a:ea typeface="Arial" charset="0"/>
                <a:cs typeface="Arial" charset="0"/>
              </a:rPr>
              <a:t>B</a:t>
            </a:r>
            <a:r>
              <a:rPr lang="en-US" sz="8600" dirty="0" smtClean="0">
                <a:latin typeface="Arial" charset="0"/>
                <a:ea typeface="Arial" charset="0"/>
                <a:cs typeface="Arial" charset="0"/>
              </a:rPr>
              <a:t>edrooms </a:t>
            </a:r>
            <a:r>
              <a:rPr lang="en-US" sz="8600" dirty="0">
                <a:latin typeface="Arial" charset="0"/>
                <a:ea typeface="Arial" charset="0"/>
                <a:cs typeface="Arial" charset="0"/>
              </a:rPr>
              <a:t>which comprises of </a:t>
            </a:r>
            <a:r>
              <a:rPr lang="en-US" sz="8600" dirty="0" smtClean="0">
                <a:latin typeface="Arial" charset="0"/>
                <a:ea typeface="Arial" charset="0"/>
                <a:cs typeface="Arial" charset="0"/>
              </a:rPr>
              <a:t>Bungalows, Terraces</a:t>
            </a:r>
            <a:r>
              <a:rPr lang="en-US" sz="8600" dirty="0">
                <a:latin typeface="Arial" charset="0"/>
                <a:ea typeface="Arial" charset="0"/>
                <a:cs typeface="Arial" charset="0"/>
              </a:rPr>
              <a:t>, </a:t>
            </a:r>
            <a:r>
              <a:rPr lang="en-US" sz="8600" dirty="0" smtClean="0">
                <a:latin typeface="Arial" charset="0"/>
                <a:ea typeface="Arial" charset="0"/>
                <a:cs typeface="Arial" charset="0"/>
              </a:rPr>
              <a:t>Block </a:t>
            </a:r>
            <a:r>
              <a:rPr lang="en-US" sz="8600" dirty="0">
                <a:latin typeface="Arial" charset="0"/>
                <a:ea typeface="Arial" charset="0"/>
                <a:cs typeface="Arial" charset="0"/>
              </a:rPr>
              <a:t>of </a:t>
            </a:r>
            <a:r>
              <a:rPr lang="en-US" sz="8600" dirty="0" smtClean="0">
                <a:latin typeface="Arial" charset="0"/>
                <a:ea typeface="Arial" charset="0"/>
                <a:cs typeface="Arial" charset="0"/>
              </a:rPr>
              <a:t>Flats </a:t>
            </a:r>
            <a:r>
              <a:rPr lang="en-US" sz="8600" dirty="0">
                <a:latin typeface="Arial" charset="0"/>
                <a:ea typeface="Arial" charset="0"/>
                <a:cs typeface="Arial" charset="0"/>
              </a:rPr>
              <a:t>and C</a:t>
            </a:r>
            <a:r>
              <a:rPr lang="en-US" sz="8600" dirty="0" smtClean="0">
                <a:latin typeface="Arial" charset="0"/>
                <a:ea typeface="Arial" charset="0"/>
                <a:cs typeface="Arial" charset="0"/>
              </a:rPr>
              <a:t>ondominiums;</a:t>
            </a:r>
            <a:endParaRPr lang="en-US" sz="8600" dirty="0">
              <a:latin typeface="Arial" charset="0"/>
              <a:ea typeface="Arial" charset="0"/>
              <a:cs typeface="Arial" charset="0"/>
            </a:endParaRPr>
          </a:p>
          <a:p>
            <a:pPr lvl="2">
              <a:buFont typeface="Courier New" charset="0"/>
              <a:buChar char="o"/>
            </a:pPr>
            <a:r>
              <a:rPr lang="en-US" sz="8600" dirty="0">
                <a:latin typeface="Arial" charset="0"/>
                <a:ea typeface="Arial" charset="0"/>
                <a:cs typeface="Arial" charset="0"/>
              </a:rPr>
              <a:t> </a:t>
            </a:r>
            <a:r>
              <a:rPr lang="en-US" sz="8600" dirty="0" smtClean="0">
                <a:latin typeface="Arial" charset="0"/>
                <a:ea typeface="Arial" charset="0"/>
                <a:cs typeface="Arial" charset="0"/>
              </a:rPr>
              <a:t>From N3.5million (Medium Income)</a:t>
            </a:r>
          </a:p>
          <a:p>
            <a:r>
              <a:rPr lang="en-US" sz="8600" dirty="0" smtClean="0">
                <a:latin typeface="Arial" charset="0"/>
                <a:ea typeface="Arial" charset="0"/>
                <a:cs typeface="Arial" charset="0"/>
              </a:rPr>
              <a:t>Site and Services for High income customers and the General </a:t>
            </a:r>
            <a:r>
              <a:rPr lang="en-US" sz="8600" dirty="0">
                <a:latin typeface="Arial" charset="0"/>
                <a:ea typeface="Arial" charset="0"/>
                <a:cs typeface="Arial" charset="0"/>
              </a:rPr>
              <a:t>P</a:t>
            </a:r>
            <a:r>
              <a:rPr lang="en-US" sz="8600" dirty="0" smtClean="0">
                <a:latin typeface="Arial" charset="0"/>
                <a:ea typeface="Arial" charset="0"/>
                <a:cs typeface="Arial" charset="0"/>
              </a:rPr>
              <a:t>ublic</a:t>
            </a:r>
          </a:p>
          <a:p>
            <a:pPr marL="0" indent="0">
              <a:buNone/>
            </a:pPr>
            <a:endParaRPr lang="en-US" sz="1400" dirty="0"/>
          </a:p>
          <a:p>
            <a:pPr marL="0" indent="0">
              <a:buNone/>
            </a:pPr>
            <a:endParaRPr lang="en-US" sz="1400" dirty="0" smtClean="0"/>
          </a:p>
        </p:txBody>
      </p:sp>
      <p:sp>
        <p:nvSpPr>
          <p:cNvPr id="8" name="Slide Number Placeholder 7"/>
          <p:cNvSpPr>
            <a:spLocks noGrp="1"/>
          </p:cNvSpPr>
          <p:nvPr>
            <p:ph type="sldNum" sz="quarter" idx="12"/>
          </p:nvPr>
        </p:nvSpPr>
        <p:spPr/>
        <p:txBody>
          <a:bodyPr/>
          <a:lstStyle/>
          <a:p>
            <a:fld id="{0F4A5E66-914C-5748-B97C-7CD75A7ED2D6}" type="slidenum">
              <a:rPr lang="en-US" smtClean="0"/>
              <a:t>33</a:t>
            </a:fld>
            <a:endParaRPr lang="en-US" dirty="0"/>
          </a:p>
        </p:txBody>
      </p:sp>
      <p:sp>
        <p:nvSpPr>
          <p:cNvPr id="9" name="Footer Placeholder 8"/>
          <p:cNvSpPr>
            <a:spLocks noGrp="1"/>
          </p:cNvSpPr>
          <p:nvPr>
            <p:ph type="ftr" sz="quarter" idx="11"/>
          </p:nvPr>
        </p:nvSpPr>
        <p:spPr/>
        <p:txBody>
          <a:bodyPr/>
          <a:lstStyle/>
          <a:p>
            <a:r>
              <a:rPr lang="en-US" sz="800" dirty="0" smtClean="0"/>
              <a:t>"Affordable Housing Solutions For All Nigerians</a:t>
            </a:r>
            <a:r>
              <a:rPr lang="en-US" dirty="0" smtClean="0"/>
              <a:t>"</a:t>
            </a:r>
            <a:endParaRPr lang="en-US" dirty="0"/>
          </a:p>
        </p:txBody>
      </p:sp>
      <p:sp>
        <p:nvSpPr>
          <p:cNvPr id="11" name="Rectangle 10"/>
          <p:cNvSpPr/>
          <p:nvPr/>
        </p:nvSpPr>
        <p:spPr>
          <a:xfrm>
            <a:off x="7807855" y="6408651"/>
            <a:ext cx="1047082" cy="215444"/>
          </a:xfrm>
          <a:prstGeom prst="rect">
            <a:avLst/>
          </a:prstGeom>
        </p:spPr>
        <p:txBody>
          <a:bodyPr wrap="none">
            <a:spAutoFit/>
          </a:bodyPr>
          <a:lstStyle/>
          <a:p>
            <a:r>
              <a:rPr lang="en-US" sz="800" dirty="0" smtClean="0">
                <a:latin typeface="Arial"/>
                <a:cs typeface="Arial"/>
              </a:rPr>
              <a:t>©   February  2016</a:t>
            </a:r>
            <a:endParaRPr lang="en-US" sz="800" dirty="0">
              <a:latin typeface="Arial"/>
              <a:cs typeface="Arial"/>
            </a:endParaRPr>
          </a:p>
        </p:txBody>
      </p:sp>
    </p:spTree>
    <p:extLst>
      <p:ext uri="{BB962C8B-B14F-4D97-AF65-F5344CB8AC3E}">
        <p14:creationId xmlns:p14="http://schemas.microsoft.com/office/powerpoint/2010/main" val="104961405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573" y="176854"/>
            <a:ext cx="6855428" cy="511135"/>
          </a:xfrm>
        </p:spPr>
        <p:txBody>
          <a:bodyPr/>
          <a:lstStyle/>
          <a:p>
            <a:r>
              <a:rPr lang="en-US" sz="2400" dirty="0" smtClean="0">
                <a:latin typeface="Arial"/>
                <a:cs typeface="Arial"/>
              </a:rPr>
              <a:t>Financing Options are...</a:t>
            </a:r>
            <a:endParaRPr lang="en-US" sz="2400" dirty="0">
              <a:latin typeface="Arial"/>
              <a:cs typeface="Arial"/>
            </a:endParaRPr>
          </a:p>
        </p:txBody>
      </p:sp>
      <p:sp>
        <p:nvSpPr>
          <p:cNvPr id="4" name="TextBox 3"/>
          <p:cNvSpPr txBox="1"/>
          <p:nvPr/>
        </p:nvSpPr>
        <p:spPr>
          <a:xfrm>
            <a:off x="7101002" y="687930"/>
            <a:ext cx="1683166" cy="1123384"/>
          </a:xfrm>
          <a:prstGeom prst="rect">
            <a:avLst/>
          </a:prstGeom>
          <a:noFill/>
        </p:spPr>
        <p:txBody>
          <a:bodyPr wrap="square" rtlCol="0">
            <a:spAutoFit/>
          </a:bodyPr>
          <a:lstStyle/>
          <a:p>
            <a:r>
              <a:rPr lang="en-US" sz="4000" dirty="0" smtClean="0">
                <a:solidFill>
                  <a:srgbClr val="FFFFFF"/>
                </a:solidFill>
                <a:latin typeface="Avenir Black Oblique"/>
                <a:cs typeface="Avenir Black Oblique"/>
              </a:rPr>
              <a:t> NHI</a:t>
            </a:r>
          </a:p>
          <a:p>
            <a:endParaRPr lang="en-US" sz="800" dirty="0">
              <a:solidFill>
                <a:srgbClr val="FFFFFF"/>
              </a:solidFill>
              <a:latin typeface="Avenir Black Oblique"/>
              <a:cs typeface="Avenir Black Oblique"/>
            </a:endParaRPr>
          </a:p>
          <a:p>
            <a:r>
              <a:rPr lang="en-US" sz="1100" dirty="0">
                <a:solidFill>
                  <a:schemeClr val="bg1"/>
                </a:solidFill>
                <a:latin typeface="Arial"/>
                <a:cs typeface="Arial"/>
              </a:rPr>
              <a:t> “</a:t>
            </a:r>
            <a:r>
              <a:rPr lang="en-US" sz="800" dirty="0">
                <a:solidFill>
                  <a:schemeClr val="bg1"/>
                </a:solidFill>
                <a:latin typeface="Arial"/>
                <a:cs typeface="Arial"/>
              </a:rPr>
              <a:t>Thinking Global, Acting Local”</a:t>
            </a:r>
          </a:p>
          <a:p>
            <a:endParaRPr lang="en-US" sz="800" dirty="0">
              <a:solidFill>
                <a:srgbClr val="FFFFFF"/>
              </a:solidFill>
              <a:latin typeface="Avenir Black Oblique"/>
              <a:cs typeface="Avenir Black Oblique"/>
            </a:endParaRPr>
          </a:p>
        </p:txBody>
      </p:sp>
      <p:sp>
        <p:nvSpPr>
          <p:cNvPr id="3" name="Content Placeholder 2"/>
          <p:cNvSpPr>
            <a:spLocks noGrp="1"/>
          </p:cNvSpPr>
          <p:nvPr>
            <p:ph idx="1"/>
          </p:nvPr>
        </p:nvSpPr>
        <p:spPr>
          <a:xfrm>
            <a:off x="262336" y="2282547"/>
            <a:ext cx="7911508" cy="4287689"/>
          </a:xfrm>
        </p:spPr>
        <p:txBody>
          <a:bodyPr>
            <a:noAutofit/>
          </a:bodyPr>
          <a:lstStyle/>
          <a:p>
            <a:r>
              <a:rPr lang="en-US" sz="2800" dirty="0" smtClean="0">
                <a:latin typeface="Arial" charset="0"/>
                <a:ea typeface="Arial" charset="0"/>
                <a:cs typeface="Arial" charset="0"/>
              </a:rPr>
              <a:t>A secured syndicated guarantee to access cheap funds from abroad – to edge out </a:t>
            </a:r>
            <a:r>
              <a:rPr lang="en-US" sz="2800" dirty="0">
                <a:latin typeface="Arial" charset="0"/>
                <a:ea typeface="Arial" charset="0"/>
                <a:cs typeface="Arial" charset="0"/>
              </a:rPr>
              <a:t>F</a:t>
            </a:r>
            <a:r>
              <a:rPr lang="en-US" sz="2800" dirty="0" smtClean="0">
                <a:latin typeface="Arial" charset="0"/>
                <a:ea typeface="Arial" charset="0"/>
                <a:cs typeface="Arial" charset="0"/>
              </a:rPr>
              <a:t>orex risk or risk transfer to local banks;</a:t>
            </a:r>
          </a:p>
          <a:p>
            <a:r>
              <a:rPr lang="en-US" sz="2800" dirty="0" smtClean="0">
                <a:latin typeface="Arial" charset="0"/>
                <a:ea typeface="Arial" charset="0"/>
                <a:cs typeface="Arial" charset="0"/>
              </a:rPr>
              <a:t>Funds to be managed by Nigeria Banks</a:t>
            </a:r>
            <a:r>
              <a:rPr lang="en-US" sz="2800" dirty="0">
                <a:latin typeface="Arial" charset="0"/>
                <a:ea typeface="Arial" charset="0"/>
                <a:cs typeface="Arial" charset="0"/>
              </a:rPr>
              <a:t>.</a:t>
            </a:r>
            <a:endParaRPr lang="en-US" sz="2800" dirty="0" smtClean="0">
              <a:latin typeface="Arial" charset="0"/>
              <a:ea typeface="Arial" charset="0"/>
              <a:cs typeface="Arial" charset="0"/>
            </a:endParaRPr>
          </a:p>
        </p:txBody>
      </p:sp>
      <p:sp>
        <p:nvSpPr>
          <p:cNvPr id="7" name="TextBox 6"/>
          <p:cNvSpPr txBox="1"/>
          <p:nvPr/>
        </p:nvSpPr>
        <p:spPr>
          <a:xfrm>
            <a:off x="256859" y="1049390"/>
            <a:ext cx="4607959" cy="369332"/>
          </a:xfrm>
          <a:prstGeom prst="rect">
            <a:avLst/>
          </a:prstGeom>
          <a:noFill/>
        </p:spPr>
        <p:txBody>
          <a:bodyPr wrap="square" rtlCol="0">
            <a:spAutoFit/>
          </a:bodyPr>
          <a:lstStyle/>
          <a:p>
            <a:r>
              <a:rPr lang="en-US" b="1" dirty="0" smtClean="0">
                <a:solidFill>
                  <a:schemeClr val="tx2"/>
                </a:solidFill>
              </a:rPr>
              <a:t>Development and Collaborative Model </a:t>
            </a:r>
            <a:endParaRPr lang="en-US" b="1" dirty="0">
              <a:solidFill>
                <a:schemeClr val="tx2"/>
              </a:solidFill>
            </a:endParaRPr>
          </a:p>
        </p:txBody>
      </p:sp>
      <p:sp>
        <p:nvSpPr>
          <p:cNvPr id="8" name="Slide Number Placeholder 7"/>
          <p:cNvSpPr>
            <a:spLocks noGrp="1"/>
          </p:cNvSpPr>
          <p:nvPr>
            <p:ph type="sldNum" sz="quarter" idx="12"/>
          </p:nvPr>
        </p:nvSpPr>
        <p:spPr/>
        <p:txBody>
          <a:bodyPr/>
          <a:lstStyle/>
          <a:p>
            <a:fld id="{0F4A5E66-914C-5748-B97C-7CD75A7ED2D6}" type="slidenum">
              <a:rPr lang="en-US" smtClean="0"/>
              <a:t>34</a:t>
            </a:fld>
            <a:endParaRPr lang="en-US" dirty="0"/>
          </a:p>
        </p:txBody>
      </p:sp>
      <p:sp>
        <p:nvSpPr>
          <p:cNvPr id="9" name="Footer Placeholder 8"/>
          <p:cNvSpPr>
            <a:spLocks noGrp="1"/>
          </p:cNvSpPr>
          <p:nvPr>
            <p:ph type="ftr" sz="quarter" idx="11"/>
          </p:nvPr>
        </p:nvSpPr>
        <p:spPr/>
        <p:txBody>
          <a:bodyPr/>
          <a:lstStyle/>
          <a:p>
            <a:r>
              <a:rPr lang="en-US" sz="1000" dirty="0" smtClean="0"/>
              <a:t>"Affordable Housing Solutions For All Nigerians</a:t>
            </a:r>
            <a:r>
              <a:rPr lang="en-US" dirty="0" smtClean="0"/>
              <a:t>"</a:t>
            </a:r>
            <a:endParaRPr lang="en-US" dirty="0"/>
          </a:p>
        </p:txBody>
      </p:sp>
      <p:sp>
        <p:nvSpPr>
          <p:cNvPr id="11" name="Rectangle 10"/>
          <p:cNvSpPr/>
          <p:nvPr/>
        </p:nvSpPr>
        <p:spPr>
          <a:xfrm>
            <a:off x="7807855" y="6408651"/>
            <a:ext cx="1047082" cy="215444"/>
          </a:xfrm>
          <a:prstGeom prst="rect">
            <a:avLst/>
          </a:prstGeom>
        </p:spPr>
        <p:txBody>
          <a:bodyPr wrap="none">
            <a:spAutoFit/>
          </a:bodyPr>
          <a:lstStyle/>
          <a:p>
            <a:r>
              <a:rPr lang="en-US" sz="800" dirty="0" smtClean="0">
                <a:latin typeface="Arial"/>
                <a:cs typeface="Arial"/>
              </a:rPr>
              <a:t>©   February  2016</a:t>
            </a:r>
            <a:endParaRPr lang="en-US" sz="800" dirty="0">
              <a:latin typeface="Arial"/>
              <a:cs typeface="Arial"/>
            </a:endParaRPr>
          </a:p>
        </p:txBody>
      </p:sp>
    </p:spTree>
    <p:extLst>
      <p:ext uri="{BB962C8B-B14F-4D97-AF65-F5344CB8AC3E}">
        <p14:creationId xmlns:p14="http://schemas.microsoft.com/office/powerpoint/2010/main" val="298514035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573" y="361016"/>
            <a:ext cx="6855428" cy="591484"/>
          </a:xfrm>
        </p:spPr>
        <p:txBody>
          <a:bodyPr/>
          <a:lstStyle/>
          <a:p>
            <a:r>
              <a:rPr lang="en-US" sz="2400" dirty="0" smtClean="0">
                <a:latin typeface="Arial"/>
                <a:cs typeface="Arial"/>
              </a:rPr>
              <a:t>Other Available Financing Options Upon Approval are...</a:t>
            </a:r>
            <a:endParaRPr lang="en-US" sz="2400" dirty="0">
              <a:latin typeface="Arial"/>
              <a:cs typeface="Arial"/>
            </a:endParaRPr>
          </a:p>
        </p:txBody>
      </p:sp>
      <p:sp>
        <p:nvSpPr>
          <p:cNvPr id="4" name="TextBox 3"/>
          <p:cNvSpPr txBox="1"/>
          <p:nvPr/>
        </p:nvSpPr>
        <p:spPr>
          <a:xfrm>
            <a:off x="7101002" y="687930"/>
            <a:ext cx="1683166" cy="1369606"/>
          </a:xfrm>
          <a:prstGeom prst="rect">
            <a:avLst/>
          </a:prstGeom>
          <a:noFill/>
        </p:spPr>
        <p:txBody>
          <a:bodyPr wrap="square" rtlCol="0">
            <a:spAutoFit/>
          </a:bodyPr>
          <a:lstStyle/>
          <a:p>
            <a:r>
              <a:rPr lang="en-US" sz="4000" dirty="0" smtClean="0">
                <a:solidFill>
                  <a:srgbClr val="FFFFFF"/>
                </a:solidFill>
                <a:latin typeface="Avenir Black Oblique"/>
                <a:cs typeface="Avenir Black Oblique"/>
              </a:rPr>
              <a:t> NHI</a:t>
            </a:r>
          </a:p>
          <a:p>
            <a:endParaRPr lang="en-US" sz="800" dirty="0" smtClean="0">
              <a:solidFill>
                <a:srgbClr val="FFFFFF"/>
              </a:solidFill>
              <a:latin typeface="Avenir Black Oblique"/>
              <a:cs typeface="Avenir Black Oblique"/>
            </a:endParaRPr>
          </a:p>
          <a:p>
            <a:r>
              <a:rPr lang="en-US" sz="1100" dirty="0">
                <a:solidFill>
                  <a:schemeClr val="bg1"/>
                </a:solidFill>
                <a:latin typeface="Arial"/>
                <a:cs typeface="Arial"/>
              </a:rPr>
              <a:t> “</a:t>
            </a:r>
            <a:r>
              <a:rPr lang="en-US" sz="800" dirty="0">
                <a:solidFill>
                  <a:schemeClr val="bg1"/>
                </a:solidFill>
                <a:latin typeface="Arial"/>
                <a:cs typeface="Arial"/>
              </a:rPr>
              <a:t>Thinking Global, Acting Local”</a:t>
            </a:r>
          </a:p>
          <a:p>
            <a:endParaRPr lang="en-US" sz="800" dirty="0" smtClean="0">
              <a:solidFill>
                <a:srgbClr val="FFFFFF"/>
              </a:solidFill>
              <a:latin typeface="Avenir Black Oblique"/>
              <a:cs typeface="Avenir Black Oblique"/>
            </a:endParaRPr>
          </a:p>
          <a:p>
            <a:endParaRPr lang="en-US" sz="800" dirty="0">
              <a:solidFill>
                <a:srgbClr val="FFFFFF"/>
              </a:solidFill>
              <a:latin typeface="Avenir Black Oblique"/>
              <a:cs typeface="Avenir Black Oblique"/>
            </a:endParaRPr>
          </a:p>
          <a:p>
            <a:endParaRPr lang="en-US" sz="800" dirty="0">
              <a:solidFill>
                <a:srgbClr val="FFFFFF"/>
              </a:solidFill>
              <a:latin typeface="Avenir Black Oblique"/>
              <a:cs typeface="Avenir Black Oblique"/>
            </a:endParaRPr>
          </a:p>
        </p:txBody>
      </p:sp>
      <p:sp>
        <p:nvSpPr>
          <p:cNvPr id="10" name="Content Placeholder 2"/>
          <p:cNvSpPr txBox="1">
            <a:spLocks/>
          </p:cNvSpPr>
          <p:nvPr/>
        </p:nvSpPr>
        <p:spPr>
          <a:xfrm>
            <a:off x="311654" y="1586315"/>
            <a:ext cx="7404990" cy="5012836"/>
          </a:xfrm>
          <a:prstGeom prst="rect">
            <a:avLst/>
          </a:prstGeom>
        </p:spPr>
        <p:txBody>
          <a:bodyPr vert="horz" lIns="91440" tIns="45720" rIns="91440" bIns="45720" rtlCol="0">
            <a:noAutofit/>
          </a:bodyPr>
          <a:lstStyle>
            <a:lvl1pPr marL="228600" indent="-228600" algn="l" defTabSz="914400" rtl="0" eaLnBrk="1" latinLnBrk="0" hangingPunct="1">
              <a:spcBef>
                <a:spcPts val="1800"/>
              </a:spcBef>
              <a:buClr>
                <a:schemeClr val="accent1"/>
              </a:buClr>
              <a:buSzPct val="100000"/>
              <a:buFont typeface="Wingdings 2" pitchFamily="18" charset="2"/>
              <a:buChar char="¡"/>
              <a:defRPr sz="2000" kern="1200">
                <a:solidFill>
                  <a:schemeClr val="tx2"/>
                </a:solidFill>
                <a:latin typeface="+mn-lt"/>
                <a:ea typeface="+mn-ea"/>
                <a:cs typeface="+mn-cs"/>
              </a:defRPr>
            </a:lvl1pPr>
            <a:lvl2pPr marL="457200" indent="-228600" algn="l" defTabSz="914400"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mn-lt"/>
                <a:ea typeface="+mn-ea"/>
                <a:cs typeface="+mn-cs"/>
              </a:defRPr>
            </a:lvl2pPr>
            <a:lvl3pPr marL="685800" indent="-228600" algn="l" defTabSz="914400" rtl="0" eaLnBrk="1" latinLnBrk="0" hangingPunct="1">
              <a:spcBef>
                <a:spcPts val="600"/>
              </a:spcBef>
              <a:buClr>
                <a:schemeClr val="accent1"/>
              </a:buClr>
              <a:buSzPct val="100000"/>
              <a:buFont typeface="Wingdings 2" pitchFamily="18" charset="2"/>
              <a:buChar char="¡"/>
              <a:defRPr sz="1800" kern="1200">
                <a:solidFill>
                  <a:schemeClr val="tx2"/>
                </a:solidFill>
                <a:latin typeface="+mn-lt"/>
                <a:ea typeface="+mn-ea"/>
                <a:cs typeface="+mn-cs"/>
              </a:defRPr>
            </a:lvl3pPr>
            <a:lvl4pPr marL="914400" indent="-228600" algn="l" defTabSz="914400"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mn-lt"/>
                <a:ea typeface="+mn-ea"/>
                <a:cs typeface="+mn-cs"/>
              </a:defRPr>
            </a:lvl4pPr>
            <a:lvl5pPr marL="1143000" indent="-228600" algn="l" defTabSz="914400" rtl="0" eaLnBrk="1" latinLnBrk="0" hangingPunct="1">
              <a:spcBef>
                <a:spcPts val="600"/>
              </a:spcBef>
              <a:buClr>
                <a:schemeClr val="accent1"/>
              </a:buClr>
              <a:buSzPct val="100000"/>
              <a:buFont typeface="Wingdings 2" pitchFamily="18" charset="2"/>
              <a:buChar char="¡"/>
              <a:defRPr sz="1800" kern="1200">
                <a:solidFill>
                  <a:schemeClr val="tx2"/>
                </a:solidFill>
                <a:latin typeface="+mn-lt"/>
                <a:ea typeface="+mn-ea"/>
                <a:cs typeface="+mn-cs"/>
              </a:defRPr>
            </a:lvl5pPr>
            <a:lvl6pPr marL="1377950"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6pPr>
            <a:lvl7pPr marL="1603375" indent="-228600" algn="l" defTabSz="914400" rtl="0" eaLnBrk="1" latinLnBrk="0" hangingPunct="1">
              <a:spcBef>
                <a:spcPct val="20000"/>
              </a:spcBef>
              <a:buClr>
                <a:schemeClr val="accent1"/>
              </a:buClr>
              <a:buFont typeface="Wingdings 2" pitchFamily="18" charset="2"/>
              <a:buChar char=""/>
              <a:defRPr lang="en-US" sz="1800" kern="1200" dirty="0" smtClean="0">
                <a:solidFill>
                  <a:schemeClr val="tx2"/>
                </a:solidFill>
                <a:latin typeface="+mn-lt"/>
                <a:ea typeface="+mn-ea"/>
                <a:cs typeface="+mn-cs"/>
              </a:defRPr>
            </a:lvl7pPr>
            <a:lvl8pPr marL="1830388"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8pPr>
            <a:lvl9pPr marL="2057400" indent="-228600" algn="l" defTabSz="914400" rtl="0" eaLnBrk="1" latinLnBrk="0" hangingPunct="1">
              <a:spcBef>
                <a:spcPct val="20000"/>
              </a:spcBef>
              <a:buClr>
                <a:schemeClr val="accent1"/>
              </a:buClr>
              <a:buFont typeface="Wingdings 2" pitchFamily="18" charset="2"/>
              <a:buChar char=""/>
              <a:defRPr lang="en-US" sz="1800" kern="1200" dirty="0">
                <a:solidFill>
                  <a:schemeClr val="tx2"/>
                </a:solidFill>
                <a:latin typeface="+mn-lt"/>
                <a:ea typeface="+mn-ea"/>
                <a:cs typeface="+mn-cs"/>
              </a:defRPr>
            </a:lvl9pPr>
          </a:lstStyle>
          <a:p>
            <a:r>
              <a:rPr lang="en-US" sz="1200" b="1" dirty="0" smtClean="0">
                <a:latin typeface="Arial" charset="0"/>
                <a:ea typeface="Arial" charset="0"/>
                <a:cs typeface="Arial" charset="0"/>
              </a:rPr>
              <a:t>Offshore financing and DFIs such as </a:t>
            </a:r>
          </a:p>
          <a:p>
            <a:pPr lvl="1">
              <a:buFont typeface="Courier New" charset="0"/>
              <a:buChar char="o"/>
            </a:pPr>
            <a:r>
              <a:rPr lang="en-US" sz="1200" dirty="0" smtClean="0">
                <a:latin typeface="Arial" charset="0"/>
                <a:ea typeface="Arial" charset="0"/>
                <a:cs typeface="Arial" charset="0"/>
              </a:rPr>
              <a:t>European Economic Development Council such as Industrias Meracrop incorporated by Lancrest Construction Ltd</a:t>
            </a:r>
          </a:p>
          <a:p>
            <a:pPr lvl="1">
              <a:buFont typeface="Courier New" charset="0"/>
              <a:buChar char="o"/>
            </a:pPr>
            <a:r>
              <a:rPr lang="en-US" sz="1200" dirty="0" smtClean="0">
                <a:latin typeface="Arial" charset="0"/>
                <a:ea typeface="Arial" charset="0"/>
                <a:cs typeface="Arial" charset="0"/>
              </a:rPr>
              <a:t>FMO – Dutch Development Agency</a:t>
            </a:r>
          </a:p>
          <a:p>
            <a:pPr lvl="1">
              <a:buFont typeface="Courier New" charset="0"/>
              <a:buChar char="o"/>
            </a:pPr>
            <a:r>
              <a:rPr lang="en-US" sz="1200" dirty="0" smtClean="0">
                <a:latin typeface="Arial" charset="0"/>
                <a:ea typeface="Arial" charset="0"/>
                <a:cs typeface="Arial" charset="0"/>
              </a:rPr>
              <a:t>DEG – German Development Investment Bank</a:t>
            </a:r>
          </a:p>
          <a:p>
            <a:pPr lvl="1">
              <a:buFont typeface="Courier New" charset="0"/>
              <a:buChar char="o"/>
            </a:pPr>
            <a:r>
              <a:rPr lang="en-US" sz="1200" dirty="0" smtClean="0">
                <a:latin typeface="Arial" charset="0"/>
                <a:ea typeface="Arial" charset="0"/>
                <a:cs typeface="Arial" charset="0"/>
              </a:rPr>
              <a:t>European Investment Bank</a:t>
            </a:r>
          </a:p>
          <a:p>
            <a:pPr lvl="1">
              <a:buFont typeface="Courier New" charset="0"/>
              <a:buChar char="o"/>
            </a:pPr>
            <a:r>
              <a:rPr lang="en-US" sz="1200" dirty="0" smtClean="0">
                <a:latin typeface="Arial" charset="0"/>
                <a:ea typeface="Arial" charset="0"/>
                <a:cs typeface="Arial" charset="0"/>
              </a:rPr>
              <a:t>Islamic Corporation for the Development of Private Sector</a:t>
            </a:r>
          </a:p>
          <a:p>
            <a:pPr lvl="1">
              <a:buFont typeface="Courier New" charset="0"/>
              <a:buChar char="o"/>
            </a:pPr>
            <a:r>
              <a:rPr lang="en-US" sz="1200" dirty="0" smtClean="0">
                <a:latin typeface="Arial" charset="0"/>
                <a:ea typeface="Arial" charset="0"/>
                <a:cs typeface="Arial" charset="0"/>
              </a:rPr>
              <a:t>AFROEXIM -African Export Import Bank </a:t>
            </a:r>
          </a:p>
          <a:p>
            <a:pPr lvl="1">
              <a:buFont typeface="Courier New" charset="0"/>
              <a:buChar char="o"/>
            </a:pPr>
            <a:r>
              <a:rPr lang="en-US" sz="1200" dirty="0" smtClean="0">
                <a:latin typeface="Arial" charset="0"/>
                <a:ea typeface="Arial" charset="0"/>
                <a:cs typeface="Arial" charset="0"/>
              </a:rPr>
              <a:t>JICA – Japanese International Cooperation Agency</a:t>
            </a:r>
          </a:p>
          <a:p>
            <a:pPr lvl="1">
              <a:buFont typeface="Courier New" charset="0"/>
              <a:buChar char="o"/>
            </a:pPr>
            <a:r>
              <a:rPr lang="en-US" sz="1200" dirty="0" smtClean="0">
                <a:latin typeface="Arial" charset="0"/>
                <a:ea typeface="Arial" charset="0"/>
                <a:cs typeface="Arial" charset="0"/>
              </a:rPr>
              <a:t>The Kuwaiti Fund</a:t>
            </a:r>
          </a:p>
          <a:p>
            <a:pPr lvl="1">
              <a:buFont typeface="Courier New" charset="0"/>
              <a:buChar char="o"/>
            </a:pPr>
            <a:r>
              <a:rPr lang="en-US" sz="1200" dirty="0" smtClean="0">
                <a:latin typeface="Arial" charset="0"/>
                <a:ea typeface="Arial" charset="0"/>
                <a:cs typeface="Arial" charset="0"/>
              </a:rPr>
              <a:t>Shelter Afrique</a:t>
            </a:r>
          </a:p>
          <a:p>
            <a:pPr lvl="1">
              <a:buFont typeface="Courier New" charset="0"/>
              <a:buChar char="o"/>
            </a:pPr>
            <a:r>
              <a:rPr lang="en-US" sz="1200" dirty="0" smtClean="0">
                <a:latin typeface="Arial" charset="0"/>
                <a:ea typeface="Arial" charset="0"/>
                <a:cs typeface="Arial" charset="0"/>
              </a:rPr>
              <a:t>African Development Bank</a:t>
            </a:r>
          </a:p>
          <a:p>
            <a:pPr lvl="1">
              <a:buFont typeface="Courier New" charset="0"/>
              <a:buChar char="o"/>
            </a:pPr>
            <a:r>
              <a:rPr lang="en-US" sz="1200" dirty="0" smtClean="0">
                <a:latin typeface="Arial" charset="0"/>
                <a:ea typeface="Arial" charset="0"/>
                <a:cs typeface="Arial" charset="0"/>
              </a:rPr>
              <a:t>International Aid Agencies, Foundations, Trust and NGOs such as Bill &amp; Mellinda Gates Foundation, Ford Foundation, Princess Trust, USAID, OPIC, DFID..ETC</a:t>
            </a:r>
            <a:endParaRPr lang="en-US" sz="1200" dirty="0">
              <a:latin typeface="Arial" charset="0"/>
              <a:ea typeface="Arial" charset="0"/>
              <a:cs typeface="Arial" charset="0"/>
            </a:endParaRPr>
          </a:p>
        </p:txBody>
      </p:sp>
      <p:sp>
        <p:nvSpPr>
          <p:cNvPr id="6" name="Slide Number Placeholder 5"/>
          <p:cNvSpPr>
            <a:spLocks noGrp="1"/>
          </p:cNvSpPr>
          <p:nvPr>
            <p:ph type="sldNum" sz="quarter" idx="12"/>
          </p:nvPr>
        </p:nvSpPr>
        <p:spPr/>
        <p:txBody>
          <a:bodyPr/>
          <a:lstStyle/>
          <a:p>
            <a:fld id="{0F4A5E66-914C-5748-B97C-7CD75A7ED2D6}" type="slidenum">
              <a:rPr lang="en-US" smtClean="0"/>
              <a:t>35</a:t>
            </a:fld>
            <a:endParaRPr lang="en-US" dirty="0"/>
          </a:p>
        </p:txBody>
      </p:sp>
      <p:sp>
        <p:nvSpPr>
          <p:cNvPr id="7" name="Footer Placeholder 6"/>
          <p:cNvSpPr>
            <a:spLocks noGrp="1"/>
          </p:cNvSpPr>
          <p:nvPr>
            <p:ph type="ftr" sz="quarter" idx="11"/>
          </p:nvPr>
        </p:nvSpPr>
        <p:spPr/>
        <p:txBody>
          <a:bodyPr/>
          <a:lstStyle/>
          <a:p>
            <a:r>
              <a:rPr lang="en-US" sz="800" i="1" dirty="0" smtClean="0"/>
              <a:t>"Affordable Housing Solutions For All Nigerians</a:t>
            </a:r>
            <a:r>
              <a:rPr lang="en-US" dirty="0" smtClean="0"/>
              <a:t>"</a:t>
            </a:r>
            <a:endParaRPr lang="en-US" dirty="0"/>
          </a:p>
        </p:txBody>
      </p:sp>
      <p:sp>
        <p:nvSpPr>
          <p:cNvPr id="12" name="Rectangle 11"/>
          <p:cNvSpPr/>
          <p:nvPr/>
        </p:nvSpPr>
        <p:spPr>
          <a:xfrm>
            <a:off x="7807855" y="6419537"/>
            <a:ext cx="1047082" cy="215444"/>
          </a:xfrm>
          <a:prstGeom prst="rect">
            <a:avLst/>
          </a:prstGeom>
        </p:spPr>
        <p:txBody>
          <a:bodyPr wrap="none">
            <a:spAutoFit/>
          </a:bodyPr>
          <a:lstStyle/>
          <a:p>
            <a:r>
              <a:rPr lang="en-US" sz="800" dirty="0" smtClean="0">
                <a:latin typeface="Arial"/>
                <a:cs typeface="Arial"/>
              </a:rPr>
              <a:t>©   February  2016</a:t>
            </a:r>
            <a:endParaRPr lang="en-US" sz="800" dirty="0">
              <a:latin typeface="Arial"/>
              <a:cs typeface="Arial"/>
            </a:endParaRPr>
          </a:p>
        </p:txBody>
      </p:sp>
    </p:spTree>
    <p:extLst>
      <p:ext uri="{BB962C8B-B14F-4D97-AF65-F5344CB8AC3E}">
        <p14:creationId xmlns:p14="http://schemas.microsoft.com/office/powerpoint/2010/main" val="110390701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573" y="1"/>
            <a:ext cx="6855428" cy="726140"/>
          </a:xfrm>
        </p:spPr>
        <p:txBody>
          <a:bodyPr/>
          <a:lstStyle/>
          <a:p>
            <a:r>
              <a:rPr lang="en-US" sz="1800" b="1" dirty="0" smtClean="0"/>
              <a:t>Indicative list of FINANCE INSTITUTIONS/PARTNERS...please see the Appendix for details</a:t>
            </a:r>
            <a:endParaRPr lang="en-US" sz="1800" dirty="0">
              <a:latin typeface="Arial"/>
              <a:cs typeface="Arial"/>
            </a:endParaRPr>
          </a:p>
        </p:txBody>
      </p:sp>
      <p:sp>
        <p:nvSpPr>
          <p:cNvPr id="4" name="TextBox 3"/>
          <p:cNvSpPr txBox="1"/>
          <p:nvPr/>
        </p:nvSpPr>
        <p:spPr>
          <a:xfrm>
            <a:off x="7101002" y="687930"/>
            <a:ext cx="1683166" cy="1369606"/>
          </a:xfrm>
          <a:prstGeom prst="rect">
            <a:avLst/>
          </a:prstGeom>
          <a:noFill/>
        </p:spPr>
        <p:txBody>
          <a:bodyPr wrap="square" rtlCol="0">
            <a:spAutoFit/>
          </a:bodyPr>
          <a:lstStyle/>
          <a:p>
            <a:r>
              <a:rPr lang="en-US" sz="4000" dirty="0" smtClean="0">
                <a:solidFill>
                  <a:srgbClr val="FFFFFF"/>
                </a:solidFill>
                <a:latin typeface="Avenir Black Oblique"/>
                <a:cs typeface="Avenir Black Oblique"/>
              </a:rPr>
              <a:t> NHI</a:t>
            </a:r>
          </a:p>
          <a:p>
            <a:r>
              <a:rPr lang="en-US" sz="800" dirty="0" smtClean="0">
                <a:solidFill>
                  <a:srgbClr val="FFFFFF"/>
                </a:solidFill>
                <a:latin typeface="Avenir Black Oblique"/>
                <a:cs typeface="Avenir Black Oblique"/>
              </a:rPr>
              <a:t>  </a:t>
            </a:r>
          </a:p>
          <a:p>
            <a:r>
              <a:rPr lang="en-US" sz="1100" dirty="0">
                <a:solidFill>
                  <a:schemeClr val="bg1"/>
                </a:solidFill>
                <a:latin typeface="Arial"/>
                <a:cs typeface="Arial"/>
              </a:rPr>
              <a:t> </a:t>
            </a:r>
            <a:r>
              <a:rPr lang="en-US" sz="1100" dirty="0" smtClean="0">
                <a:solidFill>
                  <a:schemeClr val="bg1"/>
                </a:solidFill>
                <a:latin typeface="Arial"/>
                <a:cs typeface="Arial"/>
              </a:rPr>
              <a:t> “</a:t>
            </a:r>
            <a:r>
              <a:rPr lang="en-US" sz="800" dirty="0">
                <a:solidFill>
                  <a:schemeClr val="bg1"/>
                </a:solidFill>
                <a:latin typeface="Arial"/>
                <a:cs typeface="Arial"/>
              </a:rPr>
              <a:t>Thinking Global, Acting Local”</a:t>
            </a:r>
          </a:p>
          <a:p>
            <a:endParaRPr lang="en-US" sz="800" dirty="0" smtClean="0">
              <a:solidFill>
                <a:srgbClr val="FFFFFF"/>
              </a:solidFill>
              <a:latin typeface="Avenir Black Oblique"/>
              <a:cs typeface="Avenir Black Oblique"/>
            </a:endParaRPr>
          </a:p>
          <a:p>
            <a:endParaRPr lang="en-US" sz="800" dirty="0">
              <a:solidFill>
                <a:srgbClr val="FFFFFF"/>
              </a:solidFill>
              <a:latin typeface="Avenir Black Oblique"/>
              <a:cs typeface="Avenir Black Oblique"/>
            </a:endParaRPr>
          </a:p>
          <a:p>
            <a:endParaRPr lang="en-US" sz="800" dirty="0">
              <a:solidFill>
                <a:srgbClr val="FFFFFF"/>
              </a:solidFill>
              <a:latin typeface="Avenir Black Oblique"/>
              <a:cs typeface="Avenir Black Oblique"/>
            </a:endParaRPr>
          </a:p>
        </p:txBody>
      </p:sp>
      <p:sp>
        <p:nvSpPr>
          <p:cNvPr id="6" name="Slide Number Placeholder 5"/>
          <p:cNvSpPr>
            <a:spLocks noGrp="1"/>
          </p:cNvSpPr>
          <p:nvPr>
            <p:ph type="sldNum" sz="quarter" idx="12"/>
          </p:nvPr>
        </p:nvSpPr>
        <p:spPr/>
        <p:txBody>
          <a:bodyPr/>
          <a:lstStyle/>
          <a:p>
            <a:fld id="{0F4A5E66-914C-5748-B97C-7CD75A7ED2D6}" type="slidenum">
              <a:rPr lang="en-US" smtClean="0"/>
              <a:t>36</a:t>
            </a:fld>
            <a:endParaRPr lang="en-US" dirty="0"/>
          </a:p>
        </p:txBody>
      </p:sp>
      <p:sp>
        <p:nvSpPr>
          <p:cNvPr id="7" name="Footer Placeholder 6"/>
          <p:cNvSpPr>
            <a:spLocks noGrp="1"/>
          </p:cNvSpPr>
          <p:nvPr>
            <p:ph type="ftr" sz="quarter" idx="11"/>
          </p:nvPr>
        </p:nvSpPr>
        <p:spPr/>
        <p:txBody>
          <a:bodyPr/>
          <a:lstStyle/>
          <a:p>
            <a:r>
              <a:rPr lang="en-US" sz="800" i="1" dirty="0" smtClean="0"/>
              <a:t>"Affordable Housing Solutions For All Nigerians</a:t>
            </a:r>
            <a:r>
              <a:rPr lang="en-US" dirty="0" smtClean="0"/>
              <a:t>"</a:t>
            </a:r>
            <a:endParaRPr lang="en-US" dirty="0"/>
          </a:p>
        </p:txBody>
      </p:sp>
      <p:sp>
        <p:nvSpPr>
          <p:cNvPr id="8" name="Content Placeholder 2"/>
          <p:cNvSpPr txBox="1">
            <a:spLocks/>
          </p:cNvSpPr>
          <p:nvPr/>
        </p:nvSpPr>
        <p:spPr>
          <a:xfrm>
            <a:off x="174812" y="726141"/>
            <a:ext cx="8081682" cy="4557059"/>
          </a:xfrm>
          <a:prstGeom prst="rect">
            <a:avLst/>
          </a:prstGeom>
        </p:spPr>
        <p:txBody>
          <a:bodyPr vert="horz" lIns="91440" tIns="45720" rIns="91440" bIns="45720" rtlCol="0">
            <a:noAutofit/>
          </a:bodyPr>
          <a:lstStyle>
            <a:lvl1pPr marL="228600" indent="-228600" algn="l" defTabSz="914400" rtl="0" eaLnBrk="1" latinLnBrk="0" hangingPunct="1">
              <a:spcBef>
                <a:spcPts val="1800"/>
              </a:spcBef>
              <a:buClr>
                <a:schemeClr val="accent1"/>
              </a:buClr>
              <a:buSzPct val="100000"/>
              <a:buFont typeface="Wingdings 2" pitchFamily="18" charset="2"/>
              <a:buChar char="¡"/>
              <a:defRPr sz="2000" kern="1200">
                <a:solidFill>
                  <a:schemeClr val="tx2"/>
                </a:solidFill>
                <a:latin typeface="+mn-lt"/>
                <a:ea typeface="+mn-ea"/>
                <a:cs typeface="+mn-cs"/>
              </a:defRPr>
            </a:lvl1pPr>
            <a:lvl2pPr marL="457200" indent="-228600" algn="l" defTabSz="914400"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mn-lt"/>
                <a:ea typeface="+mn-ea"/>
                <a:cs typeface="+mn-cs"/>
              </a:defRPr>
            </a:lvl2pPr>
            <a:lvl3pPr marL="685800" indent="-228600" algn="l" defTabSz="914400" rtl="0" eaLnBrk="1" latinLnBrk="0" hangingPunct="1">
              <a:spcBef>
                <a:spcPts val="600"/>
              </a:spcBef>
              <a:buClr>
                <a:schemeClr val="accent1"/>
              </a:buClr>
              <a:buSzPct val="100000"/>
              <a:buFont typeface="Wingdings 2" pitchFamily="18" charset="2"/>
              <a:buChar char="¡"/>
              <a:defRPr sz="1800" kern="1200">
                <a:solidFill>
                  <a:schemeClr val="tx2"/>
                </a:solidFill>
                <a:latin typeface="+mn-lt"/>
                <a:ea typeface="+mn-ea"/>
                <a:cs typeface="+mn-cs"/>
              </a:defRPr>
            </a:lvl3pPr>
            <a:lvl4pPr marL="914400" indent="-228600" algn="l" defTabSz="914400"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mn-lt"/>
                <a:ea typeface="+mn-ea"/>
                <a:cs typeface="+mn-cs"/>
              </a:defRPr>
            </a:lvl4pPr>
            <a:lvl5pPr marL="1143000" indent="-228600" algn="l" defTabSz="914400" rtl="0" eaLnBrk="1" latinLnBrk="0" hangingPunct="1">
              <a:spcBef>
                <a:spcPts val="600"/>
              </a:spcBef>
              <a:buClr>
                <a:schemeClr val="accent1"/>
              </a:buClr>
              <a:buSzPct val="100000"/>
              <a:buFont typeface="Wingdings 2" pitchFamily="18" charset="2"/>
              <a:buChar char="¡"/>
              <a:defRPr sz="1800" kern="1200">
                <a:solidFill>
                  <a:schemeClr val="tx2"/>
                </a:solidFill>
                <a:latin typeface="+mn-lt"/>
                <a:ea typeface="+mn-ea"/>
                <a:cs typeface="+mn-cs"/>
              </a:defRPr>
            </a:lvl5pPr>
            <a:lvl6pPr marL="1377950"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6pPr>
            <a:lvl7pPr marL="1603375" indent="-228600" algn="l" defTabSz="914400" rtl="0" eaLnBrk="1" latinLnBrk="0" hangingPunct="1">
              <a:spcBef>
                <a:spcPct val="20000"/>
              </a:spcBef>
              <a:buClr>
                <a:schemeClr val="accent1"/>
              </a:buClr>
              <a:buFont typeface="Wingdings 2" pitchFamily="18" charset="2"/>
              <a:buChar char=""/>
              <a:defRPr lang="en-US" sz="1800" kern="1200" dirty="0" smtClean="0">
                <a:solidFill>
                  <a:schemeClr val="tx2"/>
                </a:solidFill>
                <a:latin typeface="+mn-lt"/>
                <a:ea typeface="+mn-ea"/>
                <a:cs typeface="+mn-cs"/>
              </a:defRPr>
            </a:lvl7pPr>
            <a:lvl8pPr marL="1830388"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8pPr>
            <a:lvl9pPr marL="2057400" indent="-228600" algn="l" defTabSz="914400" rtl="0" eaLnBrk="1" latinLnBrk="0" hangingPunct="1">
              <a:spcBef>
                <a:spcPct val="20000"/>
              </a:spcBef>
              <a:buClr>
                <a:schemeClr val="accent1"/>
              </a:buClr>
              <a:buFont typeface="Wingdings 2" pitchFamily="18" charset="2"/>
              <a:buChar char=""/>
              <a:defRPr lang="en-US" sz="1800" kern="1200" dirty="0">
                <a:solidFill>
                  <a:schemeClr val="tx2"/>
                </a:solidFill>
                <a:latin typeface="+mn-lt"/>
                <a:ea typeface="+mn-ea"/>
                <a:cs typeface="+mn-cs"/>
              </a:defRPr>
            </a:lvl9pPr>
          </a:lstStyle>
          <a:p>
            <a:pPr marL="342900" indent="-342900">
              <a:buFont typeface="+mj-lt"/>
              <a:buAutoNum type="arabicPeriod"/>
            </a:pPr>
            <a:r>
              <a:rPr lang="en-US" sz="1100" dirty="0" smtClean="0">
                <a:latin typeface="Arial" charset="0"/>
                <a:ea typeface="Arial" charset="0"/>
                <a:cs typeface="Arial" charset="0"/>
              </a:rPr>
              <a:t>Lucot Group - Investment Banking and Finance, Fontvieille, Monaco - France</a:t>
            </a:r>
          </a:p>
          <a:p>
            <a:pPr marL="342900" indent="-342900">
              <a:buFont typeface="+mj-lt"/>
              <a:buAutoNum type="arabicPeriod"/>
            </a:pPr>
            <a:r>
              <a:rPr lang="en-US" sz="1100" dirty="0" smtClean="0">
                <a:latin typeface="Arial" charset="0"/>
                <a:ea typeface="Arial" charset="0"/>
                <a:cs typeface="Arial" charset="0"/>
              </a:rPr>
              <a:t>Titlas Global Consortium, Dubai - UAE</a:t>
            </a:r>
          </a:p>
          <a:p>
            <a:pPr marL="342900" indent="-342900">
              <a:buFont typeface="+mj-lt"/>
              <a:buAutoNum type="arabicPeriod"/>
            </a:pPr>
            <a:r>
              <a:rPr lang="en-US" sz="1100" dirty="0">
                <a:latin typeface="Arial" charset="0"/>
                <a:ea typeface="Arial" charset="0"/>
                <a:cs typeface="Arial" charset="0"/>
              </a:rPr>
              <a:t>Washington Nationwide Mortgages Corporation - </a:t>
            </a:r>
            <a:endParaRPr lang="en-US" sz="1100" dirty="0" smtClean="0">
              <a:latin typeface="Arial" charset="0"/>
              <a:ea typeface="Arial" charset="0"/>
              <a:cs typeface="Arial" charset="0"/>
            </a:endParaRPr>
          </a:p>
          <a:p>
            <a:pPr marL="342900" indent="-342900">
              <a:buFont typeface="+mj-lt"/>
              <a:buAutoNum type="arabicPeriod"/>
            </a:pPr>
            <a:r>
              <a:rPr lang="en-US" sz="1100" dirty="0" smtClean="0">
                <a:latin typeface="Arial" charset="0"/>
                <a:ea typeface="Arial" charset="0"/>
                <a:cs typeface="Arial" charset="0"/>
              </a:rPr>
              <a:t>HHB Consultants, Oxfordshire, United Kingdom</a:t>
            </a:r>
          </a:p>
          <a:p>
            <a:pPr marL="342900" indent="-342900">
              <a:buFont typeface="+mj-lt"/>
              <a:buAutoNum type="arabicPeriod"/>
            </a:pPr>
            <a:r>
              <a:rPr lang="en-US" sz="1100" dirty="0" smtClean="0">
                <a:latin typeface="Arial" charset="0"/>
                <a:ea typeface="Arial" charset="0"/>
                <a:cs typeface="Arial" charset="0"/>
              </a:rPr>
              <a:t>Goodwill Impex Group, Ikoyi, Lagos, Nigeria</a:t>
            </a:r>
          </a:p>
          <a:p>
            <a:pPr marL="342900" indent="-342900">
              <a:buFont typeface="+mj-lt"/>
              <a:buAutoNum type="arabicPeriod"/>
            </a:pPr>
            <a:r>
              <a:rPr lang="en-US" sz="1100" dirty="0" smtClean="0">
                <a:latin typeface="Arial" charset="0"/>
                <a:ea typeface="Arial" charset="0"/>
                <a:cs typeface="Arial" charset="0"/>
              </a:rPr>
              <a:t>Apec </a:t>
            </a:r>
            <a:r>
              <a:rPr lang="en-US" sz="1100" dirty="0">
                <a:latin typeface="Arial" charset="0"/>
                <a:ea typeface="Arial" charset="0"/>
                <a:cs typeface="Arial" charset="0"/>
              </a:rPr>
              <a:t>Logic Investment Limited, New South Wales, </a:t>
            </a:r>
            <a:r>
              <a:rPr lang="en-US" sz="1100" dirty="0" smtClean="0">
                <a:latin typeface="Arial" charset="0"/>
                <a:ea typeface="Arial" charset="0"/>
                <a:cs typeface="Arial" charset="0"/>
              </a:rPr>
              <a:t>Australia</a:t>
            </a:r>
          </a:p>
          <a:p>
            <a:pPr marL="342900" indent="-342900">
              <a:buFont typeface="+mj-lt"/>
              <a:buAutoNum type="arabicPeriod"/>
            </a:pPr>
            <a:r>
              <a:rPr lang="en-US" sz="1100" dirty="0">
                <a:latin typeface="Arial" charset="0"/>
                <a:ea typeface="Arial" charset="0"/>
                <a:cs typeface="Arial" charset="0"/>
              </a:rPr>
              <a:t>Nodaway Ltd - Utako, Abuja, </a:t>
            </a:r>
            <a:r>
              <a:rPr lang="en-US" sz="1100" dirty="0" smtClean="0">
                <a:latin typeface="Arial" charset="0"/>
                <a:ea typeface="Arial" charset="0"/>
                <a:cs typeface="Arial" charset="0"/>
              </a:rPr>
              <a:t>Nigeria</a:t>
            </a:r>
          </a:p>
          <a:p>
            <a:pPr marL="342900" indent="-342900">
              <a:buFont typeface="+mj-lt"/>
              <a:buAutoNum type="arabicPeriod"/>
            </a:pPr>
            <a:r>
              <a:rPr lang="en-US" sz="1100" dirty="0" err="1" smtClean="0">
                <a:latin typeface="Arial" charset="0"/>
                <a:ea typeface="Arial" charset="0"/>
                <a:cs typeface="Arial" charset="0"/>
              </a:rPr>
              <a:t>TrustBond</a:t>
            </a:r>
            <a:r>
              <a:rPr lang="en-US" sz="1100" dirty="0" smtClean="0">
                <a:latin typeface="Arial" charset="0"/>
                <a:ea typeface="Arial" charset="0"/>
                <a:cs typeface="Arial" charset="0"/>
              </a:rPr>
              <a:t> Mortgage Bank </a:t>
            </a:r>
            <a:r>
              <a:rPr lang="en-US" sz="1100" dirty="0" err="1" smtClean="0">
                <a:latin typeface="Arial" charset="0"/>
                <a:ea typeface="Arial" charset="0"/>
                <a:cs typeface="Arial" charset="0"/>
              </a:rPr>
              <a:t>Plc</a:t>
            </a:r>
            <a:endParaRPr lang="en-US" sz="1100" dirty="0" smtClean="0">
              <a:latin typeface="Arial" charset="0"/>
              <a:ea typeface="Arial" charset="0"/>
              <a:cs typeface="Arial" charset="0"/>
            </a:endParaRPr>
          </a:p>
          <a:p>
            <a:pPr marL="342900" indent="-342900">
              <a:buFont typeface="+mj-lt"/>
              <a:buAutoNum type="arabicPeriod"/>
            </a:pPr>
            <a:r>
              <a:rPr lang="en-US" sz="1100" dirty="0" smtClean="0">
                <a:latin typeface="Arial" charset="0"/>
                <a:ea typeface="Arial" charset="0"/>
                <a:cs typeface="Arial" charset="0"/>
              </a:rPr>
              <a:t>Greenwood Trading Inc.</a:t>
            </a:r>
          </a:p>
          <a:p>
            <a:pPr marL="342900" indent="-342900">
              <a:buFont typeface="+mj-lt"/>
              <a:buAutoNum type="arabicPeriod"/>
            </a:pPr>
            <a:r>
              <a:rPr lang="en-US" sz="1100" dirty="0" smtClean="0">
                <a:latin typeface="Arial" charset="0"/>
                <a:ea typeface="Arial" charset="0"/>
                <a:cs typeface="Arial" charset="0"/>
              </a:rPr>
              <a:t>The Hudson Consulting Group</a:t>
            </a:r>
          </a:p>
          <a:p>
            <a:pPr marL="342900" indent="-342900">
              <a:buFont typeface="+mj-lt"/>
              <a:buAutoNum type="arabicPeriod"/>
            </a:pPr>
            <a:r>
              <a:rPr lang="en-US" sz="1100" dirty="0" smtClean="0">
                <a:latin typeface="Arial" charset="0"/>
                <a:ea typeface="Arial" charset="0"/>
                <a:cs typeface="Arial" charset="0"/>
              </a:rPr>
              <a:t>BNBM House Company Ltd.</a:t>
            </a:r>
          </a:p>
          <a:p>
            <a:pPr marL="342900" indent="-342900">
              <a:buFont typeface="+mj-lt"/>
              <a:buAutoNum type="arabicPeriod"/>
            </a:pPr>
            <a:r>
              <a:rPr lang="en-US" sz="1100" dirty="0" smtClean="0">
                <a:latin typeface="Arial" charset="0"/>
                <a:ea typeface="Arial" charset="0"/>
                <a:cs typeface="Arial" charset="0"/>
              </a:rPr>
              <a:t>HHB Consultants</a:t>
            </a:r>
          </a:p>
          <a:p>
            <a:pPr marL="0" indent="0">
              <a:buNone/>
            </a:pPr>
            <a:r>
              <a:rPr lang="en-US" sz="1200" b="1" dirty="0" smtClean="0">
                <a:latin typeface="Arial" charset="0"/>
                <a:ea typeface="Arial" charset="0"/>
                <a:cs typeface="Arial" charset="0"/>
              </a:rPr>
              <a:t>The </a:t>
            </a:r>
            <a:r>
              <a:rPr lang="en-US" sz="1200" b="1" dirty="0">
                <a:latin typeface="Arial" charset="0"/>
                <a:ea typeface="Arial" charset="0"/>
                <a:cs typeface="Arial" charset="0"/>
              </a:rPr>
              <a:t>general conditions for financing are:</a:t>
            </a:r>
          </a:p>
          <a:p>
            <a:pPr marL="457200">
              <a:spcBef>
                <a:spcPts val="600"/>
              </a:spcBef>
              <a:buFont typeface="Wingdings" charset="2"/>
              <a:buChar char="§"/>
            </a:pPr>
            <a:r>
              <a:rPr lang="en-US" sz="1200" dirty="0">
                <a:latin typeface="Arial" charset="0"/>
                <a:ea typeface="Arial" charset="0"/>
                <a:cs typeface="Arial" charset="0"/>
              </a:rPr>
              <a:t>3-6% pa interest rate inclusive of other local and sundry charges</a:t>
            </a:r>
          </a:p>
          <a:p>
            <a:pPr marL="457200">
              <a:spcBef>
                <a:spcPts val="600"/>
              </a:spcBef>
              <a:buFont typeface="Wingdings" charset="2"/>
              <a:buChar char="§"/>
            </a:pPr>
            <a:r>
              <a:rPr lang="en-US" sz="1200" dirty="0">
                <a:latin typeface="Arial" charset="0"/>
                <a:ea typeface="Arial" charset="0"/>
                <a:cs typeface="Arial" charset="0"/>
              </a:rPr>
              <a:t>15years minimum tenor</a:t>
            </a:r>
          </a:p>
          <a:p>
            <a:pPr marL="457200">
              <a:spcBef>
                <a:spcPts val="600"/>
              </a:spcBef>
              <a:buFont typeface="Wingdings" charset="2"/>
              <a:buChar char="§"/>
            </a:pPr>
            <a:r>
              <a:rPr lang="en-US" sz="1200" dirty="0">
                <a:latin typeface="Arial" charset="0"/>
                <a:ea typeface="Arial" charset="0"/>
                <a:cs typeface="Arial" charset="0"/>
              </a:rPr>
              <a:t>Provision of syndicated bank guarantee or sovereign guarantee and/or indemnity insurance</a:t>
            </a:r>
          </a:p>
          <a:p>
            <a:pPr marL="457200">
              <a:spcBef>
                <a:spcPts val="600"/>
              </a:spcBef>
              <a:buFont typeface="Wingdings" charset="2"/>
              <a:buChar char="§"/>
            </a:pPr>
            <a:r>
              <a:rPr lang="en-US" sz="1200" dirty="0">
                <a:latin typeface="Arial" charset="0"/>
                <a:ea typeface="Arial" charset="0"/>
                <a:cs typeface="Arial" charset="0"/>
              </a:rPr>
              <a:t>90days Turnaround time upon the receipt of the required guarantee</a:t>
            </a:r>
          </a:p>
          <a:p>
            <a:pPr marL="0" indent="0">
              <a:buNone/>
            </a:pPr>
            <a:endParaRPr lang="en-US" sz="1400" dirty="0" smtClean="0">
              <a:latin typeface="Arial" charset="0"/>
              <a:ea typeface="Arial" charset="0"/>
              <a:cs typeface="Arial" charset="0"/>
            </a:endParaRPr>
          </a:p>
        </p:txBody>
      </p:sp>
      <p:sp>
        <p:nvSpPr>
          <p:cNvPr id="10" name="Rectangle 9"/>
          <p:cNvSpPr/>
          <p:nvPr/>
        </p:nvSpPr>
        <p:spPr>
          <a:xfrm>
            <a:off x="7807855" y="6441309"/>
            <a:ext cx="1047082" cy="215444"/>
          </a:xfrm>
          <a:prstGeom prst="rect">
            <a:avLst/>
          </a:prstGeom>
        </p:spPr>
        <p:txBody>
          <a:bodyPr wrap="none">
            <a:spAutoFit/>
          </a:bodyPr>
          <a:lstStyle/>
          <a:p>
            <a:r>
              <a:rPr lang="en-US" sz="800" dirty="0" smtClean="0">
                <a:latin typeface="Arial"/>
                <a:cs typeface="Arial"/>
              </a:rPr>
              <a:t>©   February  2016</a:t>
            </a:r>
            <a:endParaRPr lang="en-US" sz="800" dirty="0">
              <a:latin typeface="Arial"/>
              <a:cs typeface="Arial"/>
            </a:endParaRPr>
          </a:p>
        </p:txBody>
      </p:sp>
    </p:spTree>
    <p:extLst>
      <p:ext uri="{BB962C8B-B14F-4D97-AF65-F5344CB8AC3E}">
        <p14:creationId xmlns:p14="http://schemas.microsoft.com/office/powerpoint/2010/main" val="83538805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099300" y="687930"/>
            <a:ext cx="1684867" cy="1123384"/>
          </a:xfrm>
          <a:prstGeom prst="rect">
            <a:avLst/>
          </a:prstGeom>
          <a:noFill/>
        </p:spPr>
        <p:txBody>
          <a:bodyPr wrap="square" rtlCol="0">
            <a:spAutoFit/>
          </a:bodyPr>
          <a:lstStyle/>
          <a:p>
            <a:r>
              <a:rPr lang="en-US" sz="4000" dirty="0" smtClean="0">
                <a:solidFill>
                  <a:srgbClr val="FFFFFF"/>
                </a:solidFill>
                <a:latin typeface="Avenir Black Oblique"/>
                <a:cs typeface="Avenir Black Oblique"/>
              </a:rPr>
              <a:t> NHI</a:t>
            </a:r>
          </a:p>
          <a:p>
            <a:endParaRPr lang="en-US" sz="800" dirty="0">
              <a:solidFill>
                <a:srgbClr val="FFFFFF"/>
              </a:solidFill>
              <a:latin typeface="Avenir Black Oblique"/>
              <a:cs typeface="Avenir Black Oblique"/>
            </a:endParaRPr>
          </a:p>
          <a:p>
            <a:r>
              <a:rPr lang="en-US" sz="1100" dirty="0" smtClean="0">
                <a:solidFill>
                  <a:schemeClr val="bg1"/>
                </a:solidFill>
                <a:latin typeface="Arial"/>
                <a:cs typeface="Arial"/>
              </a:rPr>
              <a:t>  </a:t>
            </a:r>
            <a:r>
              <a:rPr lang="en-US" sz="1100" dirty="0">
                <a:solidFill>
                  <a:schemeClr val="bg1"/>
                </a:solidFill>
                <a:latin typeface="Arial"/>
                <a:cs typeface="Arial"/>
              </a:rPr>
              <a:t>“</a:t>
            </a:r>
            <a:r>
              <a:rPr lang="en-US" sz="800" dirty="0">
                <a:solidFill>
                  <a:schemeClr val="bg1"/>
                </a:solidFill>
                <a:latin typeface="Arial"/>
                <a:cs typeface="Arial"/>
              </a:rPr>
              <a:t>Thinking Global, Acting Local”</a:t>
            </a:r>
          </a:p>
          <a:p>
            <a:endParaRPr lang="en-US" sz="800" dirty="0">
              <a:solidFill>
                <a:srgbClr val="FFFFFF"/>
              </a:solidFill>
              <a:latin typeface="Avenir Black Oblique"/>
              <a:cs typeface="Avenir Black Oblique"/>
            </a:endParaRPr>
          </a:p>
        </p:txBody>
      </p:sp>
      <p:sp>
        <p:nvSpPr>
          <p:cNvPr id="6" name="Title 1"/>
          <p:cNvSpPr>
            <a:spLocks noGrp="1"/>
          </p:cNvSpPr>
          <p:nvPr>
            <p:ph type="title"/>
          </p:nvPr>
        </p:nvSpPr>
        <p:spPr>
          <a:xfrm>
            <a:off x="2387601" y="3037361"/>
            <a:ext cx="4394200" cy="745067"/>
          </a:xfrm>
        </p:spPr>
        <p:txBody>
          <a:bodyPr/>
          <a:lstStyle/>
          <a:p>
            <a:r>
              <a:rPr lang="en-US" b="1" dirty="0" smtClean="0">
                <a:latin typeface="Arial"/>
                <a:cs typeface="Arial"/>
              </a:rPr>
              <a:t>Marketing &amp; Sales</a:t>
            </a:r>
            <a:endParaRPr lang="en-US" b="1" dirty="0">
              <a:latin typeface="Arial"/>
              <a:cs typeface="Arial"/>
            </a:endParaRPr>
          </a:p>
        </p:txBody>
      </p:sp>
      <p:sp>
        <p:nvSpPr>
          <p:cNvPr id="3" name="Slide Number Placeholder 2"/>
          <p:cNvSpPr>
            <a:spLocks noGrp="1"/>
          </p:cNvSpPr>
          <p:nvPr>
            <p:ph type="sldNum" sz="quarter" idx="12"/>
          </p:nvPr>
        </p:nvSpPr>
        <p:spPr/>
        <p:txBody>
          <a:bodyPr/>
          <a:lstStyle/>
          <a:p>
            <a:fld id="{0F4A5E66-914C-5748-B97C-7CD75A7ED2D6}" type="slidenum">
              <a:rPr lang="en-US" smtClean="0"/>
              <a:t>37</a:t>
            </a:fld>
            <a:endParaRPr lang="en-US" dirty="0"/>
          </a:p>
        </p:txBody>
      </p:sp>
      <p:sp>
        <p:nvSpPr>
          <p:cNvPr id="7" name="Footer Placeholder 6"/>
          <p:cNvSpPr>
            <a:spLocks noGrp="1"/>
          </p:cNvSpPr>
          <p:nvPr>
            <p:ph type="ftr" sz="quarter" idx="11"/>
          </p:nvPr>
        </p:nvSpPr>
        <p:spPr/>
        <p:txBody>
          <a:bodyPr/>
          <a:lstStyle/>
          <a:p>
            <a:r>
              <a:rPr lang="en-US" sz="800" dirty="0" smtClean="0"/>
              <a:t>"Affordable Housing Solutions For All Nigerians</a:t>
            </a:r>
            <a:r>
              <a:rPr lang="en-US" dirty="0" smtClean="0"/>
              <a:t>"</a:t>
            </a:r>
            <a:endParaRPr lang="en-US" dirty="0"/>
          </a:p>
        </p:txBody>
      </p:sp>
      <p:sp>
        <p:nvSpPr>
          <p:cNvPr id="9" name="Rectangle 8"/>
          <p:cNvSpPr/>
          <p:nvPr/>
        </p:nvSpPr>
        <p:spPr>
          <a:xfrm>
            <a:off x="7807855" y="6408651"/>
            <a:ext cx="1047082" cy="215444"/>
          </a:xfrm>
          <a:prstGeom prst="rect">
            <a:avLst/>
          </a:prstGeom>
        </p:spPr>
        <p:txBody>
          <a:bodyPr wrap="none">
            <a:spAutoFit/>
          </a:bodyPr>
          <a:lstStyle/>
          <a:p>
            <a:r>
              <a:rPr lang="en-US" sz="800" dirty="0" smtClean="0">
                <a:latin typeface="Arial"/>
                <a:cs typeface="Arial"/>
              </a:rPr>
              <a:t>©   February  2016</a:t>
            </a:r>
            <a:endParaRPr lang="en-US" sz="800" dirty="0">
              <a:latin typeface="Arial"/>
              <a:cs typeface="Arial"/>
            </a:endParaRPr>
          </a:p>
        </p:txBody>
      </p:sp>
    </p:spTree>
    <p:extLst>
      <p:ext uri="{BB962C8B-B14F-4D97-AF65-F5344CB8AC3E}">
        <p14:creationId xmlns:p14="http://schemas.microsoft.com/office/powerpoint/2010/main" val="414306444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491" y="299916"/>
            <a:ext cx="6855428" cy="511135"/>
          </a:xfrm>
        </p:spPr>
        <p:txBody>
          <a:bodyPr/>
          <a:lstStyle/>
          <a:p>
            <a:r>
              <a:rPr lang="en-US" sz="2400" dirty="0" smtClean="0">
                <a:latin typeface="Arial"/>
                <a:cs typeface="Arial"/>
              </a:rPr>
              <a:t>Our target markets would include.....</a:t>
            </a:r>
            <a:endParaRPr lang="en-US" sz="2400" dirty="0">
              <a:latin typeface="Arial"/>
              <a:cs typeface="Arial"/>
            </a:endParaRPr>
          </a:p>
        </p:txBody>
      </p:sp>
      <p:sp>
        <p:nvSpPr>
          <p:cNvPr id="4" name="TextBox 3"/>
          <p:cNvSpPr txBox="1"/>
          <p:nvPr/>
        </p:nvSpPr>
        <p:spPr>
          <a:xfrm>
            <a:off x="7172920" y="687930"/>
            <a:ext cx="1611248" cy="1246495"/>
          </a:xfrm>
          <a:prstGeom prst="rect">
            <a:avLst/>
          </a:prstGeom>
          <a:noFill/>
        </p:spPr>
        <p:txBody>
          <a:bodyPr wrap="square" rtlCol="0">
            <a:spAutoFit/>
          </a:bodyPr>
          <a:lstStyle/>
          <a:p>
            <a:r>
              <a:rPr lang="en-US" sz="4000" dirty="0" smtClean="0">
                <a:solidFill>
                  <a:srgbClr val="FFFFFF"/>
                </a:solidFill>
                <a:latin typeface="Avenir Black Oblique"/>
                <a:cs typeface="Avenir Black Oblique"/>
              </a:rPr>
              <a:t> NHI</a:t>
            </a:r>
          </a:p>
          <a:p>
            <a:endParaRPr lang="en-US" sz="800" dirty="0">
              <a:solidFill>
                <a:srgbClr val="FFFFFF"/>
              </a:solidFill>
              <a:latin typeface="Avenir Black Oblique"/>
              <a:cs typeface="Avenir Black Oblique"/>
            </a:endParaRPr>
          </a:p>
          <a:p>
            <a:r>
              <a:rPr lang="en-US" sz="1100" dirty="0">
                <a:solidFill>
                  <a:schemeClr val="bg1"/>
                </a:solidFill>
                <a:latin typeface="Arial"/>
                <a:cs typeface="Arial"/>
              </a:rPr>
              <a:t> “</a:t>
            </a:r>
            <a:r>
              <a:rPr lang="en-US" sz="800" dirty="0">
                <a:solidFill>
                  <a:schemeClr val="bg1"/>
                </a:solidFill>
                <a:latin typeface="Arial"/>
                <a:cs typeface="Arial"/>
              </a:rPr>
              <a:t>Thinking Global, Acting Local”</a:t>
            </a:r>
          </a:p>
          <a:p>
            <a:endParaRPr lang="en-US" sz="800" dirty="0">
              <a:solidFill>
                <a:srgbClr val="FFFFFF"/>
              </a:solidFill>
              <a:latin typeface="Avenir Black Oblique"/>
              <a:cs typeface="Avenir Black Oblique"/>
            </a:endParaRPr>
          </a:p>
        </p:txBody>
      </p:sp>
      <p:sp>
        <p:nvSpPr>
          <p:cNvPr id="8" name="Content Placeholder 2"/>
          <p:cNvSpPr>
            <a:spLocks noGrp="1"/>
          </p:cNvSpPr>
          <p:nvPr>
            <p:ph idx="1"/>
          </p:nvPr>
        </p:nvSpPr>
        <p:spPr>
          <a:xfrm>
            <a:off x="293109" y="1822657"/>
            <a:ext cx="8672218" cy="4226323"/>
          </a:xfrm>
        </p:spPr>
        <p:txBody>
          <a:bodyPr>
            <a:normAutofit/>
          </a:bodyPr>
          <a:lstStyle/>
          <a:p>
            <a:r>
              <a:rPr lang="en-US" sz="2800" b="1" dirty="0" smtClean="0">
                <a:latin typeface="Arial" charset="0"/>
                <a:ea typeface="Arial" charset="0"/>
                <a:cs typeface="Arial" charset="0"/>
              </a:rPr>
              <a:t>Informal </a:t>
            </a:r>
            <a:r>
              <a:rPr lang="en-US" sz="2800" b="1" dirty="0">
                <a:latin typeface="Arial" charset="0"/>
                <a:ea typeface="Arial" charset="0"/>
                <a:cs typeface="Arial" charset="0"/>
              </a:rPr>
              <a:t>I</a:t>
            </a:r>
            <a:r>
              <a:rPr lang="en-US" sz="2800" b="1" dirty="0" smtClean="0">
                <a:latin typeface="Arial" charset="0"/>
                <a:ea typeface="Arial" charset="0"/>
                <a:cs typeface="Arial" charset="0"/>
              </a:rPr>
              <a:t>ncome </a:t>
            </a:r>
            <a:r>
              <a:rPr lang="en-US" sz="2800" b="1" dirty="0">
                <a:latin typeface="Arial" charset="0"/>
                <a:ea typeface="Arial" charset="0"/>
                <a:cs typeface="Arial" charset="0"/>
              </a:rPr>
              <a:t>E</a:t>
            </a:r>
            <a:r>
              <a:rPr lang="en-US" sz="2800" b="1" dirty="0" smtClean="0">
                <a:latin typeface="Arial" charset="0"/>
                <a:ea typeface="Arial" charset="0"/>
                <a:cs typeface="Arial" charset="0"/>
              </a:rPr>
              <a:t>arners </a:t>
            </a:r>
            <a:r>
              <a:rPr lang="en-US" sz="2800" dirty="0" smtClean="0">
                <a:latin typeface="Arial" charset="0"/>
                <a:ea typeface="Arial" charset="0"/>
                <a:cs typeface="Arial" charset="0"/>
              </a:rPr>
              <a:t>– Mostly market women, peasant farmers/traders, taxi drivers, food sellers, Artisans or those living on a daily income</a:t>
            </a:r>
            <a:r>
              <a:rPr lang="en-US" sz="2800" dirty="0">
                <a:latin typeface="Arial" charset="0"/>
                <a:ea typeface="Arial" charset="0"/>
                <a:cs typeface="Arial" charset="0"/>
              </a:rPr>
              <a:t>,</a:t>
            </a:r>
            <a:r>
              <a:rPr lang="en-US" sz="2800" dirty="0" smtClean="0">
                <a:latin typeface="Arial" charset="0"/>
                <a:ea typeface="Arial" charset="0"/>
                <a:cs typeface="Arial" charset="0"/>
              </a:rPr>
              <a:t> and under cooperatives </a:t>
            </a:r>
          </a:p>
          <a:p>
            <a:r>
              <a:rPr lang="en-US" sz="2800" b="1" dirty="0" smtClean="0">
                <a:latin typeface="Arial" charset="0"/>
                <a:ea typeface="Arial" charset="0"/>
                <a:cs typeface="Arial" charset="0"/>
              </a:rPr>
              <a:t>Formal Income Earners</a:t>
            </a:r>
          </a:p>
          <a:p>
            <a:pPr lvl="1">
              <a:buFont typeface="Courier New" charset="0"/>
              <a:buChar char="o"/>
            </a:pPr>
            <a:r>
              <a:rPr lang="en-US" sz="2800" dirty="0" smtClean="0">
                <a:latin typeface="Arial" charset="0"/>
                <a:ea typeface="Arial" charset="0"/>
                <a:cs typeface="Arial" charset="0"/>
              </a:rPr>
              <a:t> Low Income Earners</a:t>
            </a:r>
          </a:p>
          <a:p>
            <a:pPr lvl="1">
              <a:buFont typeface="Courier New" charset="0"/>
              <a:buChar char="o"/>
            </a:pPr>
            <a:r>
              <a:rPr lang="en-US" sz="2800" dirty="0" smtClean="0">
                <a:latin typeface="Arial" charset="0"/>
                <a:ea typeface="Arial" charset="0"/>
                <a:cs typeface="Arial" charset="0"/>
              </a:rPr>
              <a:t> Medium Income Earners </a:t>
            </a:r>
          </a:p>
          <a:p>
            <a:pPr lvl="1">
              <a:buFont typeface="Courier New" charset="0"/>
              <a:buChar char="o"/>
            </a:pPr>
            <a:r>
              <a:rPr lang="en-US" sz="2800" dirty="0" smtClean="0">
                <a:latin typeface="Arial" charset="0"/>
                <a:ea typeface="Arial" charset="0"/>
                <a:cs typeface="Arial" charset="0"/>
              </a:rPr>
              <a:t> High Income Earners </a:t>
            </a:r>
            <a:endParaRPr lang="en-US" i="1" dirty="0" smtClean="0">
              <a:latin typeface="Arial"/>
              <a:cs typeface="Arial"/>
            </a:endParaRPr>
          </a:p>
          <a:p>
            <a:endParaRPr lang="en-US" dirty="0"/>
          </a:p>
        </p:txBody>
      </p:sp>
      <p:sp>
        <p:nvSpPr>
          <p:cNvPr id="6" name="Slide Number Placeholder 5"/>
          <p:cNvSpPr>
            <a:spLocks noGrp="1"/>
          </p:cNvSpPr>
          <p:nvPr>
            <p:ph type="sldNum" sz="quarter" idx="12"/>
          </p:nvPr>
        </p:nvSpPr>
        <p:spPr/>
        <p:txBody>
          <a:bodyPr/>
          <a:lstStyle/>
          <a:p>
            <a:fld id="{0F4A5E66-914C-5748-B97C-7CD75A7ED2D6}" type="slidenum">
              <a:rPr lang="en-US" smtClean="0"/>
              <a:t>38</a:t>
            </a:fld>
            <a:endParaRPr lang="en-US" dirty="0"/>
          </a:p>
        </p:txBody>
      </p:sp>
      <p:sp>
        <p:nvSpPr>
          <p:cNvPr id="7" name="Footer Placeholder 6"/>
          <p:cNvSpPr>
            <a:spLocks noGrp="1"/>
          </p:cNvSpPr>
          <p:nvPr>
            <p:ph type="ftr" sz="quarter" idx="11"/>
          </p:nvPr>
        </p:nvSpPr>
        <p:spPr/>
        <p:txBody>
          <a:bodyPr/>
          <a:lstStyle/>
          <a:p>
            <a:r>
              <a:rPr lang="en-US" dirty="0" smtClean="0"/>
              <a:t>"</a:t>
            </a:r>
            <a:r>
              <a:rPr lang="en-US" sz="800" dirty="0" smtClean="0">
                <a:latin typeface="Arial" charset="0"/>
                <a:ea typeface="Arial" charset="0"/>
                <a:cs typeface="Arial" charset="0"/>
              </a:rPr>
              <a:t>Affordable Housing Solutions For All Nigerians"</a:t>
            </a:r>
            <a:endParaRPr lang="en-US" sz="800" dirty="0">
              <a:latin typeface="Arial" charset="0"/>
              <a:ea typeface="Arial" charset="0"/>
              <a:cs typeface="Arial" charset="0"/>
            </a:endParaRPr>
          </a:p>
        </p:txBody>
      </p:sp>
      <p:sp>
        <p:nvSpPr>
          <p:cNvPr id="10" name="Rectangle 9"/>
          <p:cNvSpPr/>
          <p:nvPr/>
        </p:nvSpPr>
        <p:spPr>
          <a:xfrm>
            <a:off x="7807855" y="6408651"/>
            <a:ext cx="1047082" cy="215444"/>
          </a:xfrm>
          <a:prstGeom prst="rect">
            <a:avLst/>
          </a:prstGeom>
        </p:spPr>
        <p:txBody>
          <a:bodyPr wrap="none">
            <a:spAutoFit/>
          </a:bodyPr>
          <a:lstStyle/>
          <a:p>
            <a:r>
              <a:rPr lang="en-US" sz="800" dirty="0" smtClean="0">
                <a:latin typeface="Arial"/>
                <a:cs typeface="Arial"/>
              </a:rPr>
              <a:t>©   February  2016</a:t>
            </a:r>
            <a:endParaRPr lang="en-US" sz="800" dirty="0">
              <a:latin typeface="Arial"/>
              <a:cs typeface="Arial"/>
            </a:endParaRPr>
          </a:p>
        </p:txBody>
      </p:sp>
    </p:spTree>
    <p:extLst>
      <p:ext uri="{BB962C8B-B14F-4D97-AF65-F5344CB8AC3E}">
        <p14:creationId xmlns:p14="http://schemas.microsoft.com/office/powerpoint/2010/main" val="226329214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29252"/>
            <a:ext cx="6508377" cy="752234"/>
          </a:xfrm>
        </p:spPr>
        <p:txBody>
          <a:bodyPr/>
          <a:lstStyle/>
          <a:p>
            <a:r>
              <a:rPr lang="en-US" sz="2400" dirty="0" smtClean="0">
                <a:latin typeface="Arial"/>
                <a:cs typeface="Arial"/>
              </a:rPr>
              <a:t>Our Marketing Approach would be based on a fully integrated platform as shown.....</a:t>
            </a:r>
            <a:endParaRPr lang="en-US" sz="2400" dirty="0">
              <a:latin typeface="Arial"/>
              <a:cs typeface="Arial"/>
            </a:endParaRPr>
          </a:p>
        </p:txBody>
      </p:sp>
      <p:sp>
        <p:nvSpPr>
          <p:cNvPr id="4" name="TextBox 3"/>
          <p:cNvSpPr txBox="1"/>
          <p:nvPr/>
        </p:nvSpPr>
        <p:spPr>
          <a:xfrm>
            <a:off x="7162800" y="687930"/>
            <a:ext cx="1621367" cy="1246495"/>
          </a:xfrm>
          <a:prstGeom prst="rect">
            <a:avLst/>
          </a:prstGeom>
          <a:noFill/>
        </p:spPr>
        <p:txBody>
          <a:bodyPr wrap="square" rtlCol="0">
            <a:spAutoFit/>
          </a:bodyPr>
          <a:lstStyle/>
          <a:p>
            <a:r>
              <a:rPr lang="en-US" sz="4000" dirty="0" smtClean="0">
                <a:solidFill>
                  <a:srgbClr val="FFFFFF"/>
                </a:solidFill>
                <a:latin typeface="Avenir Black Oblique"/>
                <a:cs typeface="Avenir Black Oblique"/>
              </a:rPr>
              <a:t> NHI</a:t>
            </a:r>
          </a:p>
          <a:p>
            <a:r>
              <a:rPr lang="en-US" sz="1100" dirty="0">
                <a:solidFill>
                  <a:schemeClr val="bg1"/>
                </a:solidFill>
                <a:latin typeface="Arial"/>
                <a:cs typeface="Arial"/>
              </a:rPr>
              <a:t> “</a:t>
            </a:r>
            <a:r>
              <a:rPr lang="en-US" sz="800" dirty="0">
                <a:solidFill>
                  <a:schemeClr val="bg1"/>
                </a:solidFill>
                <a:latin typeface="Arial"/>
                <a:cs typeface="Arial"/>
              </a:rPr>
              <a:t>Thinking Global, Acting Local”</a:t>
            </a:r>
          </a:p>
          <a:p>
            <a:endParaRPr lang="en-US" sz="800" dirty="0">
              <a:solidFill>
                <a:srgbClr val="FFFFFF"/>
              </a:solidFill>
              <a:latin typeface="Avenir Black Oblique"/>
              <a:cs typeface="Avenir Black Oblique"/>
            </a:endParaRPr>
          </a:p>
          <a:p>
            <a:endParaRPr lang="en-US" sz="800" dirty="0">
              <a:solidFill>
                <a:srgbClr val="FFFFFF"/>
              </a:solidFill>
              <a:latin typeface="Avenir Black Oblique"/>
              <a:cs typeface="Avenir Black Oblique"/>
            </a:endParaRPr>
          </a:p>
        </p:txBody>
      </p:sp>
      <p:grpSp>
        <p:nvGrpSpPr>
          <p:cNvPr id="46" name="Group 30"/>
          <p:cNvGrpSpPr/>
          <p:nvPr/>
        </p:nvGrpSpPr>
        <p:grpSpPr>
          <a:xfrm>
            <a:off x="520700" y="1782469"/>
            <a:ext cx="8263467" cy="4841626"/>
            <a:chOff x="4648201" y="2252369"/>
            <a:chExt cx="3959352" cy="2844800"/>
          </a:xfrm>
        </p:grpSpPr>
        <p:sp>
          <p:nvSpPr>
            <p:cNvPr id="47" name="Rectangle 6"/>
            <p:cNvSpPr>
              <a:spLocks noChangeArrowheads="1"/>
            </p:cNvSpPr>
            <p:nvPr/>
          </p:nvSpPr>
          <p:spPr bwMode="auto">
            <a:xfrm>
              <a:off x="4648201" y="3046119"/>
              <a:ext cx="1192576" cy="1268413"/>
            </a:xfrm>
            <a:prstGeom prst="rect">
              <a:avLst/>
            </a:prstGeom>
            <a:solidFill>
              <a:schemeClr val="accent3">
                <a:lumMod val="60000"/>
                <a:lumOff val="40000"/>
              </a:schemeClr>
            </a:solidFill>
            <a:ln w="6350">
              <a:noFill/>
              <a:miter lim="800000"/>
              <a:headEnd/>
              <a:tailEnd/>
            </a:ln>
            <a:effectLst/>
          </p:spPr>
          <p:txBody>
            <a:bodyPr lIns="45719" tIns="27432" rIns="45719" bIns="27432" anchor="t"/>
            <a:lstStyle/>
            <a:p>
              <a:pPr indent="-92075" algn="ctr">
                <a:spcBef>
                  <a:spcPct val="50000"/>
                </a:spcBef>
                <a:buClr>
                  <a:schemeClr val="folHlink"/>
                </a:buClr>
              </a:pPr>
              <a:endParaRPr lang="en-GB" b="1" dirty="0">
                <a:solidFill>
                  <a:sysClr val="windowText" lastClr="000000"/>
                </a:solidFill>
                <a:latin typeface="Arial"/>
              </a:endParaRPr>
            </a:p>
            <a:p>
              <a:pPr indent="-92075" algn="ctr">
                <a:spcBef>
                  <a:spcPct val="50000"/>
                </a:spcBef>
                <a:buClr>
                  <a:schemeClr val="folHlink"/>
                </a:buClr>
              </a:pPr>
              <a:r>
                <a:rPr lang="en-GB" b="1" dirty="0" smtClean="0">
                  <a:solidFill>
                    <a:sysClr val="windowText" lastClr="000000"/>
                  </a:solidFill>
                  <a:latin typeface="Arial"/>
                </a:rPr>
                <a:t>Mobile Applications</a:t>
              </a:r>
              <a:endParaRPr lang="en-GB" b="1" dirty="0">
                <a:solidFill>
                  <a:sysClr val="windowText" lastClr="000000"/>
                </a:solidFill>
                <a:latin typeface="Arial"/>
              </a:endParaRPr>
            </a:p>
          </p:txBody>
        </p:sp>
        <p:sp>
          <p:nvSpPr>
            <p:cNvPr id="48" name="Rectangle 7"/>
            <p:cNvSpPr>
              <a:spLocks noChangeArrowheads="1"/>
            </p:cNvSpPr>
            <p:nvPr/>
          </p:nvSpPr>
          <p:spPr bwMode="auto">
            <a:xfrm>
              <a:off x="6031589" y="2252369"/>
              <a:ext cx="1192576" cy="1244600"/>
            </a:xfrm>
            <a:prstGeom prst="rect">
              <a:avLst/>
            </a:prstGeom>
            <a:solidFill>
              <a:schemeClr val="accent3">
                <a:lumMod val="60000"/>
                <a:lumOff val="40000"/>
              </a:schemeClr>
            </a:solidFill>
            <a:ln w="6350">
              <a:noFill/>
              <a:miter lim="800000"/>
              <a:headEnd/>
              <a:tailEnd/>
            </a:ln>
            <a:effectLst/>
          </p:spPr>
          <p:txBody>
            <a:bodyPr lIns="45719" tIns="27432" rIns="45719" bIns="27432" anchor="t"/>
            <a:lstStyle/>
            <a:p>
              <a:pPr indent="-92075">
                <a:spcBef>
                  <a:spcPct val="50000"/>
                </a:spcBef>
                <a:buClr>
                  <a:schemeClr val="folHlink"/>
                </a:buClr>
              </a:pPr>
              <a:endParaRPr lang="en-GB" sz="1200" b="1" dirty="0" smtClean="0">
                <a:solidFill>
                  <a:sysClr val="windowText" lastClr="000000"/>
                </a:solidFill>
                <a:latin typeface="Arial"/>
              </a:endParaRPr>
            </a:p>
            <a:p>
              <a:pPr indent="-92075">
                <a:spcBef>
                  <a:spcPct val="50000"/>
                </a:spcBef>
                <a:buClr>
                  <a:schemeClr val="folHlink"/>
                </a:buClr>
              </a:pPr>
              <a:endParaRPr lang="en-GB" sz="1200" b="1" dirty="0">
                <a:solidFill>
                  <a:sysClr val="windowText" lastClr="000000"/>
                </a:solidFill>
                <a:latin typeface="Arial"/>
              </a:endParaRPr>
            </a:p>
            <a:p>
              <a:pPr indent="-92075">
                <a:spcBef>
                  <a:spcPct val="50000"/>
                </a:spcBef>
                <a:buClr>
                  <a:schemeClr val="folHlink"/>
                </a:buClr>
              </a:pPr>
              <a:endParaRPr lang="en-GB" sz="1200" b="1" dirty="0" smtClean="0">
                <a:solidFill>
                  <a:sysClr val="windowText" lastClr="000000"/>
                </a:solidFill>
                <a:latin typeface="Arial"/>
              </a:endParaRPr>
            </a:p>
            <a:p>
              <a:pPr indent="-92075" algn="ctr">
                <a:spcBef>
                  <a:spcPct val="50000"/>
                </a:spcBef>
                <a:buClr>
                  <a:schemeClr val="folHlink"/>
                </a:buClr>
              </a:pPr>
              <a:r>
                <a:rPr lang="en-GB" b="1" dirty="0" smtClean="0">
                  <a:solidFill>
                    <a:sysClr val="windowText" lastClr="000000"/>
                  </a:solidFill>
                  <a:latin typeface="Arial"/>
                </a:rPr>
                <a:t>3D Animated Videos</a:t>
              </a:r>
              <a:endParaRPr lang="en-GB" b="1" dirty="0">
                <a:solidFill>
                  <a:sysClr val="windowText" lastClr="000000"/>
                </a:solidFill>
                <a:latin typeface="Arial"/>
              </a:endParaRPr>
            </a:p>
          </p:txBody>
        </p:sp>
        <p:sp>
          <p:nvSpPr>
            <p:cNvPr id="49" name="Rectangle 8"/>
            <p:cNvSpPr>
              <a:spLocks noChangeArrowheads="1"/>
            </p:cNvSpPr>
            <p:nvPr/>
          </p:nvSpPr>
          <p:spPr bwMode="auto">
            <a:xfrm>
              <a:off x="7414977" y="3046119"/>
              <a:ext cx="1192576" cy="1268413"/>
            </a:xfrm>
            <a:prstGeom prst="rect">
              <a:avLst/>
            </a:prstGeom>
            <a:solidFill>
              <a:schemeClr val="accent3">
                <a:lumMod val="60000"/>
                <a:lumOff val="40000"/>
              </a:schemeClr>
            </a:solidFill>
            <a:ln w="6350">
              <a:noFill/>
              <a:miter lim="800000"/>
              <a:headEnd/>
              <a:tailEnd/>
            </a:ln>
            <a:effectLst/>
          </p:spPr>
          <p:txBody>
            <a:bodyPr lIns="45719" tIns="27432" rIns="45719" bIns="27432" anchor="t"/>
            <a:lstStyle/>
            <a:p>
              <a:pPr indent="-92075" algn="ctr">
                <a:spcBef>
                  <a:spcPct val="50000"/>
                </a:spcBef>
                <a:buClr>
                  <a:schemeClr val="folHlink"/>
                </a:buClr>
              </a:pPr>
              <a:endParaRPr lang="en-GB" sz="1200" b="1" dirty="0">
                <a:solidFill>
                  <a:sysClr val="windowText" lastClr="000000"/>
                </a:solidFill>
                <a:latin typeface="Arial"/>
              </a:endParaRPr>
            </a:p>
            <a:p>
              <a:pPr indent="-92075" algn="ctr">
                <a:spcBef>
                  <a:spcPct val="50000"/>
                </a:spcBef>
                <a:buClr>
                  <a:schemeClr val="folHlink"/>
                </a:buClr>
              </a:pPr>
              <a:r>
                <a:rPr lang="en-GB" b="1" dirty="0" smtClean="0">
                  <a:solidFill>
                    <a:sysClr val="windowText" lastClr="000000"/>
                  </a:solidFill>
                  <a:latin typeface="Arial"/>
                </a:rPr>
                <a:t>Print &amp; Electronic Media</a:t>
              </a:r>
              <a:endParaRPr lang="en-GB" b="1" dirty="0">
                <a:solidFill>
                  <a:sysClr val="windowText" lastClr="000000"/>
                </a:solidFill>
                <a:latin typeface="Arial"/>
              </a:endParaRPr>
            </a:p>
          </p:txBody>
        </p:sp>
        <p:sp>
          <p:nvSpPr>
            <p:cNvPr id="50" name="Rectangle 9"/>
            <p:cNvSpPr>
              <a:spLocks noChangeArrowheads="1"/>
            </p:cNvSpPr>
            <p:nvPr/>
          </p:nvSpPr>
          <p:spPr bwMode="auto">
            <a:xfrm>
              <a:off x="6031589" y="3855744"/>
              <a:ext cx="1192576" cy="1241425"/>
            </a:xfrm>
            <a:prstGeom prst="rect">
              <a:avLst/>
            </a:prstGeom>
            <a:solidFill>
              <a:schemeClr val="accent3">
                <a:lumMod val="60000"/>
                <a:lumOff val="40000"/>
              </a:schemeClr>
            </a:solidFill>
            <a:ln w="6350">
              <a:noFill/>
              <a:miter lim="800000"/>
              <a:headEnd/>
              <a:tailEnd/>
            </a:ln>
            <a:effectLst/>
          </p:spPr>
          <p:txBody>
            <a:bodyPr lIns="45719" tIns="27432" rIns="45719" bIns="27432" anchor="t"/>
            <a:lstStyle/>
            <a:p>
              <a:pPr indent="-92075" algn="ctr">
                <a:spcBef>
                  <a:spcPct val="50000"/>
                </a:spcBef>
                <a:buClr>
                  <a:schemeClr val="folHlink"/>
                </a:buClr>
              </a:pPr>
              <a:endParaRPr lang="en-GB" b="1" dirty="0">
                <a:solidFill>
                  <a:sysClr val="windowText" lastClr="000000"/>
                </a:solidFill>
                <a:latin typeface="Arial"/>
              </a:endParaRPr>
            </a:p>
            <a:p>
              <a:pPr indent="-92075" algn="ctr">
                <a:spcBef>
                  <a:spcPct val="50000"/>
                </a:spcBef>
                <a:buClr>
                  <a:schemeClr val="folHlink"/>
                </a:buClr>
              </a:pPr>
              <a:r>
                <a:rPr lang="en-GB" b="1" dirty="0" smtClean="0">
                  <a:solidFill>
                    <a:sysClr val="windowText" lastClr="000000"/>
                  </a:solidFill>
                  <a:latin typeface="Arial"/>
                </a:rPr>
                <a:t>Internet </a:t>
              </a:r>
              <a:endParaRPr lang="en-GB" b="1" dirty="0">
                <a:solidFill>
                  <a:sysClr val="windowText" lastClr="000000"/>
                </a:solidFill>
                <a:latin typeface="Arial"/>
              </a:endParaRPr>
            </a:p>
          </p:txBody>
        </p:sp>
        <p:cxnSp>
          <p:nvCxnSpPr>
            <p:cNvPr id="51" name="AutoShape 10"/>
            <p:cNvCxnSpPr>
              <a:cxnSpLocks noChangeShapeType="1"/>
              <a:stCxn id="51" idx="2"/>
              <a:endCxn id="53" idx="0"/>
            </p:cNvCxnSpPr>
            <p:nvPr/>
          </p:nvCxnSpPr>
          <p:spPr bwMode="auto">
            <a:xfrm>
              <a:off x="6629281" y="3496969"/>
              <a:ext cx="0" cy="358775"/>
            </a:xfrm>
            <a:prstGeom prst="straightConnector1">
              <a:avLst/>
            </a:prstGeom>
            <a:solidFill>
              <a:schemeClr val="tx2"/>
            </a:solidFill>
            <a:ln w="12700">
              <a:solidFill>
                <a:schemeClr val="tx2"/>
              </a:solidFill>
              <a:miter lim="800000"/>
              <a:headEnd/>
              <a:tailEnd/>
            </a:ln>
            <a:effectLst/>
          </p:spPr>
        </p:cxnSp>
        <p:cxnSp>
          <p:nvCxnSpPr>
            <p:cNvPr id="52" name="AutoShape 11"/>
            <p:cNvCxnSpPr>
              <a:cxnSpLocks noChangeShapeType="1"/>
              <a:stCxn id="50" idx="3"/>
              <a:endCxn id="52" idx="1"/>
            </p:cNvCxnSpPr>
            <p:nvPr/>
          </p:nvCxnSpPr>
          <p:spPr bwMode="auto">
            <a:xfrm>
              <a:off x="5840777" y="3681119"/>
              <a:ext cx="1574201" cy="0"/>
            </a:xfrm>
            <a:prstGeom prst="straightConnector1">
              <a:avLst/>
            </a:prstGeom>
            <a:solidFill>
              <a:schemeClr val="tx2"/>
            </a:solidFill>
            <a:ln w="12700">
              <a:solidFill>
                <a:schemeClr val="tx2"/>
              </a:solidFill>
              <a:miter lim="800000"/>
              <a:headEnd/>
              <a:tailEnd/>
            </a:ln>
            <a:effectLst/>
          </p:spPr>
        </p:cxnSp>
        <p:cxnSp>
          <p:nvCxnSpPr>
            <p:cNvPr id="53" name="AutoShape 12"/>
            <p:cNvCxnSpPr>
              <a:cxnSpLocks noChangeShapeType="1"/>
              <a:stCxn id="50" idx="0"/>
              <a:endCxn id="51" idx="1"/>
            </p:cNvCxnSpPr>
            <p:nvPr/>
          </p:nvCxnSpPr>
          <p:spPr bwMode="auto">
            <a:xfrm flipV="1">
              <a:off x="5245892" y="2874669"/>
              <a:ext cx="785697" cy="171450"/>
            </a:xfrm>
            <a:prstGeom prst="straightConnector1">
              <a:avLst/>
            </a:prstGeom>
            <a:solidFill>
              <a:schemeClr val="tx2"/>
            </a:solidFill>
            <a:ln w="12700">
              <a:solidFill>
                <a:schemeClr val="tx2"/>
              </a:solidFill>
              <a:miter lim="800000"/>
              <a:headEnd/>
              <a:tailEnd/>
            </a:ln>
            <a:effectLst/>
          </p:spPr>
        </p:cxnSp>
        <p:cxnSp>
          <p:nvCxnSpPr>
            <p:cNvPr id="54" name="AutoShape 13"/>
            <p:cNvCxnSpPr>
              <a:cxnSpLocks noChangeShapeType="1"/>
              <a:stCxn id="51" idx="3"/>
              <a:endCxn id="52" idx="0"/>
            </p:cNvCxnSpPr>
            <p:nvPr/>
          </p:nvCxnSpPr>
          <p:spPr bwMode="auto">
            <a:xfrm>
              <a:off x="7224165" y="2874669"/>
              <a:ext cx="788502" cy="171450"/>
            </a:xfrm>
            <a:prstGeom prst="straightConnector1">
              <a:avLst/>
            </a:prstGeom>
            <a:solidFill>
              <a:schemeClr val="tx2"/>
            </a:solidFill>
            <a:ln w="12700">
              <a:solidFill>
                <a:schemeClr val="tx2"/>
              </a:solidFill>
              <a:miter lim="800000"/>
              <a:headEnd/>
              <a:tailEnd/>
            </a:ln>
            <a:effectLst/>
          </p:spPr>
        </p:cxnSp>
        <p:cxnSp>
          <p:nvCxnSpPr>
            <p:cNvPr id="55" name="AutoShape 14"/>
            <p:cNvCxnSpPr>
              <a:cxnSpLocks noChangeShapeType="1"/>
              <a:stCxn id="50" idx="2"/>
              <a:endCxn id="53" idx="1"/>
            </p:cNvCxnSpPr>
            <p:nvPr/>
          </p:nvCxnSpPr>
          <p:spPr bwMode="auto">
            <a:xfrm>
              <a:off x="5245892" y="4314531"/>
              <a:ext cx="785697" cy="161925"/>
            </a:xfrm>
            <a:prstGeom prst="straightConnector1">
              <a:avLst/>
            </a:prstGeom>
            <a:solidFill>
              <a:schemeClr val="tx2"/>
            </a:solidFill>
            <a:ln w="12700">
              <a:solidFill>
                <a:schemeClr val="tx2"/>
              </a:solidFill>
              <a:miter lim="800000"/>
              <a:headEnd/>
              <a:tailEnd/>
            </a:ln>
            <a:effectLst/>
          </p:spPr>
        </p:cxnSp>
        <p:cxnSp>
          <p:nvCxnSpPr>
            <p:cNvPr id="56" name="AutoShape 15"/>
            <p:cNvCxnSpPr>
              <a:cxnSpLocks noChangeShapeType="1"/>
              <a:stCxn id="53" idx="3"/>
              <a:endCxn id="52" idx="2"/>
            </p:cNvCxnSpPr>
            <p:nvPr/>
          </p:nvCxnSpPr>
          <p:spPr bwMode="auto">
            <a:xfrm flipV="1">
              <a:off x="7224165" y="4314531"/>
              <a:ext cx="788502" cy="161925"/>
            </a:xfrm>
            <a:prstGeom prst="straightConnector1">
              <a:avLst/>
            </a:prstGeom>
            <a:solidFill>
              <a:schemeClr val="tx2"/>
            </a:solidFill>
            <a:ln w="12700">
              <a:solidFill>
                <a:schemeClr val="tx2"/>
              </a:solidFill>
              <a:miter lim="800000"/>
              <a:headEnd/>
              <a:tailEnd/>
            </a:ln>
            <a:effectLst/>
          </p:spPr>
        </p:cxnSp>
      </p:grpSp>
      <p:pic>
        <p:nvPicPr>
          <p:cNvPr id="16" name="Picture 15"/>
          <p:cNvPicPr/>
          <p:nvPr/>
        </p:nvPicPr>
        <p:blipFill>
          <a:blip r:embed="rId2">
            <a:extLst>
              <a:ext uri="{28A0092B-C50C-407E-A947-70E740481C1C}">
                <a14:useLocalDpi xmlns:a14="http://schemas.microsoft.com/office/drawing/2010/main" val="0"/>
              </a:ext>
            </a:extLst>
          </a:blip>
          <a:srcRect/>
          <a:stretch>
            <a:fillRect/>
          </a:stretch>
        </p:blipFill>
        <p:spPr bwMode="auto">
          <a:xfrm>
            <a:off x="857250" y="3900680"/>
            <a:ext cx="1754206" cy="1284572"/>
          </a:xfrm>
          <a:prstGeom prst="rect">
            <a:avLst/>
          </a:prstGeom>
          <a:noFill/>
          <a:ln>
            <a:noFill/>
          </a:ln>
        </p:spPr>
      </p:pic>
      <p:pic>
        <p:nvPicPr>
          <p:cNvPr id="17" name="Picture 16"/>
          <p:cNvPicPr/>
          <p:nvPr/>
        </p:nvPicPr>
        <p:blipFill>
          <a:blip r:embed="rId3"/>
          <a:stretch>
            <a:fillRect/>
          </a:stretch>
        </p:blipFill>
        <p:spPr>
          <a:xfrm>
            <a:off x="3554731" y="3051263"/>
            <a:ext cx="2217420" cy="720637"/>
          </a:xfrm>
          <a:prstGeom prst="rect">
            <a:avLst/>
          </a:prstGeom>
        </p:spPr>
      </p:pic>
      <p:pic>
        <p:nvPicPr>
          <p:cNvPr id="18" name="Picture 17"/>
          <p:cNvPicPr/>
          <p:nvPr/>
        </p:nvPicPr>
        <p:blipFill>
          <a:blip r:embed="rId4">
            <a:extLst>
              <a:ext uri="{28A0092B-C50C-407E-A947-70E740481C1C}">
                <a14:useLocalDpi xmlns:a14="http://schemas.microsoft.com/office/drawing/2010/main" val="0"/>
              </a:ext>
            </a:extLst>
          </a:blip>
          <a:srcRect/>
          <a:stretch>
            <a:fillRect/>
          </a:stretch>
        </p:blipFill>
        <p:spPr bwMode="auto">
          <a:xfrm>
            <a:off x="3554731" y="5292107"/>
            <a:ext cx="1094771" cy="731503"/>
          </a:xfrm>
          <a:prstGeom prst="rect">
            <a:avLst/>
          </a:prstGeom>
          <a:noFill/>
          <a:ln>
            <a:noFill/>
          </a:ln>
        </p:spPr>
      </p:pic>
      <p:pic>
        <p:nvPicPr>
          <p:cNvPr id="19" name="Picture 18"/>
          <p:cNvPicPr/>
          <p:nvPr/>
        </p:nvPicPr>
        <p:blipFill>
          <a:blip r:embed="rId5">
            <a:extLst>
              <a:ext uri="{28A0092B-C50C-407E-A947-70E740481C1C}">
                <a14:useLocalDpi xmlns:a14="http://schemas.microsoft.com/office/drawing/2010/main" val="0"/>
              </a:ext>
            </a:extLst>
          </a:blip>
          <a:srcRect/>
          <a:stretch>
            <a:fillRect/>
          </a:stretch>
        </p:blipFill>
        <p:spPr bwMode="auto">
          <a:xfrm>
            <a:off x="4649502" y="5292107"/>
            <a:ext cx="1019778" cy="731503"/>
          </a:xfrm>
          <a:prstGeom prst="rect">
            <a:avLst/>
          </a:prstGeom>
          <a:noFill/>
          <a:ln>
            <a:noFill/>
          </a:ln>
        </p:spPr>
      </p:pic>
      <p:pic>
        <p:nvPicPr>
          <p:cNvPr id="20" name="Picture 19"/>
          <p:cNvPicPr/>
          <p:nvPr/>
        </p:nvPicPr>
        <p:blipFill>
          <a:blip r:embed="rId6"/>
          <a:stretch>
            <a:fillRect/>
          </a:stretch>
        </p:blipFill>
        <p:spPr>
          <a:xfrm>
            <a:off x="6526530" y="4189730"/>
            <a:ext cx="1965960" cy="681192"/>
          </a:xfrm>
          <a:prstGeom prst="rect">
            <a:avLst/>
          </a:prstGeom>
        </p:spPr>
      </p:pic>
      <p:sp>
        <p:nvSpPr>
          <p:cNvPr id="6" name="Slide Number Placeholder 5"/>
          <p:cNvSpPr>
            <a:spLocks noGrp="1"/>
          </p:cNvSpPr>
          <p:nvPr>
            <p:ph type="sldNum" sz="quarter" idx="12"/>
          </p:nvPr>
        </p:nvSpPr>
        <p:spPr/>
        <p:txBody>
          <a:bodyPr/>
          <a:lstStyle/>
          <a:p>
            <a:fld id="{0F4A5E66-914C-5748-B97C-7CD75A7ED2D6}" type="slidenum">
              <a:rPr lang="en-US" smtClean="0"/>
              <a:t>39</a:t>
            </a:fld>
            <a:endParaRPr lang="en-US" dirty="0"/>
          </a:p>
        </p:txBody>
      </p:sp>
      <p:sp>
        <p:nvSpPr>
          <p:cNvPr id="7" name="Footer Placeholder 6"/>
          <p:cNvSpPr>
            <a:spLocks noGrp="1"/>
          </p:cNvSpPr>
          <p:nvPr>
            <p:ph type="ftr" sz="quarter" idx="11"/>
          </p:nvPr>
        </p:nvSpPr>
        <p:spPr>
          <a:xfrm>
            <a:off x="83372" y="6356350"/>
            <a:ext cx="6007100" cy="365125"/>
          </a:xfrm>
        </p:spPr>
        <p:txBody>
          <a:bodyPr/>
          <a:lstStyle/>
          <a:p>
            <a:r>
              <a:rPr lang="en-US" sz="800" dirty="0" smtClean="0"/>
              <a:t>"Affordable Housing Solutions For All Nigerians"</a:t>
            </a:r>
            <a:endParaRPr lang="en-US" sz="800" dirty="0"/>
          </a:p>
        </p:txBody>
      </p:sp>
      <p:sp>
        <p:nvSpPr>
          <p:cNvPr id="24" name="Rectangle 23"/>
          <p:cNvSpPr/>
          <p:nvPr/>
        </p:nvSpPr>
        <p:spPr>
          <a:xfrm>
            <a:off x="7807855" y="6408651"/>
            <a:ext cx="1047082" cy="215444"/>
          </a:xfrm>
          <a:prstGeom prst="rect">
            <a:avLst/>
          </a:prstGeom>
        </p:spPr>
        <p:txBody>
          <a:bodyPr wrap="none">
            <a:spAutoFit/>
          </a:bodyPr>
          <a:lstStyle/>
          <a:p>
            <a:r>
              <a:rPr lang="en-US" sz="800" dirty="0" smtClean="0">
                <a:latin typeface="Arial"/>
                <a:cs typeface="Arial"/>
              </a:rPr>
              <a:t>©   February  2016</a:t>
            </a:r>
            <a:endParaRPr lang="en-US" sz="800" dirty="0">
              <a:latin typeface="Arial"/>
              <a:cs typeface="Arial"/>
            </a:endParaRPr>
          </a:p>
        </p:txBody>
      </p:sp>
    </p:spTree>
    <p:extLst>
      <p:ext uri="{BB962C8B-B14F-4D97-AF65-F5344CB8AC3E}">
        <p14:creationId xmlns:p14="http://schemas.microsoft.com/office/powerpoint/2010/main" val="395505704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812" y="-76200"/>
            <a:ext cx="6790765" cy="596900"/>
          </a:xfrm>
        </p:spPr>
        <p:txBody>
          <a:bodyPr/>
          <a:lstStyle/>
          <a:p>
            <a:r>
              <a:rPr lang="en-US" sz="2400" dirty="0" smtClean="0">
                <a:latin typeface="Arial"/>
                <a:cs typeface="Arial"/>
              </a:rPr>
              <a:t>Introduction</a:t>
            </a:r>
            <a:endParaRPr lang="en-US" sz="2400" dirty="0">
              <a:latin typeface="Arial"/>
              <a:cs typeface="Arial"/>
            </a:endParaRPr>
          </a:p>
        </p:txBody>
      </p:sp>
      <p:sp>
        <p:nvSpPr>
          <p:cNvPr id="3" name="Content Placeholder 2"/>
          <p:cNvSpPr>
            <a:spLocks noGrp="1"/>
          </p:cNvSpPr>
          <p:nvPr>
            <p:ph idx="1"/>
          </p:nvPr>
        </p:nvSpPr>
        <p:spPr>
          <a:xfrm>
            <a:off x="174812" y="726141"/>
            <a:ext cx="7305488" cy="5682510"/>
          </a:xfrm>
        </p:spPr>
        <p:txBody>
          <a:bodyPr>
            <a:noAutofit/>
          </a:bodyPr>
          <a:lstStyle/>
          <a:p>
            <a:r>
              <a:rPr lang="en-US" sz="1800" dirty="0" smtClean="0">
                <a:latin typeface="Arial"/>
                <a:cs typeface="Arial"/>
              </a:rPr>
              <a:t>We would like to thank you for the opportunity to present our thoughts on how we can support the Federal Government of Nigeria (FGN) in the Planning, Management and Delivery of Housing to meet the needs of the country for the purpose of providing Affordable Housing.</a:t>
            </a:r>
          </a:p>
          <a:p>
            <a:r>
              <a:rPr lang="en-US" sz="1800" dirty="0" smtClean="0">
                <a:latin typeface="Arial"/>
                <a:cs typeface="Arial"/>
              </a:rPr>
              <a:t>We the </a:t>
            </a:r>
            <a:r>
              <a:rPr lang="en-US" sz="1800" b="1" dirty="0" smtClean="0">
                <a:latin typeface="Arial"/>
                <a:cs typeface="Arial"/>
              </a:rPr>
              <a:t>New Housing Ideas Limited</a:t>
            </a:r>
            <a:r>
              <a:rPr lang="en-US" sz="1800" dirty="0" smtClean="0">
                <a:latin typeface="Arial"/>
                <a:cs typeface="Arial"/>
              </a:rPr>
              <a:t> are proposing </a:t>
            </a:r>
            <a:r>
              <a:rPr lang="en-US" sz="1800" dirty="0" smtClean="0">
                <a:latin typeface="Arial"/>
                <a:cs typeface="Arial"/>
              </a:rPr>
              <a:t>the collaboration with Federal, State and Local Governments of Nigeria. This is also in conjunction with a consortium of Nigerian Banks, Foreign Direct Investors and Development Partners (Local and International). </a:t>
            </a:r>
          </a:p>
          <a:p>
            <a:r>
              <a:rPr lang="en-US" sz="1800" dirty="0" smtClean="0">
                <a:latin typeface="Arial"/>
                <a:cs typeface="Arial"/>
              </a:rPr>
              <a:t>Collectively, we are to cater for the Low-Low, Low-Medium and Low-    High categories of income earners. We shall develop Affordable, </a:t>
            </a:r>
            <a:r>
              <a:rPr lang="en-US" sz="1800" dirty="0" smtClean="0">
                <a:latin typeface="Arial"/>
                <a:cs typeface="Arial"/>
              </a:rPr>
              <a:t>Cost Effective and Sustainable Housing </a:t>
            </a:r>
            <a:r>
              <a:rPr lang="en-US" sz="1800" dirty="0" smtClean="0">
                <a:latin typeface="Arial"/>
                <a:cs typeface="Arial"/>
              </a:rPr>
              <a:t>Nationwide.</a:t>
            </a:r>
          </a:p>
          <a:p>
            <a:r>
              <a:rPr lang="en-US" sz="1800" dirty="0" smtClean="0">
                <a:latin typeface="Arial"/>
                <a:cs typeface="Arial"/>
              </a:rPr>
              <a:t>We are currently in advanced negotiations for investment and construction funds at very low interest rates. Targeting single digits – Documents of indicative offers have been attached at the end of this presentation.</a:t>
            </a:r>
            <a:endParaRPr lang="en-US" sz="1800" dirty="0" smtClean="0">
              <a:latin typeface="Arial"/>
              <a:cs typeface="Arial"/>
            </a:endParaRPr>
          </a:p>
          <a:p>
            <a:endParaRPr lang="en-US" sz="1800" dirty="0" smtClean="0">
              <a:latin typeface="Arial"/>
              <a:cs typeface="Arial"/>
            </a:endParaRPr>
          </a:p>
          <a:p>
            <a:endParaRPr lang="en-US" sz="1800" dirty="0" smtClean="0">
              <a:latin typeface="Arial"/>
              <a:cs typeface="Arial"/>
            </a:endParaRPr>
          </a:p>
          <a:p>
            <a:endParaRPr lang="en-US" sz="1800" dirty="0" smtClean="0">
              <a:latin typeface="Arial"/>
              <a:cs typeface="Arial"/>
            </a:endParaRPr>
          </a:p>
        </p:txBody>
      </p:sp>
      <p:sp>
        <p:nvSpPr>
          <p:cNvPr id="4" name="TextBox 3"/>
          <p:cNvSpPr txBox="1"/>
          <p:nvPr/>
        </p:nvSpPr>
        <p:spPr>
          <a:xfrm>
            <a:off x="7281330" y="687930"/>
            <a:ext cx="1659470" cy="1000274"/>
          </a:xfrm>
          <a:prstGeom prst="rect">
            <a:avLst/>
          </a:prstGeom>
          <a:noFill/>
        </p:spPr>
        <p:txBody>
          <a:bodyPr wrap="square" rtlCol="0">
            <a:spAutoFit/>
          </a:bodyPr>
          <a:lstStyle/>
          <a:p>
            <a:r>
              <a:rPr lang="en-US" sz="4000" dirty="0" smtClean="0">
                <a:solidFill>
                  <a:srgbClr val="FFFFFF"/>
                </a:solidFill>
                <a:latin typeface="Avenir Black Oblique"/>
                <a:cs typeface="Avenir Black Oblique"/>
              </a:rPr>
              <a:t>NHI</a:t>
            </a:r>
          </a:p>
          <a:p>
            <a:r>
              <a:rPr lang="en-US" sz="1100" dirty="0" smtClean="0">
                <a:solidFill>
                  <a:schemeClr val="bg1"/>
                </a:solidFill>
                <a:latin typeface="Arial"/>
                <a:cs typeface="Arial"/>
              </a:rPr>
              <a:t> “</a:t>
            </a:r>
            <a:r>
              <a:rPr lang="en-US" sz="800" dirty="0">
                <a:solidFill>
                  <a:schemeClr val="bg1"/>
                </a:solidFill>
                <a:latin typeface="Arial"/>
                <a:cs typeface="Arial"/>
              </a:rPr>
              <a:t>Thinking Global, Acting Local”</a:t>
            </a:r>
          </a:p>
          <a:p>
            <a:endParaRPr lang="en-US" sz="800" dirty="0">
              <a:solidFill>
                <a:srgbClr val="FFFFFF"/>
              </a:solidFill>
              <a:latin typeface="Avenir Black Oblique"/>
              <a:cs typeface="Avenir Black Oblique"/>
            </a:endParaRPr>
          </a:p>
        </p:txBody>
      </p:sp>
      <p:sp>
        <p:nvSpPr>
          <p:cNvPr id="7" name="Slide Number Placeholder 6"/>
          <p:cNvSpPr>
            <a:spLocks noGrp="1"/>
          </p:cNvSpPr>
          <p:nvPr>
            <p:ph type="sldNum" sz="quarter" idx="12"/>
          </p:nvPr>
        </p:nvSpPr>
        <p:spPr/>
        <p:txBody>
          <a:bodyPr/>
          <a:lstStyle/>
          <a:p>
            <a:fld id="{0F4A5E66-914C-5748-B97C-7CD75A7ED2D6}" type="slidenum">
              <a:rPr lang="en-US" smtClean="0"/>
              <a:t>4</a:t>
            </a:fld>
            <a:endParaRPr lang="en-US" dirty="0"/>
          </a:p>
        </p:txBody>
      </p:sp>
      <p:sp>
        <p:nvSpPr>
          <p:cNvPr id="8" name="Footer Placeholder 7"/>
          <p:cNvSpPr>
            <a:spLocks noGrp="1"/>
          </p:cNvSpPr>
          <p:nvPr>
            <p:ph type="ftr" sz="quarter" idx="11"/>
          </p:nvPr>
        </p:nvSpPr>
        <p:spPr/>
        <p:txBody>
          <a:bodyPr/>
          <a:lstStyle/>
          <a:p>
            <a:r>
              <a:rPr lang="en-US" sz="800" dirty="0" smtClean="0"/>
              <a:t>"Affordable Housing Solutions For All Nigerians"</a:t>
            </a:r>
            <a:endParaRPr lang="en-US" sz="800" dirty="0"/>
          </a:p>
        </p:txBody>
      </p:sp>
      <p:sp>
        <p:nvSpPr>
          <p:cNvPr id="9" name="Rectangle 8"/>
          <p:cNvSpPr/>
          <p:nvPr/>
        </p:nvSpPr>
        <p:spPr>
          <a:xfrm>
            <a:off x="7807855" y="6408651"/>
            <a:ext cx="1047082" cy="215444"/>
          </a:xfrm>
          <a:prstGeom prst="rect">
            <a:avLst/>
          </a:prstGeom>
        </p:spPr>
        <p:txBody>
          <a:bodyPr wrap="none">
            <a:spAutoFit/>
          </a:bodyPr>
          <a:lstStyle/>
          <a:p>
            <a:r>
              <a:rPr lang="en-US" sz="800" dirty="0" smtClean="0">
                <a:latin typeface="Arial"/>
                <a:cs typeface="Arial"/>
              </a:rPr>
              <a:t>©   February  2016</a:t>
            </a:r>
            <a:endParaRPr lang="en-US" sz="800" dirty="0">
              <a:latin typeface="Arial"/>
              <a:cs typeface="Arial"/>
            </a:endParaRPr>
          </a:p>
        </p:txBody>
      </p:sp>
    </p:spTree>
    <p:extLst>
      <p:ext uri="{BB962C8B-B14F-4D97-AF65-F5344CB8AC3E}">
        <p14:creationId xmlns:p14="http://schemas.microsoft.com/office/powerpoint/2010/main" val="328678284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29252"/>
            <a:ext cx="6508377" cy="477658"/>
          </a:xfrm>
        </p:spPr>
        <p:txBody>
          <a:bodyPr/>
          <a:lstStyle/>
          <a:p>
            <a:r>
              <a:rPr lang="en-US" sz="2400" dirty="0" smtClean="0">
                <a:latin typeface="Arial"/>
                <a:cs typeface="Arial"/>
              </a:rPr>
              <a:t>Proposed Marketing Management Structure</a:t>
            </a:r>
            <a:endParaRPr lang="en-US" sz="2400" dirty="0">
              <a:latin typeface="Arial"/>
              <a:cs typeface="Arial"/>
            </a:endParaRPr>
          </a:p>
        </p:txBody>
      </p:sp>
      <p:sp>
        <p:nvSpPr>
          <p:cNvPr id="4" name="TextBox 3"/>
          <p:cNvSpPr txBox="1"/>
          <p:nvPr/>
        </p:nvSpPr>
        <p:spPr>
          <a:xfrm>
            <a:off x="7150100" y="687930"/>
            <a:ext cx="1634067" cy="1123384"/>
          </a:xfrm>
          <a:prstGeom prst="rect">
            <a:avLst/>
          </a:prstGeom>
          <a:noFill/>
        </p:spPr>
        <p:txBody>
          <a:bodyPr wrap="square" rtlCol="0">
            <a:spAutoFit/>
          </a:bodyPr>
          <a:lstStyle/>
          <a:p>
            <a:r>
              <a:rPr lang="en-US" sz="4000" dirty="0" smtClean="0">
                <a:solidFill>
                  <a:srgbClr val="FFFFFF"/>
                </a:solidFill>
                <a:latin typeface="Avenir Black Oblique"/>
                <a:cs typeface="Avenir Black Oblique"/>
              </a:rPr>
              <a:t> NHI</a:t>
            </a:r>
          </a:p>
          <a:p>
            <a:endParaRPr lang="en-US" sz="800" dirty="0">
              <a:solidFill>
                <a:srgbClr val="FFFFFF"/>
              </a:solidFill>
              <a:latin typeface="Avenir Black Oblique"/>
              <a:cs typeface="Avenir Black Oblique"/>
            </a:endParaRPr>
          </a:p>
          <a:p>
            <a:r>
              <a:rPr lang="en-US" sz="1100" dirty="0">
                <a:solidFill>
                  <a:schemeClr val="bg1"/>
                </a:solidFill>
                <a:latin typeface="Arial"/>
                <a:cs typeface="Arial"/>
              </a:rPr>
              <a:t> “</a:t>
            </a:r>
            <a:r>
              <a:rPr lang="en-US" sz="800" dirty="0">
                <a:solidFill>
                  <a:schemeClr val="bg1"/>
                </a:solidFill>
                <a:latin typeface="Arial"/>
                <a:cs typeface="Arial"/>
              </a:rPr>
              <a:t>Thinking Global, Acting Local”</a:t>
            </a:r>
          </a:p>
          <a:p>
            <a:endParaRPr lang="en-US" sz="800" dirty="0">
              <a:solidFill>
                <a:srgbClr val="FFFFFF"/>
              </a:solidFill>
              <a:latin typeface="Avenir Black Oblique"/>
              <a:cs typeface="Avenir Black Oblique"/>
            </a:endParaRPr>
          </a:p>
        </p:txBody>
      </p:sp>
      <p:sp>
        <p:nvSpPr>
          <p:cNvPr id="150" name="Rectangle 5"/>
          <p:cNvSpPr>
            <a:spLocks noChangeArrowheads="1"/>
          </p:cNvSpPr>
          <p:nvPr/>
        </p:nvSpPr>
        <p:spPr bwMode="auto">
          <a:xfrm>
            <a:off x="101601" y="3324579"/>
            <a:ext cx="1268037" cy="940876"/>
          </a:xfrm>
          <a:prstGeom prst="rect">
            <a:avLst/>
          </a:prstGeom>
          <a:solidFill>
            <a:schemeClr val="accent4">
              <a:lumMod val="75000"/>
            </a:schemeClr>
          </a:solidFill>
          <a:ln w="12700">
            <a:noFill/>
            <a:miter lim="800000"/>
            <a:headEnd/>
            <a:tailEnd/>
          </a:ln>
          <a:effectLst/>
        </p:spPr>
        <p:txBody>
          <a:bodyPr lIns="45720" tIns="27432" rIns="45720" bIns="27432" anchor="ctr" anchorCtr="1"/>
          <a:lstStyle/>
          <a:p>
            <a:r>
              <a:rPr lang="en-US" sz="1200" b="1" dirty="0" smtClean="0">
                <a:solidFill>
                  <a:schemeClr val="bg1"/>
                </a:solidFill>
                <a:latin typeface="Arial" pitchFamily="34" charset="0"/>
              </a:rPr>
              <a:t>Chief Marketing &amp; Business</a:t>
            </a:r>
          </a:p>
          <a:p>
            <a:r>
              <a:rPr lang="en-US" sz="1200" b="1" dirty="0" smtClean="0">
                <a:solidFill>
                  <a:schemeClr val="bg1"/>
                </a:solidFill>
                <a:latin typeface="Arial" pitchFamily="34" charset="0"/>
              </a:rPr>
              <a:t>Development Officer</a:t>
            </a:r>
            <a:endParaRPr lang="en-US" sz="1200" b="1" dirty="0">
              <a:solidFill>
                <a:schemeClr val="bg1"/>
              </a:solidFill>
              <a:latin typeface="Arial" pitchFamily="34" charset="0"/>
            </a:endParaRPr>
          </a:p>
        </p:txBody>
      </p:sp>
      <p:sp>
        <p:nvSpPr>
          <p:cNvPr id="151" name="Rectangle 6"/>
          <p:cNvSpPr>
            <a:spLocks noChangeArrowheads="1"/>
          </p:cNvSpPr>
          <p:nvPr/>
        </p:nvSpPr>
        <p:spPr bwMode="auto">
          <a:xfrm>
            <a:off x="1890150" y="2406572"/>
            <a:ext cx="1266543" cy="793828"/>
          </a:xfrm>
          <a:prstGeom prst="rect">
            <a:avLst/>
          </a:prstGeom>
          <a:solidFill>
            <a:schemeClr val="accent3">
              <a:lumMod val="40000"/>
              <a:lumOff val="60000"/>
            </a:schemeClr>
          </a:solidFill>
          <a:ln w="12700">
            <a:noFill/>
            <a:miter lim="800000"/>
            <a:headEnd/>
            <a:tailEnd/>
          </a:ln>
          <a:effectLst/>
        </p:spPr>
        <p:txBody>
          <a:bodyPr lIns="45720" tIns="27432" rIns="45720" bIns="27432" anchor="ctr" anchorCtr="1"/>
          <a:lstStyle/>
          <a:p>
            <a:r>
              <a:rPr lang="en-US" sz="1000" b="1" dirty="0" smtClean="0">
                <a:latin typeface="Arial" pitchFamily="34" charset="0"/>
              </a:rPr>
              <a:t>General Manager – Marketing &amp; Business Development</a:t>
            </a:r>
            <a:endParaRPr lang="en-US" sz="1000" b="1" dirty="0">
              <a:latin typeface="Arial" pitchFamily="34" charset="0"/>
            </a:endParaRPr>
          </a:p>
        </p:txBody>
      </p:sp>
      <p:sp>
        <p:nvSpPr>
          <p:cNvPr id="152" name="Rectangle 7"/>
          <p:cNvSpPr>
            <a:spLocks noChangeArrowheads="1"/>
          </p:cNvSpPr>
          <p:nvPr/>
        </p:nvSpPr>
        <p:spPr bwMode="auto">
          <a:xfrm>
            <a:off x="3650312" y="1863878"/>
            <a:ext cx="1268037" cy="679927"/>
          </a:xfrm>
          <a:prstGeom prst="rect">
            <a:avLst/>
          </a:prstGeom>
          <a:solidFill>
            <a:schemeClr val="accent4">
              <a:lumMod val="60000"/>
              <a:lumOff val="40000"/>
            </a:schemeClr>
          </a:solidFill>
          <a:ln w="12700">
            <a:noFill/>
            <a:miter lim="800000"/>
            <a:headEnd/>
            <a:tailEnd/>
          </a:ln>
          <a:effectLst/>
        </p:spPr>
        <p:txBody>
          <a:bodyPr lIns="45720" tIns="27432" rIns="45720" bIns="27432" anchor="ctr" anchorCtr="1"/>
          <a:lstStyle/>
          <a:p>
            <a:r>
              <a:rPr lang="en-US" sz="1200" b="1" dirty="0" smtClean="0">
                <a:latin typeface="Arial" pitchFamily="34" charset="0"/>
              </a:rPr>
              <a:t>State Marketing  Managers</a:t>
            </a:r>
            <a:endParaRPr lang="en-US" sz="1200" b="1" dirty="0">
              <a:latin typeface="Arial" pitchFamily="34" charset="0"/>
            </a:endParaRPr>
          </a:p>
        </p:txBody>
      </p:sp>
      <p:sp>
        <p:nvSpPr>
          <p:cNvPr id="153" name="Rectangle 8"/>
          <p:cNvSpPr>
            <a:spLocks noChangeArrowheads="1"/>
          </p:cNvSpPr>
          <p:nvPr/>
        </p:nvSpPr>
        <p:spPr bwMode="auto">
          <a:xfrm>
            <a:off x="3650312" y="2984614"/>
            <a:ext cx="1268037" cy="679927"/>
          </a:xfrm>
          <a:prstGeom prst="rect">
            <a:avLst/>
          </a:prstGeom>
          <a:solidFill>
            <a:schemeClr val="accent4">
              <a:lumMod val="60000"/>
              <a:lumOff val="40000"/>
            </a:schemeClr>
          </a:solidFill>
          <a:ln w="12700">
            <a:noFill/>
            <a:miter lim="800000"/>
            <a:headEnd/>
            <a:tailEnd/>
          </a:ln>
          <a:effectLst/>
        </p:spPr>
        <p:txBody>
          <a:bodyPr lIns="45720" tIns="27432" rIns="45720" bIns="27432" anchor="ctr" anchorCtr="1"/>
          <a:lstStyle/>
          <a:p>
            <a:r>
              <a:rPr lang="en-US" sz="1200" b="1" dirty="0" smtClean="0">
                <a:latin typeface="Arial" pitchFamily="34" charset="0"/>
              </a:rPr>
              <a:t>Assistant Managers/Managers</a:t>
            </a:r>
            <a:endParaRPr lang="en-US" sz="1200" b="1" dirty="0">
              <a:latin typeface="Arial" pitchFamily="34" charset="0"/>
            </a:endParaRPr>
          </a:p>
        </p:txBody>
      </p:sp>
      <p:cxnSp>
        <p:nvCxnSpPr>
          <p:cNvPr id="154" name="AutoShape 15"/>
          <p:cNvCxnSpPr>
            <a:cxnSpLocks noChangeShapeType="1"/>
          </p:cNvCxnSpPr>
          <p:nvPr/>
        </p:nvCxnSpPr>
        <p:spPr bwMode="auto">
          <a:xfrm flipV="1">
            <a:off x="1369638" y="2746535"/>
            <a:ext cx="507812" cy="1178956"/>
          </a:xfrm>
          <a:prstGeom prst="bentConnector3">
            <a:avLst>
              <a:gd name="adj1" fmla="val 50000"/>
            </a:avLst>
          </a:prstGeom>
          <a:noFill/>
          <a:ln w="12700">
            <a:solidFill>
              <a:schemeClr val="tx2"/>
            </a:solidFill>
            <a:miter lim="800000"/>
            <a:headEnd/>
            <a:tailEnd/>
          </a:ln>
          <a:effectLst/>
        </p:spPr>
      </p:cxnSp>
      <p:cxnSp>
        <p:nvCxnSpPr>
          <p:cNvPr id="155" name="AutoShape 16"/>
          <p:cNvCxnSpPr>
            <a:cxnSpLocks noChangeShapeType="1"/>
          </p:cNvCxnSpPr>
          <p:nvPr/>
        </p:nvCxnSpPr>
        <p:spPr bwMode="auto">
          <a:xfrm flipV="1">
            <a:off x="3143993" y="2203841"/>
            <a:ext cx="506319" cy="542694"/>
          </a:xfrm>
          <a:prstGeom prst="bentConnector3">
            <a:avLst>
              <a:gd name="adj1" fmla="val 49852"/>
            </a:avLst>
          </a:prstGeom>
          <a:noFill/>
          <a:ln w="12700">
            <a:solidFill>
              <a:schemeClr val="tx2"/>
            </a:solidFill>
            <a:miter lim="800000"/>
            <a:headEnd/>
            <a:tailEnd/>
          </a:ln>
          <a:effectLst/>
        </p:spPr>
      </p:cxnSp>
      <p:cxnSp>
        <p:nvCxnSpPr>
          <p:cNvPr id="156" name="AutoShape 17"/>
          <p:cNvCxnSpPr>
            <a:cxnSpLocks noChangeShapeType="1"/>
          </p:cNvCxnSpPr>
          <p:nvPr/>
        </p:nvCxnSpPr>
        <p:spPr bwMode="auto">
          <a:xfrm>
            <a:off x="3143993" y="2746536"/>
            <a:ext cx="506319" cy="578042"/>
          </a:xfrm>
          <a:prstGeom prst="bentConnector3">
            <a:avLst>
              <a:gd name="adj1" fmla="val 50001"/>
            </a:avLst>
          </a:prstGeom>
          <a:noFill/>
          <a:ln w="12700">
            <a:solidFill>
              <a:schemeClr val="tx2"/>
            </a:solidFill>
            <a:miter lim="800000"/>
            <a:headEnd/>
            <a:tailEnd/>
          </a:ln>
          <a:effectLst/>
        </p:spPr>
      </p:cxnSp>
      <p:sp>
        <p:nvSpPr>
          <p:cNvPr id="157" name="Rectangle 24"/>
          <p:cNvSpPr>
            <a:spLocks noChangeArrowheads="1"/>
          </p:cNvSpPr>
          <p:nvPr/>
        </p:nvSpPr>
        <p:spPr bwMode="auto">
          <a:xfrm>
            <a:off x="1877450" y="4702104"/>
            <a:ext cx="1266543" cy="679927"/>
          </a:xfrm>
          <a:prstGeom prst="rect">
            <a:avLst/>
          </a:prstGeom>
          <a:solidFill>
            <a:schemeClr val="accent3">
              <a:lumMod val="40000"/>
              <a:lumOff val="60000"/>
            </a:schemeClr>
          </a:solidFill>
          <a:ln w="12700">
            <a:noFill/>
            <a:miter lim="800000"/>
            <a:headEnd/>
            <a:tailEnd/>
          </a:ln>
          <a:effectLst/>
        </p:spPr>
        <p:txBody>
          <a:bodyPr lIns="45720" tIns="27432" rIns="45720" bIns="27432" anchor="ctr" anchorCtr="1"/>
          <a:lstStyle/>
          <a:p>
            <a:r>
              <a:rPr lang="en-US" sz="1200" b="1" dirty="0" smtClean="0">
                <a:latin typeface="Arial" pitchFamily="34" charset="0"/>
              </a:rPr>
              <a:t>Regional  AGM</a:t>
            </a:r>
            <a:endParaRPr lang="en-US" sz="1200" b="1" dirty="0">
              <a:latin typeface="Arial" pitchFamily="34" charset="0"/>
            </a:endParaRPr>
          </a:p>
        </p:txBody>
      </p:sp>
      <p:sp>
        <p:nvSpPr>
          <p:cNvPr id="158" name="Rectangle 25"/>
          <p:cNvSpPr>
            <a:spLocks noChangeArrowheads="1"/>
          </p:cNvSpPr>
          <p:nvPr/>
        </p:nvSpPr>
        <p:spPr bwMode="auto">
          <a:xfrm>
            <a:off x="3650312" y="4103271"/>
            <a:ext cx="1268037" cy="679927"/>
          </a:xfrm>
          <a:prstGeom prst="rect">
            <a:avLst/>
          </a:prstGeom>
          <a:solidFill>
            <a:schemeClr val="accent4">
              <a:lumMod val="60000"/>
              <a:lumOff val="40000"/>
            </a:schemeClr>
          </a:solidFill>
          <a:ln w="12700">
            <a:noFill/>
            <a:miter lim="800000"/>
            <a:headEnd/>
            <a:tailEnd/>
          </a:ln>
          <a:effectLst/>
        </p:spPr>
        <p:txBody>
          <a:bodyPr lIns="45720" tIns="27432" rIns="45720" bIns="27432" anchor="ctr" anchorCtr="1"/>
          <a:lstStyle/>
          <a:p>
            <a:r>
              <a:rPr lang="en-US" sz="1200" b="1" dirty="0" smtClean="0">
                <a:latin typeface="Arial" pitchFamily="34" charset="0"/>
              </a:rPr>
              <a:t>Marketing/Sales Executives </a:t>
            </a:r>
            <a:endParaRPr lang="en-US" sz="1200" b="1" dirty="0">
              <a:latin typeface="Arial" pitchFamily="34" charset="0"/>
            </a:endParaRPr>
          </a:p>
        </p:txBody>
      </p:sp>
      <p:sp>
        <p:nvSpPr>
          <p:cNvPr id="159" name="Rectangle 26"/>
          <p:cNvSpPr>
            <a:spLocks noChangeArrowheads="1"/>
          </p:cNvSpPr>
          <p:nvPr/>
        </p:nvSpPr>
        <p:spPr bwMode="auto">
          <a:xfrm>
            <a:off x="3650312" y="5226085"/>
            <a:ext cx="1268037" cy="679927"/>
          </a:xfrm>
          <a:prstGeom prst="rect">
            <a:avLst/>
          </a:prstGeom>
          <a:solidFill>
            <a:schemeClr val="accent4">
              <a:lumMod val="60000"/>
              <a:lumOff val="40000"/>
            </a:schemeClr>
          </a:solidFill>
          <a:ln w="12700">
            <a:noFill/>
            <a:miter lim="800000"/>
            <a:headEnd/>
            <a:tailEnd/>
          </a:ln>
          <a:effectLst/>
        </p:spPr>
        <p:txBody>
          <a:bodyPr lIns="45720" tIns="27432" rIns="45720" bIns="27432" anchor="ctr" anchorCtr="1"/>
          <a:lstStyle/>
          <a:p>
            <a:r>
              <a:rPr lang="en-US" sz="1200" b="1" dirty="0" smtClean="0">
                <a:latin typeface="Arial" pitchFamily="34" charset="0"/>
              </a:rPr>
              <a:t>Marketing/Sales Officers</a:t>
            </a:r>
            <a:endParaRPr lang="en-US" sz="1200" b="1" dirty="0">
              <a:latin typeface="Arial" pitchFamily="34" charset="0"/>
            </a:endParaRPr>
          </a:p>
        </p:txBody>
      </p:sp>
      <p:cxnSp>
        <p:nvCxnSpPr>
          <p:cNvPr id="160" name="AutoShape 33"/>
          <p:cNvCxnSpPr>
            <a:cxnSpLocks noChangeShapeType="1"/>
          </p:cNvCxnSpPr>
          <p:nvPr/>
        </p:nvCxnSpPr>
        <p:spPr bwMode="auto">
          <a:xfrm flipV="1">
            <a:off x="3143993" y="4445314"/>
            <a:ext cx="506319" cy="596754"/>
          </a:xfrm>
          <a:prstGeom prst="bentConnector3">
            <a:avLst>
              <a:gd name="adj1" fmla="val 50000"/>
            </a:avLst>
          </a:prstGeom>
          <a:noFill/>
          <a:ln w="12700">
            <a:solidFill>
              <a:schemeClr val="tx2"/>
            </a:solidFill>
            <a:miter lim="800000"/>
            <a:headEnd/>
            <a:tailEnd/>
          </a:ln>
          <a:effectLst/>
        </p:spPr>
      </p:cxnSp>
      <p:cxnSp>
        <p:nvCxnSpPr>
          <p:cNvPr id="161" name="AutoShape 34"/>
          <p:cNvCxnSpPr>
            <a:cxnSpLocks noChangeShapeType="1"/>
          </p:cNvCxnSpPr>
          <p:nvPr/>
        </p:nvCxnSpPr>
        <p:spPr bwMode="auto">
          <a:xfrm>
            <a:off x="3143993" y="5042068"/>
            <a:ext cx="506319" cy="523981"/>
          </a:xfrm>
          <a:prstGeom prst="bentConnector3">
            <a:avLst>
              <a:gd name="adj1" fmla="val 50000"/>
            </a:avLst>
          </a:prstGeom>
          <a:noFill/>
          <a:ln w="12700">
            <a:solidFill>
              <a:schemeClr val="tx2"/>
            </a:solidFill>
            <a:miter lim="800000"/>
            <a:headEnd/>
            <a:tailEnd/>
          </a:ln>
          <a:effectLst/>
        </p:spPr>
      </p:cxnSp>
      <p:cxnSp>
        <p:nvCxnSpPr>
          <p:cNvPr id="162" name="AutoShape 41"/>
          <p:cNvCxnSpPr>
            <a:cxnSpLocks noChangeShapeType="1"/>
          </p:cNvCxnSpPr>
          <p:nvPr/>
        </p:nvCxnSpPr>
        <p:spPr bwMode="auto">
          <a:xfrm>
            <a:off x="1369638" y="3925491"/>
            <a:ext cx="507812" cy="1116577"/>
          </a:xfrm>
          <a:prstGeom prst="bentConnector3">
            <a:avLst>
              <a:gd name="adj1" fmla="val 50000"/>
            </a:avLst>
          </a:prstGeom>
          <a:noFill/>
          <a:ln w="12700">
            <a:solidFill>
              <a:schemeClr val="tx2"/>
            </a:solidFill>
            <a:miter lim="800000"/>
            <a:headEnd/>
            <a:tailEnd/>
          </a:ln>
          <a:effectLst/>
        </p:spPr>
      </p:cxnSp>
      <p:sp>
        <p:nvSpPr>
          <p:cNvPr id="165" name="Freeform 4"/>
          <p:cNvSpPr>
            <a:spLocks/>
          </p:cNvSpPr>
          <p:nvPr/>
        </p:nvSpPr>
        <p:spPr bwMode="auto">
          <a:xfrm>
            <a:off x="1676400" y="3343289"/>
            <a:ext cx="3746500" cy="1097865"/>
          </a:xfrm>
          <a:custGeom>
            <a:avLst/>
            <a:gdLst/>
            <a:ahLst/>
            <a:cxnLst>
              <a:cxn ang="0">
                <a:pos x="0" y="253"/>
              </a:cxn>
              <a:cxn ang="0">
                <a:pos x="2065" y="253"/>
              </a:cxn>
              <a:cxn ang="0">
                <a:pos x="2065" y="0"/>
              </a:cxn>
              <a:cxn ang="0">
                <a:pos x="2312" y="372"/>
              </a:cxn>
              <a:cxn ang="0">
                <a:pos x="2065" y="744"/>
              </a:cxn>
              <a:cxn ang="0">
                <a:pos x="2065" y="499"/>
              </a:cxn>
              <a:cxn ang="0">
                <a:pos x="0" y="499"/>
              </a:cxn>
              <a:cxn ang="0">
                <a:pos x="0" y="253"/>
              </a:cxn>
            </a:cxnLst>
            <a:rect l="0" t="0" r="r" b="b"/>
            <a:pathLst>
              <a:path w="2313" h="745">
                <a:moveTo>
                  <a:pt x="0" y="253"/>
                </a:moveTo>
                <a:lnTo>
                  <a:pt x="2065" y="253"/>
                </a:lnTo>
                <a:lnTo>
                  <a:pt x="2065" y="0"/>
                </a:lnTo>
                <a:lnTo>
                  <a:pt x="2312" y="372"/>
                </a:lnTo>
                <a:lnTo>
                  <a:pt x="2065" y="744"/>
                </a:lnTo>
                <a:lnTo>
                  <a:pt x="2065" y="499"/>
                </a:lnTo>
                <a:lnTo>
                  <a:pt x="0" y="499"/>
                </a:lnTo>
                <a:lnTo>
                  <a:pt x="0" y="253"/>
                </a:lnTo>
              </a:path>
            </a:pathLst>
          </a:custGeom>
          <a:solidFill>
            <a:schemeClr val="accent1">
              <a:lumMod val="75000"/>
            </a:schemeClr>
          </a:solidFill>
          <a:ln w="12700" cap="rnd" cmpd="sng">
            <a:noFill/>
            <a:prstDash val="solid"/>
            <a:round/>
            <a:headEnd type="none" w="med" len="med"/>
            <a:tailEnd type="none" w="med" len="med"/>
          </a:ln>
          <a:effectLst/>
        </p:spPr>
        <p:txBody>
          <a:bodyPr lIns="45720" rIns="45720" anchor="ctr"/>
          <a:lstStyle/>
          <a:p>
            <a:endParaRPr lang="en-US" dirty="0"/>
          </a:p>
        </p:txBody>
      </p:sp>
      <p:sp>
        <p:nvSpPr>
          <p:cNvPr id="168" name="Freeform 5"/>
          <p:cNvSpPr>
            <a:spLocks/>
          </p:cNvSpPr>
          <p:nvPr/>
        </p:nvSpPr>
        <p:spPr bwMode="auto">
          <a:xfrm>
            <a:off x="7042714" y="2784173"/>
            <a:ext cx="1843053" cy="2756476"/>
          </a:xfrm>
          <a:custGeom>
            <a:avLst/>
            <a:gdLst/>
            <a:ahLst/>
            <a:cxnLst>
              <a:cxn ang="0">
                <a:pos x="178" y="0"/>
              </a:cxn>
              <a:cxn ang="0">
                <a:pos x="3" y="0"/>
              </a:cxn>
              <a:cxn ang="0">
                <a:pos x="3" y="144"/>
              </a:cxn>
              <a:cxn ang="0">
                <a:pos x="188" y="142"/>
              </a:cxn>
              <a:cxn ang="0">
                <a:pos x="190" y="286"/>
              </a:cxn>
              <a:cxn ang="0">
                <a:pos x="2" y="284"/>
              </a:cxn>
              <a:cxn ang="0">
                <a:pos x="2" y="442"/>
              </a:cxn>
              <a:cxn ang="0">
                <a:pos x="190" y="441"/>
              </a:cxn>
              <a:cxn ang="0">
                <a:pos x="190" y="584"/>
              </a:cxn>
              <a:cxn ang="0">
                <a:pos x="6" y="584"/>
              </a:cxn>
              <a:cxn ang="0">
                <a:pos x="4" y="735"/>
              </a:cxn>
              <a:cxn ang="0">
                <a:pos x="187" y="737"/>
              </a:cxn>
              <a:cxn ang="0">
                <a:pos x="186" y="879"/>
              </a:cxn>
              <a:cxn ang="0">
                <a:pos x="1" y="882"/>
              </a:cxn>
              <a:cxn ang="0">
                <a:pos x="1" y="1040"/>
              </a:cxn>
              <a:cxn ang="0">
                <a:pos x="190" y="1040"/>
              </a:cxn>
              <a:cxn ang="0">
                <a:pos x="192" y="1187"/>
              </a:cxn>
              <a:cxn ang="0">
                <a:pos x="3" y="1186"/>
              </a:cxn>
              <a:cxn ang="0">
                <a:pos x="3" y="1334"/>
              </a:cxn>
              <a:cxn ang="0">
                <a:pos x="179" y="1334"/>
              </a:cxn>
              <a:cxn ang="0">
                <a:pos x="179" y="1482"/>
              </a:cxn>
              <a:cxn ang="0">
                <a:pos x="3" y="1482"/>
              </a:cxn>
              <a:cxn ang="0">
                <a:pos x="0" y="1637"/>
              </a:cxn>
              <a:cxn ang="0">
                <a:pos x="187" y="1637"/>
              </a:cxn>
              <a:cxn ang="0">
                <a:pos x="190" y="1781"/>
              </a:cxn>
              <a:cxn ang="0">
                <a:pos x="7" y="1784"/>
              </a:cxn>
              <a:cxn ang="0">
                <a:pos x="6" y="1914"/>
              </a:cxn>
              <a:cxn ang="0">
                <a:pos x="2061" y="1913"/>
              </a:cxn>
              <a:cxn ang="0">
                <a:pos x="2061" y="0"/>
              </a:cxn>
              <a:cxn ang="0">
                <a:pos x="173" y="0"/>
              </a:cxn>
            </a:cxnLst>
            <a:rect l="0" t="0" r="r" b="b"/>
            <a:pathLst>
              <a:path w="2061" h="1914">
                <a:moveTo>
                  <a:pt x="178" y="0"/>
                </a:moveTo>
                <a:lnTo>
                  <a:pt x="3" y="0"/>
                </a:lnTo>
                <a:lnTo>
                  <a:pt x="3" y="144"/>
                </a:lnTo>
                <a:lnTo>
                  <a:pt x="188" y="142"/>
                </a:lnTo>
                <a:lnTo>
                  <a:pt x="190" y="286"/>
                </a:lnTo>
                <a:lnTo>
                  <a:pt x="2" y="284"/>
                </a:lnTo>
                <a:lnTo>
                  <a:pt x="2" y="442"/>
                </a:lnTo>
                <a:lnTo>
                  <a:pt x="190" y="441"/>
                </a:lnTo>
                <a:lnTo>
                  <a:pt x="190" y="584"/>
                </a:lnTo>
                <a:lnTo>
                  <a:pt x="6" y="584"/>
                </a:lnTo>
                <a:lnTo>
                  <a:pt x="4" y="735"/>
                </a:lnTo>
                <a:lnTo>
                  <a:pt x="187" y="737"/>
                </a:lnTo>
                <a:lnTo>
                  <a:pt x="186" y="879"/>
                </a:lnTo>
                <a:lnTo>
                  <a:pt x="1" y="882"/>
                </a:lnTo>
                <a:lnTo>
                  <a:pt x="1" y="1040"/>
                </a:lnTo>
                <a:lnTo>
                  <a:pt x="190" y="1040"/>
                </a:lnTo>
                <a:lnTo>
                  <a:pt x="192" y="1187"/>
                </a:lnTo>
                <a:lnTo>
                  <a:pt x="3" y="1186"/>
                </a:lnTo>
                <a:lnTo>
                  <a:pt x="3" y="1334"/>
                </a:lnTo>
                <a:lnTo>
                  <a:pt x="179" y="1334"/>
                </a:lnTo>
                <a:lnTo>
                  <a:pt x="179" y="1482"/>
                </a:lnTo>
                <a:lnTo>
                  <a:pt x="3" y="1482"/>
                </a:lnTo>
                <a:lnTo>
                  <a:pt x="0" y="1637"/>
                </a:lnTo>
                <a:lnTo>
                  <a:pt x="187" y="1637"/>
                </a:lnTo>
                <a:lnTo>
                  <a:pt x="190" y="1781"/>
                </a:lnTo>
                <a:lnTo>
                  <a:pt x="7" y="1784"/>
                </a:lnTo>
                <a:lnTo>
                  <a:pt x="6" y="1914"/>
                </a:lnTo>
                <a:lnTo>
                  <a:pt x="2061" y="1913"/>
                </a:lnTo>
                <a:lnTo>
                  <a:pt x="2061" y="0"/>
                </a:lnTo>
                <a:lnTo>
                  <a:pt x="173" y="0"/>
                </a:lnTo>
              </a:path>
            </a:pathLst>
          </a:custGeom>
          <a:solidFill>
            <a:schemeClr val="accent2">
              <a:lumMod val="75000"/>
              <a:lumOff val="25000"/>
            </a:schemeClr>
          </a:solidFill>
          <a:ln w="12700" cap="rnd" cmpd="sng">
            <a:noFill/>
            <a:prstDash val="solid"/>
            <a:round/>
            <a:headEnd type="none" w="med" len="med"/>
            <a:tailEnd type="none" w="med" len="med"/>
          </a:ln>
          <a:effectLst/>
        </p:spPr>
        <p:txBody>
          <a:bodyPr/>
          <a:lstStyle/>
          <a:p>
            <a:pPr marL="685800" lvl="1" indent="-228600">
              <a:spcAft>
                <a:spcPts val="300"/>
              </a:spcAft>
              <a:buFont typeface="+mj-lt"/>
              <a:buAutoNum type="arabicParenR"/>
            </a:pPr>
            <a:r>
              <a:rPr lang="en-US" sz="800" dirty="0" smtClean="0">
                <a:solidFill>
                  <a:schemeClr val="bg1"/>
                </a:solidFill>
              </a:rPr>
              <a:t> MDAs</a:t>
            </a:r>
          </a:p>
          <a:p>
            <a:pPr marL="685800" lvl="1" indent="-228600">
              <a:spcAft>
                <a:spcPts val="300"/>
              </a:spcAft>
              <a:buFont typeface="+mj-lt"/>
              <a:buAutoNum type="arabicParenR"/>
            </a:pPr>
            <a:r>
              <a:rPr lang="en-US" sz="800" dirty="0" smtClean="0">
                <a:solidFill>
                  <a:schemeClr val="bg1"/>
                </a:solidFill>
              </a:rPr>
              <a:t>National Assembly</a:t>
            </a:r>
          </a:p>
          <a:p>
            <a:pPr marL="685800" lvl="1" indent="-228600">
              <a:spcAft>
                <a:spcPts val="300"/>
              </a:spcAft>
              <a:buFont typeface="+mj-lt"/>
              <a:buAutoNum type="arabicParenR"/>
            </a:pPr>
            <a:r>
              <a:rPr lang="en-US" sz="800" dirty="0" smtClean="0">
                <a:solidFill>
                  <a:schemeClr val="bg1"/>
                </a:solidFill>
              </a:rPr>
              <a:t>The Police. Armed Forces, and Paramilitary (Customs, Immigration, Prisons and Civil Defence</a:t>
            </a:r>
          </a:p>
          <a:p>
            <a:pPr marL="685800" lvl="1" indent="-228600">
              <a:spcAft>
                <a:spcPts val="300"/>
              </a:spcAft>
              <a:buFont typeface="+mj-lt"/>
              <a:buAutoNum type="arabicParenR"/>
            </a:pPr>
            <a:r>
              <a:rPr lang="en-US" sz="800" dirty="0" smtClean="0">
                <a:solidFill>
                  <a:schemeClr val="bg1"/>
                </a:solidFill>
              </a:rPr>
              <a:t>Banks and Other Financial Insttituions</a:t>
            </a:r>
          </a:p>
          <a:p>
            <a:pPr marL="685800" lvl="1" indent="-228600">
              <a:spcAft>
                <a:spcPts val="300"/>
              </a:spcAft>
              <a:buFont typeface="+mj-lt"/>
              <a:buAutoNum type="arabicParenR"/>
            </a:pPr>
            <a:r>
              <a:rPr lang="en-US" sz="800" dirty="0" smtClean="0">
                <a:solidFill>
                  <a:schemeClr val="bg1"/>
                </a:solidFill>
              </a:rPr>
              <a:t>Insurance Companies</a:t>
            </a:r>
          </a:p>
          <a:p>
            <a:pPr marL="685800" lvl="1" indent="-228600">
              <a:spcAft>
                <a:spcPts val="300"/>
              </a:spcAft>
              <a:buFont typeface="+mj-lt"/>
              <a:buAutoNum type="arabicParenR"/>
            </a:pPr>
            <a:r>
              <a:rPr lang="en-US" sz="800" dirty="0" smtClean="0">
                <a:solidFill>
                  <a:schemeClr val="bg1"/>
                </a:solidFill>
              </a:rPr>
              <a:t>FAAN</a:t>
            </a:r>
          </a:p>
          <a:p>
            <a:pPr marL="685800" lvl="1" indent="-228600">
              <a:spcAft>
                <a:spcPts val="300"/>
              </a:spcAft>
              <a:buFont typeface="+mj-lt"/>
              <a:buAutoNum type="arabicParenR"/>
            </a:pPr>
            <a:r>
              <a:rPr lang="en-US" sz="800" dirty="0" smtClean="0">
                <a:solidFill>
                  <a:schemeClr val="bg1"/>
                </a:solidFill>
              </a:rPr>
              <a:t>EFCC and ICPC</a:t>
            </a:r>
          </a:p>
          <a:p>
            <a:pPr marL="685800" lvl="1" indent="-228600">
              <a:spcAft>
                <a:spcPts val="300"/>
              </a:spcAft>
              <a:buFont typeface="+mj-lt"/>
              <a:buAutoNum type="arabicParenR"/>
            </a:pPr>
            <a:r>
              <a:rPr lang="en-US" sz="800" dirty="0" smtClean="0">
                <a:solidFill>
                  <a:schemeClr val="bg1"/>
                </a:solidFill>
              </a:rPr>
              <a:t>NIA and DSS</a:t>
            </a:r>
          </a:p>
          <a:p>
            <a:pPr marL="685800" lvl="1" indent="-228600">
              <a:spcAft>
                <a:spcPts val="300"/>
              </a:spcAft>
              <a:buFont typeface="+mj-lt"/>
              <a:buAutoNum type="arabicParenR"/>
            </a:pPr>
            <a:r>
              <a:rPr lang="en-US" sz="800" dirty="0" smtClean="0">
                <a:solidFill>
                  <a:schemeClr val="bg1"/>
                </a:solidFill>
              </a:rPr>
              <a:t>Nigerians  in Diaspora</a:t>
            </a:r>
          </a:p>
          <a:p>
            <a:pPr marL="685800" lvl="1" indent="-228600">
              <a:spcAft>
                <a:spcPts val="300"/>
              </a:spcAft>
              <a:buFont typeface="+mj-lt"/>
              <a:buAutoNum type="arabicParenR"/>
            </a:pPr>
            <a:r>
              <a:rPr lang="en-US" sz="800" dirty="0" smtClean="0">
                <a:solidFill>
                  <a:schemeClr val="bg1"/>
                </a:solidFill>
              </a:rPr>
              <a:t>General  Public</a:t>
            </a:r>
            <a:endParaRPr lang="en-US" sz="800" dirty="0">
              <a:solidFill>
                <a:schemeClr val="bg1"/>
              </a:solidFill>
            </a:endParaRPr>
          </a:p>
        </p:txBody>
      </p:sp>
      <p:sp>
        <p:nvSpPr>
          <p:cNvPr id="169" name="Freeform 6"/>
          <p:cNvSpPr>
            <a:spLocks/>
          </p:cNvSpPr>
          <p:nvPr/>
        </p:nvSpPr>
        <p:spPr bwMode="auto">
          <a:xfrm>
            <a:off x="5513568" y="2781300"/>
            <a:ext cx="1750832" cy="2759349"/>
          </a:xfrm>
          <a:custGeom>
            <a:avLst/>
            <a:gdLst/>
            <a:ahLst/>
            <a:cxnLst>
              <a:cxn ang="0">
                <a:pos x="0" y="0"/>
              </a:cxn>
              <a:cxn ang="0">
                <a:pos x="2333" y="0"/>
              </a:cxn>
              <a:cxn ang="0">
                <a:pos x="2333" y="194"/>
              </a:cxn>
              <a:cxn ang="0">
                <a:pos x="2569" y="194"/>
              </a:cxn>
              <a:cxn ang="0">
                <a:pos x="2569" y="388"/>
              </a:cxn>
              <a:cxn ang="0">
                <a:pos x="2333" y="388"/>
              </a:cxn>
              <a:cxn ang="0">
                <a:pos x="2333" y="598"/>
              </a:cxn>
              <a:cxn ang="0">
                <a:pos x="2569" y="598"/>
              </a:cxn>
              <a:cxn ang="0">
                <a:pos x="2569" y="792"/>
              </a:cxn>
              <a:cxn ang="0">
                <a:pos x="2341" y="792"/>
              </a:cxn>
              <a:cxn ang="0">
                <a:pos x="2341" y="994"/>
              </a:cxn>
              <a:cxn ang="0">
                <a:pos x="2569" y="994"/>
              </a:cxn>
              <a:cxn ang="0">
                <a:pos x="2569" y="1196"/>
              </a:cxn>
              <a:cxn ang="0">
                <a:pos x="2333" y="1196"/>
              </a:cxn>
              <a:cxn ang="0">
                <a:pos x="2333" y="1405"/>
              </a:cxn>
              <a:cxn ang="0">
                <a:pos x="2569" y="1405"/>
              </a:cxn>
              <a:cxn ang="0">
                <a:pos x="2569" y="1607"/>
              </a:cxn>
              <a:cxn ang="0">
                <a:pos x="2341" y="1607"/>
              </a:cxn>
              <a:cxn ang="0">
                <a:pos x="2341" y="1801"/>
              </a:cxn>
              <a:cxn ang="0">
                <a:pos x="2577" y="1801"/>
              </a:cxn>
              <a:cxn ang="0">
                <a:pos x="2577" y="2009"/>
              </a:cxn>
              <a:cxn ang="0">
                <a:pos x="2333" y="2009"/>
              </a:cxn>
              <a:cxn ang="0">
                <a:pos x="2333" y="2211"/>
              </a:cxn>
              <a:cxn ang="0">
                <a:pos x="2569" y="2211"/>
              </a:cxn>
              <a:cxn ang="0">
                <a:pos x="2569" y="2413"/>
              </a:cxn>
              <a:cxn ang="0">
                <a:pos x="2341" y="2413"/>
              </a:cxn>
              <a:cxn ang="0">
                <a:pos x="2341" y="2586"/>
              </a:cxn>
              <a:cxn ang="0">
                <a:pos x="0" y="2586"/>
              </a:cxn>
              <a:cxn ang="0">
                <a:pos x="0" y="0"/>
              </a:cxn>
            </a:cxnLst>
            <a:rect l="0" t="0" r="r" b="b"/>
            <a:pathLst>
              <a:path w="2578" h="2587">
                <a:moveTo>
                  <a:pt x="0" y="0"/>
                </a:moveTo>
                <a:lnTo>
                  <a:pt x="2333" y="0"/>
                </a:lnTo>
                <a:lnTo>
                  <a:pt x="2333" y="194"/>
                </a:lnTo>
                <a:lnTo>
                  <a:pt x="2569" y="194"/>
                </a:lnTo>
                <a:lnTo>
                  <a:pt x="2569" y="388"/>
                </a:lnTo>
                <a:lnTo>
                  <a:pt x="2333" y="388"/>
                </a:lnTo>
                <a:lnTo>
                  <a:pt x="2333" y="598"/>
                </a:lnTo>
                <a:lnTo>
                  <a:pt x="2569" y="598"/>
                </a:lnTo>
                <a:lnTo>
                  <a:pt x="2569" y="792"/>
                </a:lnTo>
                <a:lnTo>
                  <a:pt x="2341" y="792"/>
                </a:lnTo>
                <a:lnTo>
                  <a:pt x="2341" y="994"/>
                </a:lnTo>
                <a:lnTo>
                  <a:pt x="2569" y="994"/>
                </a:lnTo>
                <a:lnTo>
                  <a:pt x="2569" y="1196"/>
                </a:lnTo>
                <a:lnTo>
                  <a:pt x="2333" y="1196"/>
                </a:lnTo>
                <a:lnTo>
                  <a:pt x="2333" y="1405"/>
                </a:lnTo>
                <a:lnTo>
                  <a:pt x="2569" y="1405"/>
                </a:lnTo>
                <a:lnTo>
                  <a:pt x="2569" y="1607"/>
                </a:lnTo>
                <a:lnTo>
                  <a:pt x="2341" y="1607"/>
                </a:lnTo>
                <a:lnTo>
                  <a:pt x="2341" y="1801"/>
                </a:lnTo>
                <a:lnTo>
                  <a:pt x="2577" y="1801"/>
                </a:lnTo>
                <a:lnTo>
                  <a:pt x="2577" y="2009"/>
                </a:lnTo>
                <a:lnTo>
                  <a:pt x="2333" y="2009"/>
                </a:lnTo>
                <a:lnTo>
                  <a:pt x="2333" y="2211"/>
                </a:lnTo>
                <a:lnTo>
                  <a:pt x="2569" y="2211"/>
                </a:lnTo>
                <a:lnTo>
                  <a:pt x="2569" y="2413"/>
                </a:lnTo>
                <a:lnTo>
                  <a:pt x="2341" y="2413"/>
                </a:lnTo>
                <a:lnTo>
                  <a:pt x="2341" y="2586"/>
                </a:lnTo>
                <a:lnTo>
                  <a:pt x="0" y="2586"/>
                </a:lnTo>
                <a:lnTo>
                  <a:pt x="0" y="0"/>
                </a:lnTo>
              </a:path>
            </a:pathLst>
          </a:custGeom>
          <a:solidFill>
            <a:schemeClr val="accent2">
              <a:lumMod val="10000"/>
              <a:lumOff val="90000"/>
            </a:schemeClr>
          </a:solidFill>
          <a:ln w="12700" cap="rnd" cmpd="sng">
            <a:solidFill>
              <a:schemeClr val="tx2"/>
            </a:solidFill>
            <a:prstDash val="solid"/>
            <a:round/>
            <a:headEnd type="none" w="med" len="med"/>
            <a:tailEnd type="none" w="med" len="med"/>
          </a:ln>
          <a:effectLst/>
        </p:spPr>
        <p:txBody>
          <a:bodyPr/>
          <a:lstStyle/>
          <a:p>
            <a:pPr marL="228600" indent="-228600">
              <a:spcAft>
                <a:spcPts val="300"/>
              </a:spcAft>
              <a:buFont typeface="+mj-lt"/>
              <a:buAutoNum type="arabicParenR"/>
            </a:pPr>
            <a:r>
              <a:rPr lang="en-US" sz="1000" dirty="0" smtClean="0"/>
              <a:t>Estate Development Companies</a:t>
            </a:r>
          </a:p>
          <a:p>
            <a:pPr marL="228600" indent="-228600">
              <a:spcAft>
                <a:spcPts val="300"/>
              </a:spcAft>
              <a:buFont typeface="+mj-lt"/>
              <a:buAutoNum type="arabicParenR"/>
            </a:pPr>
            <a:r>
              <a:rPr lang="en-US" sz="1000" dirty="0" smtClean="0"/>
              <a:t>Realtors</a:t>
            </a:r>
          </a:p>
          <a:p>
            <a:pPr marL="228600" indent="-228600">
              <a:spcAft>
                <a:spcPts val="300"/>
              </a:spcAft>
              <a:buFont typeface="+mj-lt"/>
              <a:buAutoNum type="arabicParenR"/>
            </a:pPr>
            <a:r>
              <a:rPr lang="en-US" sz="1000" dirty="0" smtClean="0"/>
              <a:t>Primary Mortgage Institutions (PMIs)</a:t>
            </a:r>
          </a:p>
          <a:p>
            <a:pPr marL="228600" indent="-228600">
              <a:spcAft>
                <a:spcPts val="300"/>
              </a:spcAft>
              <a:buFont typeface="+mj-lt"/>
              <a:buAutoNum type="arabicParenR"/>
            </a:pPr>
            <a:r>
              <a:rPr lang="en-US" sz="1000" dirty="0" smtClean="0"/>
              <a:t>Property Agents</a:t>
            </a:r>
          </a:p>
          <a:p>
            <a:pPr marL="228600" indent="-228600">
              <a:spcAft>
                <a:spcPts val="300"/>
              </a:spcAft>
              <a:buFont typeface="+mj-lt"/>
              <a:buAutoNum type="arabicParenR"/>
            </a:pPr>
            <a:r>
              <a:rPr lang="en-US" sz="1000" dirty="0" smtClean="0"/>
              <a:t>Co-operatives</a:t>
            </a:r>
            <a:endParaRPr lang="en-US" sz="1000" dirty="0"/>
          </a:p>
        </p:txBody>
      </p:sp>
      <p:sp>
        <p:nvSpPr>
          <p:cNvPr id="170" name="Rectangle 6"/>
          <p:cNvSpPr>
            <a:spLocks noChangeArrowheads="1"/>
          </p:cNvSpPr>
          <p:nvPr/>
        </p:nvSpPr>
        <p:spPr bwMode="auto">
          <a:xfrm>
            <a:off x="7281330" y="2406572"/>
            <a:ext cx="1578416" cy="325438"/>
          </a:xfrm>
          <a:prstGeom prst="rect">
            <a:avLst/>
          </a:prstGeom>
          <a:solidFill>
            <a:schemeClr val="accent2">
              <a:lumMod val="75000"/>
              <a:lumOff val="25000"/>
            </a:schemeClr>
          </a:solidFill>
          <a:ln w="12700">
            <a:noFill/>
            <a:miter lim="800000"/>
            <a:headEnd/>
            <a:tailEnd/>
          </a:ln>
          <a:effectLst/>
        </p:spPr>
        <p:txBody>
          <a:bodyPr wrap="none" lIns="45720" rIns="45720"/>
          <a:lstStyle/>
          <a:p>
            <a:pPr algn="l"/>
            <a:r>
              <a:rPr lang="en-GB" sz="1200" b="1" dirty="0" smtClean="0">
                <a:solidFill>
                  <a:schemeClr val="bg1"/>
                </a:solidFill>
              </a:rPr>
              <a:t>Offakers</a:t>
            </a:r>
            <a:endParaRPr lang="en-GB" sz="1200" b="1" dirty="0">
              <a:solidFill>
                <a:schemeClr val="bg1"/>
              </a:solidFill>
            </a:endParaRPr>
          </a:p>
        </p:txBody>
      </p:sp>
      <p:sp>
        <p:nvSpPr>
          <p:cNvPr id="171" name="Rectangle 8"/>
          <p:cNvSpPr>
            <a:spLocks noChangeArrowheads="1"/>
          </p:cNvSpPr>
          <p:nvPr/>
        </p:nvSpPr>
        <p:spPr bwMode="auto">
          <a:xfrm>
            <a:off x="5513568" y="2406572"/>
            <a:ext cx="1529146" cy="325438"/>
          </a:xfrm>
          <a:prstGeom prst="rect">
            <a:avLst/>
          </a:prstGeom>
          <a:solidFill>
            <a:schemeClr val="accent2">
              <a:lumMod val="10000"/>
              <a:lumOff val="90000"/>
            </a:schemeClr>
          </a:solidFill>
          <a:ln w="12700">
            <a:noFill/>
            <a:miter lim="800000"/>
            <a:headEnd/>
            <a:tailEnd/>
          </a:ln>
          <a:effectLst/>
        </p:spPr>
        <p:txBody>
          <a:bodyPr wrap="none" lIns="45720" rIns="45720"/>
          <a:lstStyle/>
          <a:p>
            <a:pPr algn="l"/>
            <a:r>
              <a:rPr lang="en-GB" sz="1000" b="1" dirty="0" smtClean="0"/>
              <a:t>Development Partners</a:t>
            </a:r>
            <a:endParaRPr lang="en-GB" sz="1000" b="1" dirty="0"/>
          </a:p>
        </p:txBody>
      </p:sp>
      <p:sp>
        <p:nvSpPr>
          <p:cNvPr id="6" name="Slide Number Placeholder 5"/>
          <p:cNvSpPr>
            <a:spLocks noGrp="1"/>
          </p:cNvSpPr>
          <p:nvPr>
            <p:ph type="sldNum" sz="quarter" idx="12"/>
          </p:nvPr>
        </p:nvSpPr>
        <p:spPr/>
        <p:txBody>
          <a:bodyPr/>
          <a:lstStyle/>
          <a:p>
            <a:fld id="{0F4A5E66-914C-5748-B97C-7CD75A7ED2D6}" type="slidenum">
              <a:rPr lang="en-US" smtClean="0"/>
              <a:t>40</a:t>
            </a:fld>
            <a:endParaRPr lang="en-US" dirty="0"/>
          </a:p>
        </p:txBody>
      </p:sp>
      <p:sp>
        <p:nvSpPr>
          <p:cNvPr id="7" name="Footer Placeholder 6"/>
          <p:cNvSpPr>
            <a:spLocks noGrp="1"/>
          </p:cNvSpPr>
          <p:nvPr>
            <p:ph type="ftr" sz="quarter" idx="11"/>
          </p:nvPr>
        </p:nvSpPr>
        <p:spPr/>
        <p:txBody>
          <a:bodyPr/>
          <a:lstStyle/>
          <a:p>
            <a:r>
              <a:rPr lang="en-US" sz="800" dirty="0" smtClean="0"/>
              <a:t>"Affordable Housing Solutions For All Nigerians"</a:t>
            </a:r>
            <a:endParaRPr lang="en-US" sz="800" dirty="0"/>
          </a:p>
        </p:txBody>
      </p:sp>
      <p:sp>
        <p:nvSpPr>
          <p:cNvPr id="26" name="Rectangle 25"/>
          <p:cNvSpPr/>
          <p:nvPr/>
        </p:nvSpPr>
        <p:spPr>
          <a:xfrm>
            <a:off x="7807855" y="6408651"/>
            <a:ext cx="1047082" cy="215444"/>
          </a:xfrm>
          <a:prstGeom prst="rect">
            <a:avLst/>
          </a:prstGeom>
        </p:spPr>
        <p:txBody>
          <a:bodyPr wrap="none">
            <a:spAutoFit/>
          </a:bodyPr>
          <a:lstStyle/>
          <a:p>
            <a:r>
              <a:rPr lang="en-US" sz="800" dirty="0" smtClean="0">
                <a:latin typeface="Arial"/>
                <a:cs typeface="Arial"/>
              </a:rPr>
              <a:t>©   February  2016</a:t>
            </a:r>
            <a:endParaRPr lang="en-US" sz="800" dirty="0">
              <a:latin typeface="Arial"/>
              <a:cs typeface="Arial"/>
            </a:endParaRPr>
          </a:p>
        </p:txBody>
      </p:sp>
    </p:spTree>
    <p:extLst>
      <p:ext uri="{BB962C8B-B14F-4D97-AF65-F5344CB8AC3E}">
        <p14:creationId xmlns:p14="http://schemas.microsoft.com/office/powerpoint/2010/main" val="153715338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175500" y="687930"/>
            <a:ext cx="1608667" cy="1246495"/>
          </a:xfrm>
          <a:prstGeom prst="rect">
            <a:avLst/>
          </a:prstGeom>
          <a:noFill/>
        </p:spPr>
        <p:txBody>
          <a:bodyPr wrap="square" rtlCol="0">
            <a:spAutoFit/>
          </a:bodyPr>
          <a:lstStyle/>
          <a:p>
            <a:r>
              <a:rPr lang="en-US" sz="4000" dirty="0" smtClean="0">
                <a:solidFill>
                  <a:srgbClr val="FFFFFF"/>
                </a:solidFill>
                <a:latin typeface="Avenir Black Oblique"/>
                <a:cs typeface="Avenir Black Oblique"/>
              </a:rPr>
              <a:t>NHI</a:t>
            </a:r>
          </a:p>
          <a:p>
            <a:endParaRPr lang="en-US" sz="800" dirty="0">
              <a:solidFill>
                <a:srgbClr val="FFFFFF"/>
              </a:solidFill>
              <a:latin typeface="Avenir Black Oblique"/>
              <a:cs typeface="Avenir Black Oblique"/>
            </a:endParaRPr>
          </a:p>
          <a:p>
            <a:r>
              <a:rPr lang="en-US" sz="1100" dirty="0">
                <a:solidFill>
                  <a:schemeClr val="bg1"/>
                </a:solidFill>
                <a:latin typeface="Arial"/>
                <a:cs typeface="Arial"/>
              </a:rPr>
              <a:t> “</a:t>
            </a:r>
            <a:r>
              <a:rPr lang="en-US" sz="800" dirty="0">
                <a:solidFill>
                  <a:schemeClr val="bg1"/>
                </a:solidFill>
                <a:latin typeface="Arial"/>
                <a:cs typeface="Arial"/>
              </a:rPr>
              <a:t>Thinking Global, Acting Local”</a:t>
            </a:r>
          </a:p>
          <a:p>
            <a:endParaRPr lang="en-US" sz="800" dirty="0">
              <a:solidFill>
                <a:srgbClr val="FFFFFF"/>
              </a:solidFill>
              <a:latin typeface="Avenir Black Oblique"/>
              <a:cs typeface="Avenir Black Oblique"/>
            </a:endParaRPr>
          </a:p>
        </p:txBody>
      </p:sp>
      <p:sp>
        <p:nvSpPr>
          <p:cNvPr id="6" name="Title 1"/>
          <p:cNvSpPr>
            <a:spLocks noGrp="1"/>
          </p:cNvSpPr>
          <p:nvPr>
            <p:ph type="title"/>
          </p:nvPr>
        </p:nvSpPr>
        <p:spPr>
          <a:xfrm>
            <a:off x="1790700" y="3037361"/>
            <a:ext cx="5194300" cy="745067"/>
          </a:xfrm>
        </p:spPr>
        <p:txBody>
          <a:bodyPr/>
          <a:lstStyle/>
          <a:p>
            <a:r>
              <a:rPr lang="en-US" b="1" dirty="0" smtClean="0">
                <a:latin typeface="Arial"/>
                <a:cs typeface="Arial"/>
              </a:rPr>
              <a:t>Implementation  	Plan</a:t>
            </a:r>
            <a:endParaRPr lang="en-US" b="1" dirty="0">
              <a:latin typeface="Arial"/>
              <a:cs typeface="Arial"/>
            </a:endParaRPr>
          </a:p>
        </p:txBody>
      </p:sp>
      <p:sp>
        <p:nvSpPr>
          <p:cNvPr id="3" name="Slide Number Placeholder 2"/>
          <p:cNvSpPr>
            <a:spLocks noGrp="1"/>
          </p:cNvSpPr>
          <p:nvPr>
            <p:ph type="sldNum" sz="quarter" idx="12"/>
          </p:nvPr>
        </p:nvSpPr>
        <p:spPr/>
        <p:txBody>
          <a:bodyPr/>
          <a:lstStyle/>
          <a:p>
            <a:fld id="{0F4A5E66-914C-5748-B97C-7CD75A7ED2D6}" type="slidenum">
              <a:rPr lang="en-US" smtClean="0"/>
              <a:t>41</a:t>
            </a:fld>
            <a:endParaRPr lang="en-US" dirty="0"/>
          </a:p>
        </p:txBody>
      </p:sp>
      <p:sp>
        <p:nvSpPr>
          <p:cNvPr id="7" name="Footer Placeholder 6"/>
          <p:cNvSpPr>
            <a:spLocks noGrp="1"/>
          </p:cNvSpPr>
          <p:nvPr>
            <p:ph type="ftr" sz="quarter" idx="11"/>
          </p:nvPr>
        </p:nvSpPr>
        <p:spPr/>
        <p:txBody>
          <a:bodyPr/>
          <a:lstStyle/>
          <a:p>
            <a:r>
              <a:rPr lang="en-US" sz="800" dirty="0" smtClean="0"/>
              <a:t>"Affordable Housing Solutions For All Nigerians"</a:t>
            </a:r>
            <a:endParaRPr lang="en-US" sz="800" dirty="0"/>
          </a:p>
        </p:txBody>
      </p:sp>
      <p:sp>
        <p:nvSpPr>
          <p:cNvPr id="9" name="Rectangle 8"/>
          <p:cNvSpPr/>
          <p:nvPr/>
        </p:nvSpPr>
        <p:spPr>
          <a:xfrm>
            <a:off x="7807855" y="6408651"/>
            <a:ext cx="1047082" cy="215444"/>
          </a:xfrm>
          <a:prstGeom prst="rect">
            <a:avLst/>
          </a:prstGeom>
        </p:spPr>
        <p:txBody>
          <a:bodyPr wrap="none">
            <a:spAutoFit/>
          </a:bodyPr>
          <a:lstStyle/>
          <a:p>
            <a:r>
              <a:rPr lang="en-US" sz="800" dirty="0" smtClean="0">
                <a:latin typeface="Arial"/>
                <a:cs typeface="Arial"/>
              </a:rPr>
              <a:t>©   February  2016</a:t>
            </a:r>
            <a:endParaRPr lang="en-US" sz="800" dirty="0">
              <a:latin typeface="Arial"/>
              <a:cs typeface="Arial"/>
            </a:endParaRPr>
          </a:p>
        </p:txBody>
      </p:sp>
    </p:spTree>
    <p:extLst>
      <p:ext uri="{BB962C8B-B14F-4D97-AF65-F5344CB8AC3E}">
        <p14:creationId xmlns:p14="http://schemas.microsoft.com/office/powerpoint/2010/main" val="357043093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958" y="341016"/>
            <a:ext cx="6508377" cy="446520"/>
          </a:xfrm>
        </p:spPr>
        <p:txBody>
          <a:bodyPr/>
          <a:lstStyle/>
          <a:p>
            <a:r>
              <a:rPr lang="en-US" sz="2400" dirty="0" smtClean="0">
                <a:latin typeface="Arial"/>
                <a:cs typeface="Arial"/>
              </a:rPr>
              <a:t>Recommendations For Government To Ease Housing Delivery  </a:t>
            </a:r>
            <a:endParaRPr lang="en-US" sz="2400" dirty="0">
              <a:latin typeface="Arial"/>
              <a:cs typeface="Arial"/>
            </a:endParaRPr>
          </a:p>
        </p:txBody>
      </p:sp>
      <p:sp>
        <p:nvSpPr>
          <p:cNvPr id="4" name="TextBox 3"/>
          <p:cNvSpPr txBox="1"/>
          <p:nvPr/>
        </p:nvSpPr>
        <p:spPr>
          <a:xfrm>
            <a:off x="7188200" y="687930"/>
            <a:ext cx="1671546" cy="1246495"/>
          </a:xfrm>
          <a:prstGeom prst="rect">
            <a:avLst/>
          </a:prstGeom>
          <a:noFill/>
        </p:spPr>
        <p:txBody>
          <a:bodyPr wrap="square" rtlCol="0">
            <a:spAutoFit/>
          </a:bodyPr>
          <a:lstStyle/>
          <a:p>
            <a:r>
              <a:rPr lang="en-US" sz="4000" dirty="0" smtClean="0">
                <a:solidFill>
                  <a:srgbClr val="FFFFFF"/>
                </a:solidFill>
                <a:latin typeface="Avenir Black Oblique"/>
                <a:cs typeface="Avenir Black Oblique"/>
              </a:rPr>
              <a:t> NHI</a:t>
            </a:r>
          </a:p>
          <a:p>
            <a:endParaRPr lang="en-US" sz="800" dirty="0" smtClean="0">
              <a:solidFill>
                <a:srgbClr val="FFFFFF"/>
              </a:solidFill>
              <a:latin typeface="Avenir Black Oblique"/>
              <a:cs typeface="Avenir Black Oblique"/>
            </a:endParaRPr>
          </a:p>
          <a:p>
            <a:r>
              <a:rPr lang="en-US" sz="1100" dirty="0">
                <a:solidFill>
                  <a:schemeClr val="bg1"/>
                </a:solidFill>
                <a:latin typeface="Arial"/>
                <a:cs typeface="Arial"/>
              </a:rPr>
              <a:t> “</a:t>
            </a:r>
            <a:r>
              <a:rPr lang="en-US" sz="800" dirty="0">
                <a:solidFill>
                  <a:schemeClr val="bg1"/>
                </a:solidFill>
                <a:latin typeface="Arial"/>
                <a:cs typeface="Arial"/>
              </a:rPr>
              <a:t>Thinking Global, Acting Local”</a:t>
            </a:r>
          </a:p>
          <a:p>
            <a:endParaRPr lang="en-US" sz="800" dirty="0">
              <a:solidFill>
                <a:srgbClr val="FFFFFF"/>
              </a:solidFill>
              <a:latin typeface="Avenir Black Oblique"/>
              <a:cs typeface="Avenir Black Oblique"/>
            </a:endParaRPr>
          </a:p>
          <a:p>
            <a:endParaRPr lang="en-US" sz="800" dirty="0">
              <a:solidFill>
                <a:srgbClr val="FFFFFF"/>
              </a:solidFill>
              <a:latin typeface="Avenir Black Oblique"/>
              <a:cs typeface="Avenir Black Oblique"/>
            </a:endParaRPr>
          </a:p>
        </p:txBody>
      </p:sp>
      <p:sp>
        <p:nvSpPr>
          <p:cNvPr id="3" name="Content Placeholder 2"/>
          <p:cNvSpPr>
            <a:spLocks noGrp="1"/>
          </p:cNvSpPr>
          <p:nvPr>
            <p:ph idx="1"/>
          </p:nvPr>
        </p:nvSpPr>
        <p:spPr>
          <a:xfrm>
            <a:off x="457199" y="1066800"/>
            <a:ext cx="7350656" cy="5320685"/>
          </a:xfrm>
        </p:spPr>
        <p:txBody>
          <a:bodyPr>
            <a:normAutofit fontScale="92500" lnSpcReduction="20000"/>
          </a:bodyPr>
          <a:lstStyle/>
          <a:p>
            <a:r>
              <a:rPr lang="en-US" dirty="0" smtClean="0">
                <a:latin typeface="Arial" charset="0"/>
                <a:ea typeface="Arial" charset="0"/>
                <a:cs typeface="Arial" charset="0"/>
              </a:rPr>
              <a:t>Policy and Regulatory reform in Nigeria  mortgage system;</a:t>
            </a:r>
          </a:p>
          <a:p>
            <a:pPr lvl="1">
              <a:buFont typeface="Courier New" charset="0"/>
              <a:buChar char="o"/>
            </a:pPr>
            <a:r>
              <a:rPr lang="en-US" dirty="0" smtClean="0">
                <a:latin typeface="Arial" charset="0"/>
                <a:ea typeface="Arial" charset="0"/>
                <a:cs typeface="Arial" charset="0"/>
              </a:rPr>
              <a:t>Private sector drive mortgage intervention system</a:t>
            </a:r>
          </a:p>
          <a:p>
            <a:r>
              <a:rPr lang="en-US" dirty="0" smtClean="0">
                <a:latin typeface="Arial" charset="0"/>
                <a:ea typeface="Arial" charset="0"/>
                <a:cs typeface="Arial" charset="0"/>
              </a:rPr>
              <a:t>Nationwide affordable housing scheme;</a:t>
            </a:r>
          </a:p>
          <a:p>
            <a:r>
              <a:rPr lang="en-US" dirty="0" smtClean="0">
                <a:latin typeface="Arial" charset="0"/>
                <a:ea typeface="Arial" charset="0"/>
                <a:cs typeface="Arial" charset="0"/>
              </a:rPr>
              <a:t>Capacity building and skill acquisition centres for housing development;</a:t>
            </a:r>
          </a:p>
          <a:p>
            <a:r>
              <a:rPr lang="en-US" dirty="0" smtClean="0">
                <a:latin typeface="Arial" charset="0"/>
                <a:ea typeface="Arial" charset="0"/>
                <a:cs typeface="Arial" charset="0"/>
              </a:rPr>
              <a:t>Favourable tax regime for locally manufactured building materials;</a:t>
            </a:r>
          </a:p>
          <a:p>
            <a:r>
              <a:rPr lang="en-US" dirty="0" smtClean="0">
                <a:latin typeface="Arial" charset="0"/>
                <a:ea typeface="Arial" charset="0"/>
                <a:cs typeface="Arial" charset="0"/>
              </a:rPr>
              <a:t>Reform the National Housing Fund for easy access to mortgages; </a:t>
            </a:r>
          </a:p>
          <a:p>
            <a:r>
              <a:rPr lang="en-US" dirty="0" smtClean="0">
                <a:latin typeface="Arial" charset="0"/>
                <a:ea typeface="Arial" charset="0"/>
                <a:cs typeface="Arial" charset="0"/>
              </a:rPr>
              <a:t>Pension funds intervention in the housing sector;</a:t>
            </a:r>
          </a:p>
          <a:p>
            <a:r>
              <a:rPr lang="en-US" dirty="0" smtClean="0">
                <a:latin typeface="Arial" charset="0"/>
                <a:ea typeface="Arial" charset="0"/>
                <a:cs typeface="Arial" charset="0"/>
              </a:rPr>
              <a:t>Waivers, Interest rate, Import duty, and taxation </a:t>
            </a:r>
          </a:p>
          <a:p>
            <a:r>
              <a:rPr lang="en-US" dirty="0" smtClean="0">
                <a:latin typeface="Arial" charset="0"/>
                <a:ea typeface="Arial" charset="0"/>
                <a:cs typeface="Arial" charset="0"/>
              </a:rPr>
              <a:t>Tax incentives and concessions for large scale housing; and</a:t>
            </a:r>
          </a:p>
          <a:p>
            <a:r>
              <a:rPr lang="en-US" dirty="0" smtClean="0">
                <a:latin typeface="Arial" charset="0"/>
                <a:ea typeface="Arial" charset="0"/>
                <a:cs typeface="Arial" charset="0"/>
              </a:rPr>
              <a:t>Enforcement of building code to forestall use of substandard building materials</a:t>
            </a:r>
          </a:p>
          <a:p>
            <a:endParaRPr lang="en-US" dirty="0" smtClean="0"/>
          </a:p>
          <a:p>
            <a:endParaRPr lang="en-US" dirty="0" smtClean="0"/>
          </a:p>
          <a:p>
            <a:endParaRPr lang="en-US" dirty="0"/>
          </a:p>
        </p:txBody>
      </p:sp>
      <p:sp>
        <p:nvSpPr>
          <p:cNvPr id="7" name="Slide Number Placeholder 6"/>
          <p:cNvSpPr>
            <a:spLocks noGrp="1"/>
          </p:cNvSpPr>
          <p:nvPr>
            <p:ph type="sldNum" sz="quarter" idx="12"/>
          </p:nvPr>
        </p:nvSpPr>
        <p:spPr/>
        <p:txBody>
          <a:bodyPr/>
          <a:lstStyle/>
          <a:p>
            <a:fld id="{0F4A5E66-914C-5748-B97C-7CD75A7ED2D6}" type="slidenum">
              <a:rPr lang="en-US" smtClean="0"/>
              <a:t>42</a:t>
            </a:fld>
            <a:endParaRPr lang="en-US" dirty="0"/>
          </a:p>
        </p:txBody>
      </p:sp>
      <p:sp>
        <p:nvSpPr>
          <p:cNvPr id="8" name="Footer Placeholder 7"/>
          <p:cNvSpPr>
            <a:spLocks noGrp="1"/>
          </p:cNvSpPr>
          <p:nvPr>
            <p:ph type="ftr" sz="quarter" idx="11"/>
          </p:nvPr>
        </p:nvSpPr>
        <p:spPr/>
        <p:txBody>
          <a:bodyPr/>
          <a:lstStyle/>
          <a:p>
            <a:r>
              <a:rPr lang="en-US" sz="800" dirty="0" smtClean="0"/>
              <a:t>"Affordable Housing Solutions For All Nigerians"</a:t>
            </a:r>
            <a:endParaRPr lang="en-US" sz="800" dirty="0"/>
          </a:p>
        </p:txBody>
      </p:sp>
      <p:sp>
        <p:nvSpPr>
          <p:cNvPr id="10" name="Rectangle 9"/>
          <p:cNvSpPr/>
          <p:nvPr/>
        </p:nvSpPr>
        <p:spPr>
          <a:xfrm>
            <a:off x="7807855" y="6408651"/>
            <a:ext cx="1047082" cy="215444"/>
          </a:xfrm>
          <a:prstGeom prst="rect">
            <a:avLst/>
          </a:prstGeom>
        </p:spPr>
        <p:txBody>
          <a:bodyPr wrap="none">
            <a:spAutoFit/>
          </a:bodyPr>
          <a:lstStyle/>
          <a:p>
            <a:r>
              <a:rPr lang="en-US" sz="800" dirty="0" smtClean="0">
                <a:latin typeface="Arial"/>
                <a:cs typeface="Arial"/>
              </a:rPr>
              <a:t>©   February  2016</a:t>
            </a:r>
            <a:endParaRPr lang="en-US" sz="800" dirty="0">
              <a:latin typeface="Arial"/>
              <a:cs typeface="Arial"/>
            </a:endParaRPr>
          </a:p>
        </p:txBody>
      </p:sp>
    </p:spTree>
    <p:extLst>
      <p:ext uri="{BB962C8B-B14F-4D97-AF65-F5344CB8AC3E}">
        <p14:creationId xmlns:p14="http://schemas.microsoft.com/office/powerpoint/2010/main" val="101015300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958" y="341016"/>
            <a:ext cx="6508377" cy="446520"/>
          </a:xfrm>
        </p:spPr>
        <p:txBody>
          <a:bodyPr/>
          <a:lstStyle/>
          <a:p>
            <a:r>
              <a:rPr lang="en-US" sz="2400" dirty="0" smtClean="0">
                <a:latin typeface="Arial"/>
                <a:cs typeface="Arial"/>
              </a:rPr>
              <a:t>NHI proposal to FGN are.... </a:t>
            </a:r>
            <a:endParaRPr lang="en-US" sz="2400" dirty="0">
              <a:latin typeface="Arial"/>
              <a:cs typeface="Arial"/>
            </a:endParaRPr>
          </a:p>
        </p:txBody>
      </p:sp>
      <p:sp>
        <p:nvSpPr>
          <p:cNvPr id="4" name="TextBox 3"/>
          <p:cNvSpPr txBox="1"/>
          <p:nvPr/>
        </p:nvSpPr>
        <p:spPr>
          <a:xfrm>
            <a:off x="7188200" y="687930"/>
            <a:ext cx="1671546" cy="1123384"/>
          </a:xfrm>
          <a:prstGeom prst="rect">
            <a:avLst/>
          </a:prstGeom>
          <a:noFill/>
        </p:spPr>
        <p:txBody>
          <a:bodyPr wrap="square" rtlCol="0">
            <a:spAutoFit/>
          </a:bodyPr>
          <a:lstStyle/>
          <a:p>
            <a:r>
              <a:rPr lang="en-US" sz="4000" dirty="0" smtClean="0">
                <a:solidFill>
                  <a:srgbClr val="FFFFFF"/>
                </a:solidFill>
                <a:latin typeface="Avenir Black Oblique"/>
                <a:cs typeface="Avenir Black Oblique"/>
              </a:rPr>
              <a:t> NHI</a:t>
            </a:r>
          </a:p>
          <a:p>
            <a:r>
              <a:rPr lang="en-US" sz="1100" dirty="0">
                <a:solidFill>
                  <a:schemeClr val="bg1"/>
                </a:solidFill>
                <a:latin typeface="Arial"/>
                <a:cs typeface="Arial"/>
              </a:rPr>
              <a:t> “</a:t>
            </a:r>
            <a:r>
              <a:rPr lang="en-US" sz="800" dirty="0">
                <a:solidFill>
                  <a:schemeClr val="bg1"/>
                </a:solidFill>
                <a:latin typeface="Arial"/>
                <a:cs typeface="Arial"/>
              </a:rPr>
              <a:t>Thinking Global, Acting Local”</a:t>
            </a:r>
          </a:p>
          <a:p>
            <a:endParaRPr lang="en-US" sz="800" dirty="0">
              <a:solidFill>
                <a:srgbClr val="FFFFFF"/>
              </a:solidFill>
              <a:latin typeface="Avenir Black Oblique"/>
              <a:cs typeface="Avenir Black Oblique"/>
            </a:endParaRPr>
          </a:p>
          <a:p>
            <a:endParaRPr lang="en-US" sz="800" dirty="0">
              <a:solidFill>
                <a:srgbClr val="FFFFFF"/>
              </a:solidFill>
              <a:latin typeface="Avenir Black Oblique"/>
              <a:cs typeface="Avenir Black Oblique"/>
            </a:endParaRPr>
          </a:p>
        </p:txBody>
      </p:sp>
      <p:sp>
        <p:nvSpPr>
          <p:cNvPr id="3" name="Content Placeholder 2"/>
          <p:cNvSpPr>
            <a:spLocks noGrp="1"/>
          </p:cNvSpPr>
          <p:nvPr>
            <p:ph idx="1"/>
          </p:nvPr>
        </p:nvSpPr>
        <p:spPr>
          <a:xfrm>
            <a:off x="228601" y="1066801"/>
            <a:ext cx="7052729" cy="4808219"/>
          </a:xfrm>
        </p:spPr>
        <p:txBody>
          <a:bodyPr>
            <a:normAutofit fontScale="85000" lnSpcReduction="10000"/>
          </a:bodyPr>
          <a:lstStyle/>
          <a:p>
            <a:r>
              <a:rPr lang="en-US" dirty="0" smtClean="0">
                <a:latin typeface="Arial" charset="0"/>
                <a:ea typeface="Arial" charset="0"/>
                <a:cs typeface="Arial" charset="0"/>
              </a:rPr>
              <a:t>Provision of a Minimum of </a:t>
            </a:r>
            <a:r>
              <a:rPr lang="en-US" b="1" u="sng" dirty="0">
                <a:latin typeface="Arial" charset="0"/>
                <a:ea typeface="Arial" charset="0"/>
                <a:cs typeface="Arial" charset="0"/>
              </a:rPr>
              <a:t>T</a:t>
            </a:r>
            <a:r>
              <a:rPr lang="en-US" b="1" u="sng" dirty="0" smtClean="0">
                <a:latin typeface="Arial" charset="0"/>
                <a:ea typeface="Arial" charset="0"/>
                <a:cs typeface="Arial" charset="0"/>
              </a:rPr>
              <a:t>wo Hundred Thousand </a:t>
            </a:r>
            <a:r>
              <a:rPr lang="en-US" b="1" u="sng" dirty="0">
                <a:latin typeface="Arial" charset="0"/>
                <a:ea typeface="Arial" charset="0"/>
                <a:cs typeface="Arial" charset="0"/>
              </a:rPr>
              <a:t>H</a:t>
            </a:r>
            <a:r>
              <a:rPr lang="en-US" b="1" u="sng" dirty="0" smtClean="0">
                <a:latin typeface="Arial" charset="0"/>
                <a:ea typeface="Arial" charset="0"/>
                <a:cs typeface="Arial" charset="0"/>
              </a:rPr>
              <a:t>ousing </a:t>
            </a:r>
            <a:r>
              <a:rPr lang="en-US" b="1" u="sng" dirty="0">
                <a:latin typeface="Arial" charset="0"/>
                <a:ea typeface="Arial" charset="0"/>
                <a:cs typeface="Arial" charset="0"/>
              </a:rPr>
              <a:t>U</a:t>
            </a:r>
            <a:r>
              <a:rPr lang="en-US" b="1" u="sng" dirty="0" smtClean="0">
                <a:latin typeface="Arial" charset="0"/>
                <a:ea typeface="Arial" charset="0"/>
                <a:cs typeface="Arial" charset="0"/>
              </a:rPr>
              <a:t>nits</a:t>
            </a:r>
            <a:r>
              <a:rPr lang="en-US" b="1" i="1" u="sng" dirty="0" smtClean="0">
                <a:latin typeface="Arial" charset="0"/>
                <a:ea typeface="Arial" charset="0"/>
                <a:cs typeface="Arial" charset="0"/>
              </a:rPr>
              <a:t> </a:t>
            </a:r>
            <a:r>
              <a:rPr lang="en-US" dirty="0">
                <a:latin typeface="Arial" charset="0"/>
                <a:ea typeface="Arial" charset="0"/>
                <a:cs typeface="Arial" charset="0"/>
              </a:rPr>
              <a:t>nationwide within </a:t>
            </a:r>
            <a:r>
              <a:rPr lang="en-US" dirty="0" smtClean="0">
                <a:latin typeface="Arial" charset="0"/>
                <a:ea typeface="Arial" charset="0"/>
                <a:cs typeface="Arial" charset="0"/>
              </a:rPr>
              <a:t>the tenure of this administration;</a:t>
            </a:r>
            <a:endParaRPr lang="en-US" dirty="0">
              <a:latin typeface="Arial" charset="0"/>
              <a:ea typeface="Arial" charset="0"/>
              <a:cs typeface="Arial" charset="0"/>
            </a:endParaRPr>
          </a:p>
          <a:p>
            <a:pPr lvl="1">
              <a:buFont typeface="Courier New" charset="0"/>
              <a:buChar char="o"/>
            </a:pPr>
            <a:r>
              <a:rPr lang="en-US" sz="1700" dirty="0">
                <a:latin typeface="Arial" charset="0"/>
                <a:ea typeface="Arial" charset="0"/>
                <a:cs typeface="Arial" charset="0"/>
              </a:rPr>
              <a:t>In line with the FGN H</a:t>
            </a:r>
            <a:r>
              <a:rPr lang="en-US" sz="1700" dirty="0" smtClean="0">
                <a:latin typeface="Arial" charset="0"/>
                <a:ea typeface="Arial" charset="0"/>
                <a:cs typeface="Arial" charset="0"/>
              </a:rPr>
              <a:t>ousing aspirations </a:t>
            </a:r>
            <a:endParaRPr lang="en-US" sz="1700" dirty="0">
              <a:latin typeface="Arial" charset="0"/>
              <a:ea typeface="Arial" charset="0"/>
              <a:cs typeface="Arial" charset="0"/>
            </a:endParaRPr>
          </a:p>
          <a:p>
            <a:pPr lvl="1">
              <a:buFont typeface="Courier New" charset="0"/>
              <a:buChar char="o"/>
            </a:pPr>
            <a:r>
              <a:rPr lang="en-US" sz="1700" dirty="0">
                <a:latin typeface="Arial" charset="0"/>
                <a:ea typeface="Arial" charset="0"/>
                <a:cs typeface="Arial" charset="0"/>
              </a:rPr>
              <a:t>To target </a:t>
            </a:r>
            <a:r>
              <a:rPr lang="en-US" sz="1700" dirty="0" smtClean="0">
                <a:latin typeface="Arial" charset="0"/>
                <a:ea typeface="Arial" charset="0"/>
                <a:cs typeface="Arial" charset="0"/>
              </a:rPr>
              <a:t>all income classes</a:t>
            </a:r>
          </a:p>
          <a:p>
            <a:pPr lvl="1">
              <a:buFont typeface="Courier New" charset="0"/>
              <a:buChar char="o"/>
            </a:pPr>
            <a:r>
              <a:rPr lang="en-US" sz="1700" dirty="0" smtClean="0">
                <a:latin typeface="Arial" charset="0"/>
                <a:ea typeface="Arial" charset="0"/>
                <a:cs typeface="Arial" charset="0"/>
              </a:rPr>
              <a:t>House design would incorporate family size, ethno-religious, cultural and socio-economic background of the people</a:t>
            </a:r>
          </a:p>
          <a:p>
            <a:pPr lvl="1">
              <a:buFont typeface="Courier New" charset="0"/>
              <a:buChar char="o"/>
            </a:pPr>
            <a:r>
              <a:rPr lang="en-US" sz="1700" u="sng" dirty="0" smtClean="0">
                <a:latin typeface="Arial" charset="0"/>
                <a:ea typeface="Arial" charset="0"/>
                <a:cs typeface="Arial" charset="0"/>
              </a:rPr>
              <a:t>Undertake, through an enumeration survey, population density migration figures in each state would be used for the purposes of planning</a:t>
            </a:r>
          </a:p>
          <a:p>
            <a:pPr lvl="1">
              <a:buFont typeface="Courier New" charset="0"/>
              <a:buChar char="o"/>
            </a:pPr>
            <a:r>
              <a:rPr lang="en-US" sz="1700" u="sng" dirty="0" smtClean="0">
                <a:latin typeface="Arial" charset="0"/>
                <a:ea typeface="Arial" charset="0"/>
                <a:cs typeface="Arial" charset="0"/>
              </a:rPr>
              <a:t>Intervention through our unique module – </a:t>
            </a:r>
            <a:endParaRPr lang="en-US" sz="1700" u="sng" dirty="0">
              <a:latin typeface="Arial" charset="0"/>
              <a:ea typeface="Arial" charset="0"/>
              <a:cs typeface="Arial" charset="0"/>
            </a:endParaRPr>
          </a:p>
          <a:p>
            <a:pPr marL="228600" lvl="1" indent="0">
              <a:buNone/>
            </a:pPr>
            <a:r>
              <a:rPr lang="en-US" sz="1700" dirty="0" smtClean="0">
                <a:latin typeface="Arial" charset="0"/>
                <a:ea typeface="Arial" charset="0"/>
                <a:cs typeface="Arial" charset="0"/>
              </a:rPr>
              <a:t>    </a:t>
            </a:r>
            <a:r>
              <a:rPr lang="en-US" sz="1700" b="1" u="sng" dirty="0" smtClean="0">
                <a:latin typeface="Arial" charset="0"/>
                <a:ea typeface="Arial" charset="0"/>
                <a:cs typeface="Arial" charset="0"/>
              </a:rPr>
              <a:t>PUBLIC-PRIVATE-PARTNERSHIP</a:t>
            </a:r>
          </a:p>
          <a:p>
            <a:pPr lvl="1">
              <a:buFont typeface="Courier New" charset="0"/>
              <a:buChar char="o"/>
            </a:pPr>
            <a:r>
              <a:rPr lang="en-US" sz="1700" u="sng" dirty="0" smtClean="0">
                <a:latin typeface="Arial" charset="0"/>
                <a:ea typeface="Arial" charset="0"/>
                <a:cs typeface="Arial" charset="0"/>
              </a:rPr>
              <a:t>Provsion of adequate </a:t>
            </a:r>
            <a:r>
              <a:rPr lang="en-US" sz="1700" u="sng" dirty="0">
                <a:latin typeface="Arial" charset="0"/>
                <a:ea typeface="Arial" charset="0"/>
                <a:cs typeface="Arial" charset="0"/>
              </a:rPr>
              <a:t>I</a:t>
            </a:r>
            <a:r>
              <a:rPr lang="en-US" sz="1700" u="sng" dirty="0" smtClean="0">
                <a:latin typeface="Arial" charset="0"/>
                <a:ea typeface="Arial" charset="0"/>
                <a:cs typeface="Arial" charset="0"/>
              </a:rPr>
              <a:t>nfrastructure and Social </a:t>
            </a:r>
            <a:r>
              <a:rPr lang="en-US" sz="1700" u="sng" dirty="0">
                <a:latin typeface="Arial" charset="0"/>
                <a:ea typeface="Arial" charset="0"/>
                <a:cs typeface="Arial" charset="0"/>
              </a:rPr>
              <a:t>A</a:t>
            </a:r>
            <a:r>
              <a:rPr lang="en-US" sz="1700" u="sng" dirty="0" smtClean="0">
                <a:latin typeface="Arial" charset="0"/>
                <a:ea typeface="Arial" charset="0"/>
                <a:cs typeface="Arial" charset="0"/>
              </a:rPr>
              <a:t>menities</a:t>
            </a:r>
          </a:p>
          <a:p>
            <a:r>
              <a:rPr lang="en-US" dirty="0">
                <a:latin typeface="Arial" charset="0"/>
                <a:ea typeface="Arial" charset="0"/>
                <a:cs typeface="Arial" charset="0"/>
              </a:rPr>
              <a:t>Encourage the use </a:t>
            </a:r>
            <a:r>
              <a:rPr lang="en-US" dirty="0" smtClean="0">
                <a:latin typeface="Arial" charset="0"/>
                <a:ea typeface="Arial" charset="0"/>
                <a:cs typeface="Arial" charset="0"/>
              </a:rPr>
              <a:t>of Nigerian Local Contractors</a:t>
            </a:r>
            <a:endParaRPr lang="en-US" dirty="0">
              <a:latin typeface="Arial" charset="0"/>
              <a:ea typeface="Arial" charset="0"/>
              <a:cs typeface="Arial" charset="0"/>
            </a:endParaRPr>
          </a:p>
          <a:p>
            <a:pPr lvl="1">
              <a:buFont typeface="Courier New" charset="0"/>
              <a:buChar char="o"/>
            </a:pPr>
            <a:r>
              <a:rPr lang="en-US" b="1" dirty="0">
                <a:latin typeface="Arial" charset="0"/>
                <a:ea typeface="Arial" charset="0"/>
                <a:cs typeface="Arial" charset="0"/>
              </a:rPr>
              <a:t>For </a:t>
            </a:r>
            <a:r>
              <a:rPr lang="en-US" b="1" dirty="0" smtClean="0">
                <a:latin typeface="Arial" charset="0"/>
                <a:ea typeface="Arial" charset="0"/>
                <a:cs typeface="Arial" charset="0"/>
              </a:rPr>
              <a:t>Employment Generation </a:t>
            </a:r>
            <a:endParaRPr lang="en-US" b="1" dirty="0">
              <a:latin typeface="Arial" charset="0"/>
              <a:ea typeface="Arial" charset="0"/>
              <a:cs typeface="Arial" charset="0"/>
            </a:endParaRPr>
          </a:p>
          <a:p>
            <a:pPr lvl="1">
              <a:buFont typeface="Courier New" charset="0"/>
              <a:buChar char="o"/>
            </a:pPr>
            <a:r>
              <a:rPr lang="en-US" b="1" dirty="0">
                <a:latin typeface="Arial" charset="0"/>
                <a:ea typeface="Arial" charset="0"/>
                <a:cs typeface="Arial" charset="0"/>
              </a:rPr>
              <a:t>Skills acquisition – </a:t>
            </a:r>
            <a:r>
              <a:rPr lang="en-US" b="1" dirty="0" smtClean="0">
                <a:latin typeface="Arial" charset="0"/>
                <a:ea typeface="Arial" charset="0"/>
                <a:cs typeface="Arial" charset="0"/>
              </a:rPr>
              <a:t>Carpentary</a:t>
            </a:r>
            <a:r>
              <a:rPr lang="en-US" b="1" dirty="0">
                <a:latin typeface="Arial" charset="0"/>
                <a:ea typeface="Arial" charset="0"/>
                <a:cs typeface="Arial" charset="0"/>
              </a:rPr>
              <a:t>, </a:t>
            </a:r>
            <a:r>
              <a:rPr lang="en-US" b="1" dirty="0" smtClean="0">
                <a:latin typeface="Arial" charset="0"/>
                <a:ea typeface="Arial" charset="0"/>
                <a:cs typeface="Arial" charset="0"/>
              </a:rPr>
              <a:t>Plumbing</a:t>
            </a:r>
            <a:r>
              <a:rPr lang="en-US" b="1" dirty="0">
                <a:latin typeface="Arial" charset="0"/>
                <a:ea typeface="Arial" charset="0"/>
                <a:cs typeface="Arial" charset="0"/>
              </a:rPr>
              <a:t>, </a:t>
            </a:r>
            <a:r>
              <a:rPr lang="en-US" b="1" dirty="0" smtClean="0">
                <a:latin typeface="Arial" charset="0"/>
                <a:ea typeface="Arial" charset="0"/>
                <a:cs typeface="Arial" charset="0"/>
              </a:rPr>
              <a:t>Tilling</a:t>
            </a:r>
            <a:r>
              <a:rPr lang="en-US" b="1" dirty="0">
                <a:latin typeface="Arial" charset="0"/>
                <a:ea typeface="Arial" charset="0"/>
                <a:cs typeface="Arial" charset="0"/>
              </a:rPr>
              <a:t>, </a:t>
            </a:r>
            <a:r>
              <a:rPr lang="en-US" b="1" dirty="0" smtClean="0">
                <a:latin typeface="Arial" charset="0"/>
                <a:ea typeface="Arial" charset="0"/>
                <a:cs typeface="Arial" charset="0"/>
              </a:rPr>
              <a:t>Painting</a:t>
            </a:r>
            <a:r>
              <a:rPr lang="en-US" b="1" dirty="0">
                <a:latin typeface="Arial" charset="0"/>
                <a:ea typeface="Arial" charset="0"/>
                <a:cs typeface="Arial" charset="0"/>
              </a:rPr>
              <a:t>, </a:t>
            </a:r>
            <a:r>
              <a:rPr lang="en-US" b="1" dirty="0" smtClean="0">
                <a:latin typeface="Arial" charset="0"/>
                <a:ea typeface="Arial" charset="0"/>
                <a:cs typeface="Arial" charset="0"/>
              </a:rPr>
              <a:t>Electrical, Maisonary</a:t>
            </a:r>
            <a:r>
              <a:rPr lang="en-US" dirty="0" smtClean="0">
                <a:latin typeface="Arial" charset="0"/>
                <a:ea typeface="Arial" charset="0"/>
                <a:cs typeface="Arial" charset="0"/>
              </a:rPr>
              <a:t>....</a:t>
            </a:r>
            <a:r>
              <a:rPr lang="en-US" dirty="0">
                <a:latin typeface="Arial" charset="0"/>
                <a:ea typeface="Arial" charset="0"/>
                <a:cs typeface="Arial" charset="0"/>
              </a:rPr>
              <a:t>etc</a:t>
            </a:r>
          </a:p>
          <a:p>
            <a:pPr lvl="1">
              <a:buFont typeface="Courier New" charset="0"/>
              <a:buChar char="o"/>
            </a:pPr>
            <a:r>
              <a:rPr lang="en-US" b="1" dirty="0">
                <a:latin typeface="Arial" charset="0"/>
                <a:ea typeface="Arial" charset="0"/>
                <a:cs typeface="Arial" charset="0"/>
              </a:rPr>
              <a:t>Economic E</a:t>
            </a:r>
            <a:r>
              <a:rPr lang="en-US" b="1" dirty="0" smtClean="0">
                <a:latin typeface="Arial" charset="0"/>
                <a:ea typeface="Arial" charset="0"/>
                <a:cs typeface="Arial" charset="0"/>
              </a:rPr>
              <a:t>mpowerment</a:t>
            </a:r>
            <a:endParaRPr lang="en-US" b="1" dirty="0">
              <a:latin typeface="Arial" charset="0"/>
              <a:ea typeface="Arial" charset="0"/>
              <a:cs typeface="Arial" charset="0"/>
            </a:endParaRPr>
          </a:p>
          <a:p>
            <a:pPr lvl="1">
              <a:buFont typeface="Courier New" charset="0"/>
              <a:buChar char="o"/>
            </a:pPr>
            <a:r>
              <a:rPr lang="en-US" b="1" u="sng" dirty="0">
                <a:latin typeface="Arial" charset="0"/>
                <a:ea typeface="Arial" charset="0"/>
                <a:cs typeface="Arial" charset="0"/>
              </a:rPr>
              <a:t>Locally S</a:t>
            </a:r>
            <a:r>
              <a:rPr lang="en-US" b="1" u="sng" dirty="0" smtClean="0">
                <a:latin typeface="Arial" charset="0"/>
                <a:ea typeface="Arial" charset="0"/>
                <a:cs typeface="Arial" charset="0"/>
              </a:rPr>
              <a:t>ourced Building Materials</a:t>
            </a:r>
            <a:endParaRPr lang="en-US" b="1" dirty="0">
              <a:latin typeface="Arial" charset="0"/>
              <a:ea typeface="Arial" charset="0"/>
              <a:cs typeface="Arial" charset="0"/>
            </a:endParaRPr>
          </a:p>
          <a:p>
            <a:pPr marL="228600" lvl="1" indent="0">
              <a:buNone/>
            </a:pPr>
            <a:endParaRPr lang="en-US" dirty="0" smtClean="0"/>
          </a:p>
        </p:txBody>
      </p:sp>
      <p:sp>
        <p:nvSpPr>
          <p:cNvPr id="7" name="Slide Number Placeholder 6"/>
          <p:cNvSpPr>
            <a:spLocks noGrp="1"/>
          </p:cNvSpPr>
          <p:nvPr>
            <p:ph type="sldNum" sz="quarter" idx="12"/>
          </p:nvPr>
        </p:nvSpPr>
        <p:spPr/>
        <p:txBody>
          <a:bodyPr/>
          <a:lstStyle/>
          <a:p>
            <a:fld id="{0F4A5E66-914C-5748-B97C-7CD75A7ED2D6}" type="slidenum">
              <a:rPr lang="en-US" smtClean="0"/>
              <a:t>43</a:t>
            </a:fld>
            <a:endParaRPr lang="en-US" dirty="0"/>
          </a:p>
        </p:txBody>
      </p:sp>
      <p:sp>
        <p:nvSpPr>
          <p:cNvPr id="8" name="Footer Placeholder 7"/>
          <p:cNvSpPr>
            <a:spLocks noGrp="1"/>
          </p:cNvSpPr>
          <p:nvPr>
            <p:ph type="ftr" sz="quarter" idx="11"/>
          </p:nvPr>
        </p:nvSpPr>
        <p:spPr/>
        <p:txBody>
          <a:bodyPr/>
          <a:lstStyle/>
          <a:p>
            <a:r>
              <a:rPr lang="en-US" sz="1000" dirty="0" smtClean="0"/>
              <a:t>"Affordable Housing Solutions For All Nigerians"</a:t>
            </a:r>
            <a:endParaRPr lang="en-US" sz="1000" dirty="0"/>
          </a:p>
        </p:txBody>
      </p:sp>
      <p:sp>
        <p:nvSpPr>
          <p:cNvPr id="10" name="Rectangle 9"/>
          <p:cNvSpPr/>
          <p:nvPr/>
        </p:nvSpPr>
        <p:spPr>
          <a:xfrm>
            <a:off x="7807855" y="6408651"/>
            <a:ext cx="1047082" cy="215444"/>
          </a:xfrm>
          <a:prstGeom prst="rect">
            <a:avLst/>
          </a:prstGeom>
        </p:spPr>
        <p:txBody>
          <a:bodyPr wrap="none">
            <a:spAutoFit/>
          </a:bodyPr>
          <a:lstStyle/>
          <a:p>
            <a:r>
              <a:rPr lang="en-US" sz="800" dirty="0" smtClean="0">
                <a:latin typeface="Arial"/>
                <a:cs typeface="Arial"/>
              </a:rPr>
              <a:t>©   February  2016</a:t>
            </a:r>
            <a:endParaRPr lang="en-US" sz="800" dirty="0">
              <a:latin typeface="Arial"/>
              <a:cs typeface="Arial"/>
            </a:endParaRPr>
          </a:p>
        </p:txBody>
      </p:sp>
    </p:spTree>
    <p:extLst>
      <p:ext uri="{BB962C8B-B14F-4D97-AF65-F5344CB8AC3E}">
        <p14:creationId xmlns:p14="http://schemas.microsoft.com/office/powerpoint/2010/main" val="178332550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175500" y="687930"/>
            <a:ext cx="1608667" cy="1246495"/>
          </a:xfrm>
          <a:prstGeom prst="rect">
            <a:avLst/>
          </a:prstGeom>
          <a:noFill/>
        </p:spPr>
        <p:txBody>
          <a:bodyPr wrap="square" rtlCol="0">
            <a:spAutoFit/>
          </a:bodyPr>
          <a:lstStyle/>
          <a:p>
            <a:r>
              <a:rPr lang="en-US" sz="4000" dirty="0" smtClean="0">
                <a:solidFill>
                  <a:srgbClr val="FFFFFF"/>
                </a:solidFill>
                <a:latin typeface="Avenir Black Oblique"/>
                <a:cs typeface="Avenir Black Oblique"/>
              </a:rPr>
              <a:t> NHI</a:t>
            </a:r>
          </a:p>
          <a:p>
            <a:r>
              <a:rPr lang="en-US" sz="1100" dirty="0">
                <a:solidFill>
                  <a:schemeClr val="bg1"/>
                </a:solidFill>
                <a:latin typeface="Arial"/>
                <a:cs typeface="Arial"/>
              </a:rPr>
              <a:t> “</a:t>
            </a:r>
            <a:r>
              <a:rPr lang="en-US" sz="800" dirty="0">
                <a:solidFill>
                  <a:schemeClr val="bg1"/>
                </a:solidFill>
                <a:latin typeface="Arial"/>
                <a:cs typeface="Arial"/>
              </a:rPr>
              <a:t>Thinking Global, Acting Local”</a:t>
            </a:r>
          </a:p>
          <a:p>
            <a:endParaRPr lang="en-US" sz="800" dirty="0">
              <a:solidFill>
                <a:srgbClr val="FFFFFF"/>
              </a:solidFill>
              <a:latin typeface="Avenir Black Oblique"/>
              <a:cs typeface="Avenir Black Oblique"/>
            </a:endParaRPr>
          </a:p>
          <a:p>
            <a:endParaRPr lang="en-US" sz="800" dirty="0">
              <a:solidFill>
                <a:srgbClr val="FFFFFF"/>
              </a:solidFill>
              <a:latin typeface="Avenir Black Oblique"/>
              <a:cs typeface="Avenir Black Oblique"/>
            </a:endParaRPr>
          </a:p>
        </p:txBody>
      </p:sp>
      <p:sp>
        <p:nvSpPr>
          <p:cNvPr id="6" name="Title 1"/>
          <p:cNvSpPr>
            <a:spLocks noGrp="1"/>
          </p:cNvSpPr>
          <p:nvPr>
            <p:ph type="title"/>
          </p:nvPr>
        </p:nvSpPr>
        <p:spPr>
          <a:xfrm>
            <a:off x="3091180" y="3037361"/>
            <a:ext cx="2269490" cy="745067"/>
          </a:xfrm>
        </p:spPr>
        <p:txBody>
          <a:bodyPr/>
          <a:lstStyle/>
          <a:p>
            <a:pPr algn="ctr"/>
            <a:r>
              <a:rPr lang="en-US" b="1" dirty="0" smtClean="0">
                <a:latin typeface="Arial"/>
                <a:cs typeface="Arial"/>
              </a:rPr>
              <a:t>Request</a:t>
            </a:r>
            <a:endParaRPr lang="en-US" b="1" dirty="0">
              <a:latin typeface="Arial"/>
              <a:cs typeface="Arial"/>
            </a:endParaRPr>
          </a:p>
        </p:txBody>
      </p:sp>
      <p:sp>
        <p:nvSpPr>
          <p:cNvPr id="3" name="Slide Number Placeholder 2"/>
          <p:cNvSpPr>
            <a:spLocks noGrp="1"/>
          </p:cNvSpPr>
          <p:nvPr>
            <p:ph type="sldNum" sz="quarter" idx="12"/>
          </p:nvPr>
        </p:nvSpPr>
        <p:spPr/>
        <p:txBody>
          <a:bodyPr/>
          <a:lstStyle/>
          <a:p>
            <a:fld id="{0F4A5E66-914C-5748-B97C-7CD75A7ED2D6}" type="slidenum">
              <a:rPr lang="en-US" smtClean="0"/>
              <a:t>44</a:t>
            </a:fld>
            <a:endParaRPr lang="en-US" dirty="0"/>
          </a:p>
        </p:txBody>
      </p:sp>
      <p:sp>
        <p:nvSpPr>
          <p:cNvPr id="7" name="Footer Placeholder 6"/>
          <p:cNvSpPr>
            <a:spLocks noGrp="1"/>
          </p:cNvSpPr>
          <p:nvPr>
            <p:ph type="ftr" sz="quarter" idx="11"/>
          </p:nvPr>
        </p:nvSpPr>
        <p:spPr/>
        <p:txBody>
          <a:bodyPr/>
          <a:lstStyle/>
          <a:p>
            <a:r>
              <a:rPr lang="en-US" sz="800" dirty="0" smtClean="0"/>
              <a:t>"Affordable Housing Solutions For All Nigerians</a:t>
            </a:r>
            <a:r>
              <a:rPr lang="en-US" dirty="0" smtClean="0"/>
              <a:t>"</a:t>
            </a:r>
            <a:endParaRPr lang="en-US" dirty="0"/>
          </a:p>
        </p:txBody>
      </p:sp>
      <p:sp>
        <p:nvSpPr>
          <p:cNvPr id="9" name="Rectangle 8"/>
          <p:cNvSpPr/>
          <p:nvPr/>
        </p:nvSpPr>
        <p:spPr>
          <a:xfrm>
            <a:off x="7807855" y="6408651"/>
            <a:ext cx="1047082" cy="215444"/>
          </a:xfrm>
          <a:prstGeom prst="rect">
            <a:avLst/>
          </a:prstGeom>
        </p:spPr>
        <p:txBody>
          <a:bodyPr wrap="none">
            <a:spAutoFit/>
          </a:bodyPr>
          <a:lstStyle/>
          <a:p>
            <a:r>
              <a:rPr lang="en-US" sz="800" dirty="0" smtClean="0">
                <a:latin typeface="Arial"/>
                <a:cs typeface="Arial"/>
              </a:rPr>
              <a:t>©   February  2016</a:t>
            </a:r>
            <a:endParaRPr lang="en-US" sz="800" dirty="0">
              <a:latin typeface="Arial"/>
              <a:cs typeface="Arial"/>
            </a:endParaRPr>
          </a:p>
        </p:txBody>
      </p:sp>
    </p:spTree>
    <p:extLst>
      <p:ext uri="{BB962C8B-B14F-4D97-AF65-F5344CB8AC3E}">
        <p14:creationId xmlns:p14="http://schemas.microsoft.com/office/powerpoint/2010/main" val="94123254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958" y="341016"/>
            <a:ext cx="6508377" cy="446520"/>
          </a:xfrm>
        </p:spPr>
        <p:txBody>
          <a:bodyPr/>
          <a:lstStyle/>
          <a:p>
            <a:r>
              <a:rPr lang="en-US" sz="2400" dirty="0" smtClean="0">
                <a:latin typeface="Arial"/>
                <a:cs typeface="Arial"/>
              </a:rPr>
              <a:t>Request</a:t>
            </a:r>
            <a:endParaRPr lang="en-US" sz="2400" dirty="0">
              <a:latin typeface="Arial"/>
              <a:cs typeface="Arial"/>
            </a:endParaRPr>
          </a:p>
        </p:txBody>
      </p:sp>
      <p:sp>
        <p:nvSpPr>
          <p:cNvPr id="4" name="TextBox 3"/>
          <p:cNvSpPr txBox="1"/>
          <p:nvPr/>
        </p:nvSpPr>
        <p:spPr>
          <a:xfrm>
            <a:off x="6977336" y="687930"/>
            <a:ext cx="1882410" cy="2600712"/>
          </a:xfrm>
          <a:prstGeom prst="rect">
            <a:avLst/>
          </a:prstGeom>
          <a:noFill/>
        </p:spPr>
        <p:txBody>
          <a:bodyPr wrap="square" rtlCol="0">
            <a:spAutoFit/>
          </a:bodyPr>
          <a:lstStyle/>
          <a:p>
            <a:r>
              <a:rPr lang="en-US" sz="4000" dirty="0" smtClean="0">
                <a:solidFill>
                  <a:srgbClr val="FFFFFF"/>
                </a:solidFill>
                <a:latin typeface="Avenir Black Oblique"/>
                <a:cs typeface="Avenir Black Oblique"/>
              </a:rPr>
              <a:t>  NHI</a:t>
            </a:r>
          </a:p>
          <a:p>
            <a:endParaRPr lang="en-US" sz="800" dirty="0" smtClean="0">
              <a:solidFill>
                <a:srgbClr val="FFFFFF"/>
              </a:solidFill>
              <a:latin typeface="Avenir Black Oblique"/>
              <a:cs typeface="Avenir Black Oblique"/>
            </a:endParaRPr>
          </a:p>
          <a:p>
            <a:r>
              <a:rPr lang="en-US" sz="1100" dirty="0" smtClean="0">
                <a:solidFill>
                  <a:schemeClr val="bg1"/>
                </a:solidFill>
                <a:latin typeface="Arial"/>
                <a:cs typeface="Arial"/>
              </a:rPr>
              <a:t>      </a:t>
            </a:r>
            <a:r>
              <a:rPr lang="en-US" sz="1100" dirty="0">
                <a:solidFill>
                  <a:schemeClr val="bg1"/>
                </a:solidFill>
                <a:latin typeface="Arial"/>
                <a:cs typeface="Arial"/>
              </a:rPr>
              <a:t>“</a:t>
            </a:r>
            <a:r>
              <a:rPr lang="en-US" sz="800" dirty="0">
                <a:solidFill>
                  <a:schemeClr val="bg1"/>
                </a:solidFill>
                <a:latin typeface="Arial"/>
                <a:cs typeface="Arial"/>
              </a:rPr>
              <a:t>Thinking Global, Acting Local”</a:t>
            </a:r>
          </a:p>
          <a:p>
            <a:endParaRPr lang="en-US" sz="800" dirty="0" smtClean="0">
              <a:solidFill>
                <a:srgbClr val="FFFFFF"/>
              </a:solidFill>
              <a:latin typeface="Avenir Black Oblique"/>
              <a:cs typeface="Avenir Black Oblique"/>
            </a:endParaRPr>
          </a:p>
          <a:p>
            <a:endParaRPr lang="en-US" sz="800" dirty="0" smtClean="0">
              <a:solidFill>
                <a:srgbClr val="FFFFFF"/>
              </a:solidFill>
              <a:latin typeface="Avenir Black Oblique"/>
              <a:cs typeface="Avenir Black Oblique"/>
            </a:endParaRPr>
          </a:p>
          <a:p>
            <a:endParaRPr lang="en-US" sz="800" dirty="0" smtClean="0">
              <a:solidFill>
                <a:srgbClr val="FFFFFF"/>
              </a:solidFill>
              <a:latin typeface="Avenir Black Oblique"/>
              <a:cs typeface="Avenir Black Oblique"/>
            </a:endParaRPr>
          </a:p>
          <a:p>
            <a:endParaRPr lang="en-US" sz="800" dirty="0" smtClean="0">
              <a:solidFill>
                <a:srgbClr val="FFFFFF"/>
              </a:solidFill>
              <a:latin typeface="Avenir Black Oblique"/>
              <a:cs typeface="Avenir Black Oblique"/>
            </a:endParaRPr>
          </a:p>
          <a:p>
            <a:endParaRPr lang="en-US" sz="800" dirty="0" smtClean="0">
              <a:solidFill>
                <a:srgbClr val="FFFFFF"/>
              </a:solidFill>
              <a:latin typeface="Avenir Black Oblique"/>
              <a:cs typeface="Avenir Black Oblique"/>
            </a:endParaRPr>
          </a:p>
          <a:p>
            <a:endParaRPr lang="en-US" sz="800" dirty="0" smtClean="0">
              <a:solidFill>
                <a:srgbClr val="FFFFFF"/>
              </a:solidFill>
              <a:latin typeface="Avenir Black Oblique"/>
              <a:cs typeface="Avenir Black Oblique"/>
            </a:endParaRPr>
          </a:p>
          <a:p>
            <a:endParaRPr lang="en-US" sz="800" dirty="0" smtClean="0">
              <a:solidFill>
                <a:srgbClr val="FFFFFF"/>
              </a:solidFill>
              <a:latin typeface="Avenir Black Oblique"/>
              <a:cs typeface="Avenir Black Oblique"/>
            </a:endParaRPr>
          </a:p>
          <a:p>
            <a:endParaRPr lang="en-US" sz="800" dirty="0" smtClean="0">
              <a:solidFill>
                <a:srgbClr val="FFFFFF"/>
              </a:solidFill>
              <a:latin typeface="Avenir Black Oblique"/>
              <a:cs typeface="Avenir Black Oblique"/>
            </a:endParaRPr>
          </a:p>
          <a:p>
            <a:endParaRPr lang="en-US" sz="800" dirty="0" smtClean="0">
              <a:solidFill>
                <a:srgbClr val="FFFFFF"/>
              </a:solidFill>
              <a:latin typeface="Avenir Black Oblique"/>
              <a:cs typeface="Avenir Black Oblique"/>
            </a:endParaRPr>
          </a:p>
          <a:p>
            <a:endParaRPr lang="en-US" sz="800" dirty="0" smtClean="0">
              <a:solidFill>
                <a:srgbClr val="FFFFFF"/>
              </a:solidFill>
              <a:latin typeface="Avenir Black Oblique"/>
              <a:cs typeface="Avenir Black Oblique"/>
            </a:endParaRPr>
          </a:p>
          <a:p>
            <a:endParaRPr lang="en-US" sz="800" dirty="0" smtClean="0">
              <a:solidFill>
                <a:srgbClr val="FFFFFF"/>
              </a:solidFill>
              <a:latin typeface="Avenir Black Oblique"/>
              <a:cs typeface="Avenir Black Oblique"/>
            </a:endParaRPr>
          </a:p>
          <a:p>
            <a:endParaRPr lang="en-US" sz="800" dirty="0">
              <a:solidFill>
                <a:srgbClr val="FFFFFF"/>
              </a:solidFill>
              <a:latin typeface="Avenir Black Oblique"/>
              <a:cs typeface="Avenir Black Oblique"/>
            </a:endParaRPr>
          </a:p>
          <a:p>
            <a:endParaRPr lang="en-US" sz="800" dirty="0">
              <a:solidFill>
                <a:srgbClr val="FFFFFF"/>
              </a:solidFill>
              <a:latin typeface="Avenir Black Oblique"/>
              <a:cs typeface="Avenir Black Oblique"/>
            </a:endParaRPr>
          </a:p>
        </p:txBody>
      </p:sp>
      <p:sp>
        <p:nvSpPr>
          <p:cNvPr id="3" name="Content Placeholder 2"/>
          <p:cNvSpPr>
            <a:spLocks noGrp="1"/>
          </p:cNvSpPr>
          <p:nvPr>
            <p:ph idx="1"/>
          </p:nvPr>
        </p:nvSpPr>
        <p:spPr>
          <a:xfrm>
            <a:off x="174812" y="1979344"/>
            <a:ext cx="8308788" cy="4814846"/>
          </a:xfrm>
        </p:spPr>
        <p:txBody>
          <a:bodyPr>
            <a:normAutofit/>
          </a:bodyPr>
          <a:lstStyle/>
          <a:p>
            <a:r>
              <a:rPr lang="en-US" sz="2400" dirty="0" smtClean="0">
                <a:latin typeface="Arial" charset="0"/>
                <a:ea typeface="Arial" charset="0"/>
                <a:cs typeface="Arial" charset="0"/>
              </a:rPr>
              <a:t>FG/State/Local Government Support for the provision of Land, Infrastructure, Off-takers and Financial </a:t>
            </a:r>
            <a:r>
              <a:rPr lang="en-US" sz="2400" dirty="0">
                <a:latin typeface="Arial" charset="0"/>
                <a:ea typeface="Arial" charset="0"/>
                <a:cs typeface="Arial" charset="0"/>
              </a:rPr>
              <a:t>G</a:t>
            </a:r>
            <a:r>
              <a:rPr lang="en-US" sz="2400" dirty="0" smtClean="0">
                <a:latin typeface="Arial" charset="0"/>
                <a:ea typeface="Arial" charset="0"/>
                <a:cs typeface="Arial" charset="0"/>
              </a:rPr>
              <a:t>uarantees from Nigerian Primary Mortgage Institutions (PMI). </a:t>
            </a:r>
          </a:p>
          <a:p>
            <a:r>
              <a:rPr lang="en-US" sz="2400" dirty="0" smtClean="0">
                <a:latin typeface="Arial" charset="0"/>
                <a:ea typeface="Arial" charset="0"/>
                <a:cs typeface="Arial" charset="0"/>
              </a:rPr>
              <a:t>To approve this effort to be carried out as a registered Foundation by the name of; </a:t>
            </a:r>
          </a:p>
          <a:p>
            <a:pPr lvl="2">
              <a:buFont typeface="Courier New" charset="0"/>
              <a:buChar char="o"/>
            </a:pPr>
            <a:r>
              <a:rPr lang="en-US" sz="2400" b="1" u="sng" dirty="0" smtClean="0">
                <a:latin typeface="Arial" charset="0"/>
                <a:ea typeface="Arial" charset="0"/>
                <a:cs typeface="Arial" charset="0"/>
              </a:rPr>
              <a:t>NATIONAL HOUSING INITIATIVE  FOUNDATION (NHIF) </a:t>
            </a:r>
          </a:p>
          <a:p>
            <a:pPr marL="0" indent="0">
              <a:buNone/>
            </a:pPr>
            <a:endParaRPr lang="en-US" dirty="0" smtClean="0"/>
          </a:p>
        </p:txBody>
      </p:sp>
      <p:sp>
        <p:nvSpPr>
          <p:cNvPr id="7" name="Slide Number Placeholder 6"/>
          <p:cNvSpPr>
            <a:spLocks noGrp="1"/>
          </p:cNvSpPr>
          <p:nvPr>
            <p:ph type="sldNum" sz="quarter" idx="12"/>
          </p:nvPr>
        </p:nvSpPr>
        <p:spPr/>
        <p:txBody>
          <a:bodyPr/>
          <a:lstStyle/>
          <a:p>
            <a:fld id="{0F4A5E66-914C-5748-B97C-7CD75A7ED2D6}" type="slidenum">
              <a:rPr lang="en-US" smtClean="0"/>
              <a:t>45</a:t>
            </a:fld>
            <a:endParaRPr lang="en-US" dirty="0"/>
          </a:p>
        </p:txBody>
      </p:sp>
      <p:sp>
        <p:nvSpPr>
          <p:cNvPr id="8" name="Footer Placeholder 7"/>
          <p:cNvSpPr>
            <a:spLocks noGrp="1"/>
          </p:cNvSpPr>
          <p:nvPr>
            <p:ph type="ftr" sz="quarter" idx="11"/>
          </p:nvPr>
        </p:nvSpPr>
        <p:spPr/>
        <p:txBody>
          <a:bodyPr/>
          <a:lstStyle/>
          <a:p>
            <a:r>
              <a:rPr lang="en-US" sz="800" dirty="0" smtClean="0"/>
              <a:t>"Affordable Housing Solutions For All Nigerians"</a:t>
            </a:r>
            <a:endParaRPr lang="en-US" sz="800" dirty="0"/>
          </a:p>
        </p:txBody>
      </p:sp>
      <p:sp>
        <p:nvSpPr>
          <p:cNvPr id="9" name="Rectangle 8"/>
          <p:cNvSpPr/>
          <p:nvPr/>
        </p:nvSpPr>
        <p:spPr>
          <a:xfrm>
            <a:off x="7807855" y="6408651"/>
            <a:ext cx="1047082" cy="215444"/>
          </a:xfrm>
          <a:prstGeom prst="rect">
            <a:avLst/>
          </a:prstGeom>
        </p:spPr>
        <p:txBody>
          <a:bodyPr wrap="none">
            <a:spAutoFit/>
          </a:bodyPr>
          <a:lstStyle/>
          <a:p>
            <a:r>
              <a:rPr lang="en-US" sz="800" dirty="0" smtClean="0">
                <a:latin typeface="Arial"/>
                <a:cs typeface="Arial"/>
              </a:rPr>
              <a:t>©   February  2016</a:t>
            </a:r>
            <a:endParaRPr lang="en-US" sz="800" dirty="0">
              <a:latin typeface="Arial"/>
              <a:cs typeface="Arial"/>
            </a:endParaRPr>
          </a:p>
        </p:txBody>
      </p:sp>
    </p:spTree>
    <p:extLst>
      <p:ext uri="{BB962C8B-B14F-4D97-AF65-F5344CB8AC3E}">
        <p14:creationId xmlns:p14="http://schemas.microsoft.com/office/powerpoint/2010/main" val="1813752803"/>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175500" y="687930"/>
            <a:ext cx="1608667" cy="1246495"/>
          </a:xfrm>
          <a:prstGeom prst="rect">
            <a:avLst/>
          </a:prstGeom>
          <a:noFill/>
        </p:spPr>
        <p:txBody>
          <a:bodyPr wrap="square" rtlCol="0">
            <a:spAutoFit/>
          </a:bodyPr>
          <a:lstStyle/>
          <a:p>
            <a:r>
              <a:rPr lang="en-US" sz="4000" dirty="0" smtClean="0">
                <a:solidFill>
                  <a:srgbClr val="FFFFFF"/>
                </a:solidFill>
                <a:latin typeface="Avenir Black Oblique"/>
                <a:cs typeface="Avenir Black Oblique"/>
              </a:rPr>
              <a:t> NHI</a:t>
            </a:r>
          </a:p>
          <a:p>
            <a:r>
              <a:rPr lang="en-US" sz="1100" dirty="0">
                <a:solidFill>
                  <a:schemeClr val="bg1"/>
                </a:solidFill>
                <a:latin typeface="Arial"/>
                <a:cs typeface="Arial"/>
              </a:rPr>
              <a:t> “</a:t>
            </a:r>
            <a:r>
              <a:rPr lang="en-US" sz="800" dirty="0">
                <a:solidFill>
                  <a:schemeClr val="bg1"/>
                </a:solidFill>
                <a:latin typeface="Arial"/>
                <a:cs typeface="Arial"/>
              </a:rPr>
              <a:t>Thinking Global, Acting Local”</a:t>
            </a:r>
          </a:p>
          <a:p>
            <a:endParaRPr lang="en-US" sz="800" dirty="0">
              <a:solidFill>
                <a:srgbClr val="FFFFFF"/>
              </a:solidFill>
              <a:latin typeface="Avenir Black Oblique"/>
              <a:cs typeface="Avenir Black Oblique"/>
            </a:endParaRPr>
          </a:p>
          <a:p>
            <a:endParaRPr lang="en-US" sz="800" dirty="0">
              <a:solidFill>
                <a:srgbClr val="FFFFFF"/>
              </a:solidFill>
              <a:latin typeface="Avenir Black Oblique"/>
              <a:cs typeface="Avenir Black Oblique"/>
            </a:endParaRPr>
          </a:p>
        </p:txBody>
      </p:sp>
      <p:sp>
        <p:nvSpPr>
          <p:cNvPr id="6" name="Title 1"/>
          <p:cNvSpPr>
            <a:spLocks noGrp="1"/>
          </p:cNvSpPr>
          <p:nvPr>
            <p:ph type="title"/>
          </p:nvPr>
        </p:nvSpPr>
        <p:spPr>
          <a:xfrm>
            <a:off x="3091180" y="3037361"/>
            <a:ext cx="2269490" cy="745067"/>
          </a:xfrm>
        </p:spPr>
        <p:txBody>
          <a:bodyPr/>
          <a:lstStyle/>
          <a:p>
            <a:pPr algn="ctr"/>
            <a:r>
              <a:rPr lang="en-US" b="1" dirty="0" smtClean="0">
                <a:latin typeface="Arial"/>
                <a:cs typeface="Arial"/>
              </a:rPr>
              <a:t>Appendix</a:t>
            </a:r>
            <a:endParaRPr lang="en-US" b="1" dirty="0">
              <a:latin typeface="Arial"/>
              <a:cs typeface="Arial"/>
            </a:endParaRPr>
          </a:p>
        </p:txBody>
      </p:sp>
      <p:sp>
        <p:nvSpPr>
          <p:cNvPr id="3" name="Slide Number Placeholder 2"/>
          <p:cNvSpPr>
            <a:spLocks noGrp="1"/>
          </p:cNvSpPr>
          <p:nvPr>
            <p:ph type="sldNum" sz="quarter" idx="12"/>
          </p:nvPr>
        </p:nvSpPr>
        <p:spPr/>
        <p:txBody>
          <a:bodyPr/>
          <a:lstStyle/>
          <a:p>
            <a:fld id="{0F4A5E66-914C-5748-B97C-7CD75A7ED2D6}" type="slidenum">
              <a:rPr lang="en-US" smtClean="0"/>
              <a:t>46</a:t>
            </a:fld>
            <a:endParaRPr lang="en-US" dirty="0"/>
          </a:p>
        </p:txBody>
      </p:sp>
      <p:sp>
        <p:nvSpPr>
          <p:cNvPr id="7" name="Footer Placeholder 6"/>
          <p:cNvSpPr>
            <a:spLocks noGrp="1"/>
          </p:cNvSpPr>
          <p:nvPr>
            <p:ph type="ftr" sz="quarter" idx="11"/>
          </p:nvPr>
        </p:nvSpPr>
        <p:spPr/>
        <p:txBody>
          <a:bodyPr/>
          <a:lstStyle/>
          <a:p>
            <a:r>
              <a:rPr lang="en-US" sz="800" dirty="0" smtClean="0"/>
              <a:t>"Affordable Housing Solutions For All Nigerians</a:t>
            </a:r>
            <a:r>
              <a:rPr lang="en-US" dirty="0" smtClean="0"/>
              <a:t>"</a:t>
            </a:r>
            <a:endParaRPr lang="en-US" dirty="0"/>
          </a:p>
        </p:txBody>
      </p:sp>
      <p:sp>
        <p:nvSpPr>
          <p:cNvPr id="9" name="Rectangle 8"/>
          <p:cNvSpPr/>
          <p:nvPr/>
        </p:nvSpPr>
        <p:spPr>
          <a:xfrm>
            <a:off x="7807855" y="6408651"/>
            <a:ext cx="1047082" cy="215444"/>
          </a:xfrm>
          <a:prstGeom prst="rect">
            <a:avLst/>
          </a:prstGeom>
        </p:spPr>
        <p:txBody>
          <a:bodyPr wrap="none">
            <a:spAutoFit/>
          </a:bodyPr>
          <a:lstStyle/>
          <a:p>
            <a:r>
              <a:rPr lang="en-US" sz="800" dirty="0" smtClean="0">
                <a:latin typeface="Arial"/>
                <a:cs typeface="Arial"/>
              </a:rPr>
              <a:t>©   February  2016</a:t>
            </a:r>
            <a:endParaRPr lang="en-US" sz="800" dirty="0">
              <a:latin typeface="Arial"/>
              <a:cs typeface="Arial"/>
            </a:endParaRPr>
          </a:p>
        </p:txBody>
      </p:sp>
    </p:spTree>
    <p:extLst>
      <p:ext uri="{BB962C8B-B14F-4D97-AF65-F5344CB8AC3E}">
        <p14:creationId xmlns:p14="http://schemas.microsoft.com/office/powerpoint/2010/main" val="182450415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150100" y="687930"/>
            <a:ext cx="1634067" cy="1246495"/>
          </a:xfrm>
          <a:prstGeom prst="rect">
            <a:avLst/>
          </a:prstGeom>
          <a:noFill/>
        </p:spPr>
        <p:txBody>
          <a:bodyPr wrap="square" rtlCol="0">
            <a:spAutoFit/>
          </a:bodyPr>
          <a:lstStyle/>
          <a:p>
            <a:r>
              <a:rPr lang="en-US" sz="4000" dirty="0" smtClean="0">
                <a:solidFill>
                  <a:srgbClr val="FFFFFF"/>
                </a:solidFill>
                <a:latin typeface="Avenir Black Oblique"/>
                <a:cs typeface="Avenir Black Oblique"/>
              </a:rPr>
              <a:t> NHI</a:t>
            </a:r>
          </a:p>
          <a:p>
            <a:endParaRPr lang="en-US" sz="800" dirty="0" smtClean="0">
              <a:solidFill>
                <a:srgbClr val="FFFFFF"/>
              </a:solidFill>
              <a:latin typeface="Avenir Black Oblique"/>
              <a:cs typeface="Avenir Black Oblique"/>
            </a:endParaRPr>
          </a:p>
          <a:p>
            <a:r>
              <a:rPr lang="en-US" sz="1100" dirty="0">
                <a:solidFill>
                  <a:schemeClr val="bg1"/>
                </a:solidFill>
                <a:latin typeface="Arial"/>
                <a:cs typeface="Arial"/>
              </a:rPr>
              <a:t> “</a:t>
            </a:r>
            <a:r>
              <a:rPr lang="en-US" sz="800" dirty="0">
                <a:solidFill>
                  <a:schemeClr val="bg1"/>
                </a:solidFill>
                <a:latin typeface="Arial"/>
                <a:cs typeface="Arial"/>
              </a:rPr>
              <a:t>Thinking Global, Acting Local”</a:t>
            </a:r>
          </a:p>
          <a:p>
            <a:endParaRPr lang="en-US" sz="800" dirty="0" smtClean="0">
              <a:solidFill>
                <a:srgbClr val="FFFFFF"/>
              </a:solidFill>
              <a:latin typeface="Avenir Black Oblique"/>
              <a:cs typeface="Avenir Black Oblique"/>
            </a:endParaRPr>
          </a:p>
          <a:p>
            <a:endParaRPr lang="en-US" sz="800" dirty="0">
              <a:solidFill>
                <a:srgbClr val="FFFFFF"/>
              </a:solidFill>
              <a:latin typeface="Avenir Black Oblique"/>
              <a:cs typeface="Avenir Black Oblique"/>
            </a:endParaRPr>
          </a:p>
        </p:txBody>
      </p:sp>
      <p:sp>
        <p:nvSpPr>
          <p:cNvPr id="11" name="Title 1"/>
          <p:cNvSpPr txBox="1">
            <a:spLocks/>
          </p:cNvSpPr>
          <p:nvPr/>
        </p:nvSpPr>
        <p:spPr>
          <a:xfrm>
            <a:off x="1368500" y="3063240"/>
            <a:ext cx="6508377" cy="1543050"/>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600" kern="1200">
                <a:solidFill>
                  <a:schemeClr val="accent1"/>
                </a:solidFill>
                <a:latin typeface="+mj-lt"/>
                <a:ea typeface="+mj-ea"/>
                <a:cs typeface="+mj-cs"/>
              </a:defRPr>
            </a:lvl1pPr>
          </a:lstStyle>
          <a:p>
            <a:pPr algn="ctr"/>
            <a:r>
              <a:rPr lang="en-US" sz="6600" i="1" dirty="0" smtClean="0">
                <a:latin typeface="Apple Chancery"/>
                <a:cs typeface="Apple Chancery"/>
              </a:rPr>
              <a:t>Thank you.</a:t>
            </a:r>
          </a:p>
          <a:p>
            <a:pPr algn="ctr"/>
            <a:endParaRPr lang="en-US" sz="2400" i="1" dirty="0">
              <a:latin typeface="Apple Chancery"/>
              <a:cs typeface="Apple Chancery"/>
            </a:endParaRPr>
          </a:p>
          <a:p>
            <a:pPr algn="ctr"/>
            <a:r>
              <a:rPr lang="en-US" sz="2400" i="1" dirty="0" smtClean="0">
                <a:latin typeface="Apple Chancery"/>
                <a:cs typeface="Apple Chancery"/>
              </a:rPr>
              <a:t>We look forward to working with you</a:t>
            </a:r>
          </a:p>
        </p:txBody>
      </p:sp>
      <p:sp>
        <p:nvSpPr>
          <p:cNvPr id="7" name="Slide Number Placeholder 6"/>
          <p:cNvSpPr>
            <a:spLocks noGrp="1"/>
          </p:cNvSpPr>
          <p:nvPr>
            <p:ph type="sldNum" sz="quarter" idx="12"/>
          </p:nvPr>
        </p:nvSpPr>
        <p:spPr/>
        <p:txBody>
          <a:bodyPr/>
          <a:lstStyle/>
          <a:p>
            <a:fld id="{0F4A5E66-914C-5748-B97C-7CD75A7ED2D6}" type="slidenum">
              <a:rPr lang="en-US" smtClean="0"/>
              <a:t>47</a:t>
            </a:fld>
            <a:endParaRPr lang="en-US" dirty="0"/>
          </a:p>
        </p:txBody>
      </p:sp>
      <p:sp>
        <p:nvSpPr>
          <p:cNvPr id="8" name="Footer Placeholder 7"/>
          <p:cNvSpPr>
            <a:spLocks noGrp="1"/>
          </p:cNvSpPr>
          <p:nvPr>
            <p:ph type="ftr" sz="quarter" idx="11"/>
          </p:nvPr>
        </p:nvSpPr>
        <p:spPr/>
        <p:txBody>
          <a:bodyPr/>
          <a:lstStyle/>
          <a:p>
            <a:r>
              <a:rPr lang="en-US" sz="800" dirty="0" smtClean="0"/>
              <a:t>"Affordable Housing Solutions For All Nigerians</a:t>
            </a:r>
            <a:r>
              <a:rPr lang="en-US" dirty="0" smtClean="0"/>
              <a:t>"</a:t>
            </a:r>
            <a:endParaRPr lang="en-US" dirty="0"/>
          </a:p>
        </p:txBody>
      </p:sp>
      <p:sp>
        <p:nvSpPr>
          <p:cNvPr id="9" name="Rectangle 8"/>
          <p:cNvSpPr/>
          <p:nvPr/>
        </p:nvSpPr>
        <p:spPr>
          <a:xfrm>
            <a:off x="7807855" y="6408651"/>
            <a:ext cx="1047082" cy="215444"/>
          </a:xfrm>
          <a:prstGeom prst="rect">
            <a:avLst/>
          </a:prstGeom>
        </p:spPr>
        <p:txBody>
          <a:bodyPr wrap="none">
            <a:spAutoFit/>
          </a:bodyPr>
          <a:lstStyle/>
          <a:p>
            <a:r>
              <a:rPr lang="en-US" sz="800" dirty="0" smtClean="0">
                <a:latin typeface="Arial"/>
                <a:cs typeface="Arial"/>
              </a:rPr>
              <a:t>©   February  2016</a:t>
            </a:r>
            <a:endParaRPr lang="en-US" sz="800" dirty="0">
              <a:latin typeface="Arial"/>
              <a:cs typeface="Arial"/>
            </a:endParaRPr>
          </a:p>
        </p:txBody>
      </p:sp>
    </p:spTree>
    <p:extLst>
      <p:ext uri="{BB962C8B-B14F-4D97-AF65-F5344CB8AC3E}">
        <p14:creationId xmlns:p14="http://schemas.microsoft.com/office/powerpoint/2010/main" val="853277470"/>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LOI AHIF Lagos.pdf"/>
          <p:cNvPicPr>
            <a:picLocks noGrp="1" noChangeAspect="1"/>
          </p:cNvPicPr>
          <p:nvPr>
            <p:ph idx="1"/>
          </p:nvPr>
        </p:nvPicPr>
        <p:blipFill>
          <a:blip r:embed="rId2">
            <a:extLst>
              <a:ext uri="{28A0092B-C50C-407E-A947-70E740481C1C}">
                <a14:useLocalDpi xmlns:a14="http://schemas.microsoft.com/office/drawing/2010/main" val="0"/>
              </a:ext>
            </a:extLst>
          </a:blip>
          <a:srcRect l="-20202" r="-20202"/>
          <a:stretch>
            <a:fillRect/>
          </a:stretch>
        </p:blipFill>
        <p:spPr>
          <a:xfrm>
            <a:off x="457200" y="726141"/>
            <a:ext cx="5816600" cy="5725459"/>
          </a:xfrm>
        </p:spPr>
      </p:pic>
      <p:sp>
        <p:nvSpPr>
          <p:cNvPr id="4" name="Footer Placeholder 3"/>
          <p:cNvSpPr>
            <a:spLocks noGrp="1"/>
          </p:cNvSpPr>
          <p:nvPr>
            <p:ph type="ftr" sz="quarter" idx="11"/>
          </p:nvPr>
        </p:nvSpPr>
        <p:spPr/>
        <p:txBody>
          <a:bodyPr/>
          <a:lstStyle/>
          <a:p>
            <a:r>
              <a:rPr lang="en-US" smtClean="0"/>
              <a:t>"Affordable Housing Solutions For All Nigerians"</a:t>
            </a:r>
            <a:endParaRPr lang="en-US" dirty="0"/>
          </a:p>
        </p:txBody>
      </p:sp>
      <p:sp>
        <p:nvSpPr>
          <p:cNvPr id="5" name="Slide Number Placeholder 4"/>
          <p:cNvSpPr>
            <a:spLocks noGrp="1"/>
          </p:cNvSpPr>
          <p:nvPr>
            <p:ph type="sldNum" sz="quarter" idx="12"/>
          </p:nvPr>
        </p:nvSpPr>
        <p:spPr/>
        <p:txBody>
          <a:bodyPr/>
          <a:lstStyle/>
          <a:p>
            <a:fld id="{0F4A5E66-914C-5748-B97C-7CD75A7ED2D6}" type="slidenum">
              <a:rPr lang="en-US" smtClean="0"/>
              <a:t>48</a:t>
            </a:fld>
            <a:endParaRPr lang="en-US" dirty="0"/>
          </a:p>
        </p:txBody>
      </p:sp>
      <p:sp>
        <p:nvSpPr>
          <p:cNvPr id="8" name="Title 1"/>
          <p:cNvSpPr>
            <a:spLocks noGrp="1"/>
          </p:cNvSpPr>
          <p:nvPr>
            <p:ph type="title"/>
          </p:nvPr>
        </p:nvSpPr>
        <p:spPr>
          <a:xfrm>
            <a:off x="457199" y="342900"/>
            <a:ext cx="6508377" cy="208616"/>
          </a:xfrm>
        </p:spPr>
        <p:txBody>
          <a:bodyPr/>
          <a:lstStyle/>
          <a:p>
            <a:r>
              <a:rPr lang="en-US" sz="2000" b="1" dirty="0" smtClean="0"/>
              <a:t>EXPRESSION OF INTEREST LETTERS</a:t>
            </a:r>
            <a:endParaRPr lang="en-US" sz="2000" b="1" dirty="0"/>
          </a:p>
        </p:txBody>
      </p:sp>
      <p:sp>
        <p:nvSpPr>
          <p:cNvPr id="9" name="TextBox 8"/>
          <p:cNvSpPr txBox="1"/>
          <p:nvPr/>
        </p:nvSpPr>
        <p:spPr>
          <a:xfrm>
            <a:off x="7150100" y="687930"/>
            <a:ext cx="1634067" cy="1246495"/>
          </a:xfrm>
          <a:prstGeom prst="rect">
            <a:avLst/>
          </a:prstGeom>
          <a:noFill/>
        </p:spPr>
        <p:txBody>
          <a:bodyPr wrap="square" rtlCol="0">
            <a:spAutoFit/>
          </a:bodyPr>
          <a:lstStyle/>
          <a:p>
            <a:r>
              <a:rPr lang="en-US" sz="4000" dirty="0" smtClean="0">
                <a:solidFill>
                  <a:srgbClr val="FFFFFF"/>
                </a:solidFill>
                <a:latin typeface="Avenir Black Oblique"/>
                <a:cs typeface="Avenir Black Oblique"/>
              </a:rPr>
              <a:t> NHI</a:t>
            </a:r>
          </a:p>
          <a:p>
            <a:endParaRPr lang="en-US" sz="800" dirty="0" smtClean="0">
              <a:solidFill>
                <a:srgbClr val="FFFFFF"/>
              </a:solidFill>
              <a:latin typeface="Avenir Black Oblique"/>
              <a:cs typeface="Avenir Black Oblique"/>
            </a:endParaRPr>
          </a:p>
          <a:p>
            <a:r>
              <a:rPr lang="en-US" sz="1100" dirty="0">
                <a:solidFill>
                  <a:schemeClr val="bg1"/>
                </a:solidFill>
                <a:latin typeface="Arial"/>
                <a:cs typeface="Arial"/>
              </a:rPr>
              <a:t> “</a:t>
            </a:r>
            <a:r>
              <a:rPr lang="en-US" sz="800" dirty="0">
                <a:solidFill>
                  <a:schemeClr val="bg1"/>
                </a:solidFill>
                <a:latin typeface="Arial"/>
                <a:cs typeface="Arial"/>
              </a:rPr>
              <a:t>Thinking Global, Acting Local”</a:t>
            </a:r>
          </a:p>
          <a:p>
            <a:endParaRPr lang="en-US" sz="800" dirty="0" smtClean="0">
              <a:solidFill>
                <a:srgbClr val="FFFFFF"/>
              </a:solidFill>
              <a:latin typeface="Avenir Black Oblique"/>
              <a:cs typeface="Avenir Black Oblique"/>
            </a:endParaRPr>
          </a:p>
          <a:p>
            <a:endParaRPr lang="en-US" sz="800" dirty="0">
              <a:solidFill>
                <a:srgbClr val="FFFFFF"/>
              </a:solidFill>
              <a:latin typeface="Avenir Black Oblique"/>
              <a:cs typeface="Avenir Black Oblique"/>
            </a:endParaRPr>
          </a:p>
        </p:txBody>
      </p:sp>
      <p:sp>
        <p:nvSpPr>
          <p:cNvPr id="10" name="Rectangle 9"/>
          <p:cNvSpPr/>
          <p:nvPr/>
        </p:nvSpPr>
        <p:spPr>
          <a:xfrm>
            <a:off x="7807855" y="6408651"/>
            <a:ext cx="1047082" cy="215444"/>
          </a:xfrm>
          <a:prstGeom prst="rect">
            <a:avLst/>
          </a:prstGeom>
        </p:spPr>
        <p:txBody>
          <a:bodyPr wrap="none">
            <a:spAutoFit/>
          </a:bodyPr>
          <a:lstStyle/>
          <a:p>
            <a:r>
              <a:rPr lang="en-US" sz="800" dirty="0" smtClean="0">
                <a:latin typeface="Arial"/>
                <a:cs typeface="Arial"/>
              </a:rPr>
              <a:t>©   February  2016</a:t>
            </a:r>
            <a:endParaRPr lang="en-US" sz="800" dirty="0">
              <a:latin typeface="Arial"/>
              <a:cs typeface="Arial"/>
            </a:endParaRPr>
          </a:p>
        </p:txBody>
      </p:sp>
    </p:spTree>
    <p:extLst>
      <p:ext uri="{BB962C8B-B14F-4D97-AF65-F5344CB8AC3E}">
        <p14:creationId xmlns:p14="http://schemas.microsoft.com/office/powerpoint/2010/main" val="36782266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"Affordable Housing Solutions For All Nigerians"</a:t>
            </a:r>
            <a:endParaRPr lang="en-US" dirty="0"/>
          </a:p>
        </p:txBody>
      </p:sp>
      <p:sp>
        <p:nvSpPr>
          <p:cNvPr id="5" name="Slide Number Placeholder 4"/>
          <p:cNvSpPr>
            <a:spLocks noGrp="1"/>
          </p:cNvSpPr>
          <p:nvPr>
            <p:ph type="sldNum" sz="quarter" idx="12"/>
          </p:nvPr>
        </p:nvSpPr>
        <p:spPr/>
        <p:txBody>
          <a:bodyPr/>
          <a:lstStyle/>
          <a:p>
            <a:fld id="{0F4A5E66-914C-5748-B97C-7CD75A7ED2D6}" type="slidenum">
              <a:rPr lang="en-US" smtClean="0"/>
              <a:t>49</a:t>
            </a:fld>
            <a:endParaRPr lang="en-US" dirty="0"/>
          </a:p>
        </p:txBody>
      </p:sp>
      <p:pic>
        <p:nvPicPr>
          <p:cNvPr id="12" name="Content Placeholder 11" descr="Greenwood Trading.pdf"/>
          <p:cNvPicPr>
            <a:picLocks noGrp="1" noChangeAspect="1"/>
          </p:cNvPicPr>
          <p:nvPr>
            <p:ph idx="1"/>
          </p:nvPr>
        </p:nvPicPr>
        <p:blipFill>
          <a:blip r:embed="rId2">
            <a:extLst>
              <a:ext uri="{28A0092B-C50C-407E-A947-70E740481C1C}">
                <a14:useLocalDpi xmlns:a14="http://schemas.microsoft.com/office/drawing/2010/main" val="0"/>
              </a:ext>
            </a:extLst>
          </a:blip>
          <a:srcRect l="-27655" r="-27655"/>
          <a:stretch>
            <a:fillRect/>
          </a:stretch>
        </p:blipFill>
        <p:spPr>
          <a:xfrm>
            <a:off x="457200" y="360363"/>
            <a:ext cx="6508750" cy="5765800"/>
          </a:xfrm>
        </p:spPr>
      </p:pic>
      <p:sp>
        <p:nvSpPr>
          <p:cNvPr id="14" name="TextBox 13"/>
          <p:cNvSpPr txBox="1"/>
          <p:nvPr/>
        </p:nvSpPr>
        <p:spPr>
          <a:xfrm>
            <a:off x="7150100" y="687930"/>
            <a:ext cx="1634067" cy="1246495"/>
          </a:xfrm>
          <a:prstGeom prst="rect">
            <a:avLst/>
          </a:prstGeom>
          <a:noFill/>
        </p:spPr>
        <p:txBody>
          <a:bodyPr wrap="square" rtlCol="0">
            <a:spAutoFit/>
          </a:bodyPr>
          <a:lstStyle/>
          <a:p>
            <a:r>
              <a:rPr lang="en-US" sz="4000" dirty="0" smtClean="0">
                <a:solidFill>
                  <a:srgbClr val="FFFFFF"/>
                </a:solidFill>
                <a:latin typeface="Avenir Black Oblique"/>
                <a:cs typeface="Avenir Black Oblique"/>
              </a:rPr>
              <a:t> NHI</a:t>
            </a:r>
          </a:p>
          <a:p>
            <a:endParaRPr lang="en-US" sz="800" dirty="0" smtClean="0">
              <a:solidFill>
                <a:srgbClr val="FFFFFF"/>
              </a:solidFill>
              <a:latin typeface="Avenir Black Oblique"/>
              <a:cs typeface="Avenir Black Oblique"/>
            </a:endParaRPr>
          </a:p>
          <a:p>
            <a:r>
              <a:rPr lang="en-US" sz="1100" dirty="0">
                <a:solidFill>
                  <a:schemeClr val="bg1"/>
                </a:solidFill>
                <a:latin typeface="Arial"/>
                <a:cs typeface="Arial"/>
              </a:rPr>
              <a:t> “</a:t>
            </a:r>
            <a:r>
              <a:rPr lang="en-US" sz="800" dirty="0">
                <a:solidFill>
                  <a:schemeClr val="bg1"/>
                </a:solidFill>
                <a:latin typeface="Arial"/>
                <a:cs typeface="Arial"/>
              </a:rPr>
              <a:t>Thinking Global, Acting Local”</a:t>
            </a:r>
          </a:p>
          <a:p>
            <a:endParaRPr lang="en-US" sz="800" dirty="0" smtClean="0">
              <a:solidFill>
                <a:srgbClr val="FFFFFF"/>
              </a:solidFill>
              <a:latin typeface="Avenir Black Oblique"/>
              <a:cs typeface="Avenir Black Oblique"/>
            </a:endParaRPr>
          </a:p>
          <a:p>
            <a:endParaRPr lang="en-US" sz="800" dirty="0">
              <a:solidFill>
                <a:srgbClr val="FFFFFF"/>
              </a:solidFill>
              <a:latin typeface="Avenir Black Oblique"/>
              <a:cs typeface="Avenir Black Oblique"/>
            </a:endParaRPr>
          </a:p>
        </p:txBody>
      </p:sp>
      <p:sp>
        <p:nvSpPr>
          <p:cNvPr id="15" name="Rectangle 14"/>
          <p:cNvSpPr/>
          <p:nvPr/>
        </p:nvSpPr>
        <p:spPr>
          <a:xfrm>
            <a:off x="7807855" y="6408651"/>
            <a:ext cx="1047082" cy="215444"/>
          </a:xfrm>
          <a:prstGeom prst="rect">
            <a:avLst/>
          </a:prstGeom>
        </p:spPr>
        <p:txBody>
          <a:bodyPr wrap="none">
            <a:spAutoFit/>
          </a:bodyPr>
          <a:lstStyle/>
          <a:p>
            <a:r>
              <a:rPr lang="en-US" sz="800" dirty="0" smtClean="0">
                <a:latin typeface="Arial"/>
                <a:cs typeface="Arial"/>
              </a:rPr>
              <a:t>©   February  2016</a:t>
            </a:r>
            <a:endParaRPr lang="en-US" sz="800" dirty="0">
              <a:latin typeface="Arial"/>
              <a:cs typeface="Arial"/>
            </a:endParaRPr>
          </a:p>
        </p:txBody>
      </p:sp>
    </p:spTree>
    <p:extLst>
      <p:ext uri="{BB962C8B-B14F-4D97-AF65-F5344CB8AC3E}">
        <p14:creationId xmlns:p14="http://schemas.microsoft.com/office/powerpoint/2010/main" val="9486236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812" y="152401"/>
            <a:ext cx="6790765" cy="457199"/>
          </a:xfrm>
        </p:spPr>
        <p:txBody>
          <a:bodyPr/>
          <a:lstStyle/>
          <a:p>
            <a:r>
              <a:rPr lang="en-US" sz="2400" dirty="0" smtClean="0">
                <a:latin typeface="Arial"/>
                <a:cs typeface="Arial"/>
              </a:rPr>
              <a:t>Introduction Contd.</a:t>
            </a:r>
            <a:endParaRPr lang="en-US" sz="2400" dirty="0">
              <a:latin typeface="Arial"/>
              <a:cs typeface="Arial"/>
            </a:endParaRPr>
          </a:p>
        </p:txBody>
      </p:sp>
      <p:sp>
        <p:nvSpPr>
          <p:cNvPr id="3" name="Content Placeholder 2"/>
          <p:cNvSpPr>
            <a:spLocks noGrp="1"/>
          </p:cNvSpPr>
          <p:nvPr>
            <p:ph idx="1"/>
          </p:nvPr>
        </p:nvSpPr>
        <p:spPr>
          <a:xfrm>
            <a:off x="0" y="609600"/>
            <a:ext cx="7264400" cy="5516563"/>
          </a:xfrm>
        </p:spPr>
        <p:txBody>
          <a:bodyPr>
            <a:normAutofit fontScale="25000" lnSpcReduction="20000"/>
          </a:bodyPr>
          <a:lstStyle/>
          <a:p>
            <a:pPr marL="0" indent="0">
              <a:buNone/>
            </a:pPr>
            <a:endParaRPr lang="en-US" sz="3200" dirty="0"/>
          </a:p>
          <a:p>
            <a:r>
              <a:rPr lang="en-US" sz="7200" dirty="0">
                <a:latin typeface="Arial"/>
                <a:cs typeface="Arial"/>
              </a:rPr>
              <a:t>This Housing Initiative would </a:t>
            </a:r>
            <a:r>
              <a:rPr lang="en-US" sz="7200" b="1" dirty="0">
                <a:latin typeface="Arial"/>
                <a:cs typeface="Arial"/>
              </a:rPr>
              <a:t>guarantee access to long term Mortgage facilities coupled with very low interest rates.</a:t>
            </a:r>
            <a:r>
              <a:rPr lang="en-US" sz="7200" dirty="0">
                <a:latin typeface="Arial"/>
                <a:cs typeface="Arial"/>
              </a:rPr>
              <a:t> Our Team has the Leadership, Passion, Commitment with Professional Expertise, and Financial reach to deliver on these goals. </a:t>
            </a:r>
          </a:p>
          <a:p>
            <a:r>
              <a:rPr lang="en-US" sz="7200" dirty="0">
                <a:latin typeface="Arial"/>
                <a:cs typeface="Arial"/>
              </a:rPr>
              <a:t>The New Housing Ideas Limited (NHIL) will sponsor the NATIONAL HOUSING INITIATIVE FOUNDATION (NHIF) and will actively fund and </a:t>
            </a:r>
            <a:r>
              <a:rPr lang="en-US" sz="7200" dirty="0" smtClean="0">
                <a:latin typeface="Arial"/>
                <a:cs typeface="Arial"/>
              </a:rPr>
              <a:t>Subsidize Low Cost Housing </a:t>
            </a:r>
            <a:r>
              <a:rPr lang="en-US" sz="7200" dirty="0">
                <a:latin typeface="Arial"/>
                <a:cs typeface="Arial"/>
              </a:rPr>
              <a:t>under </a:t>
            </a:r>
            <a:r>
              <a:rPr lang="en-US" sz="7200" dirty="0" smtClean="0">
                <a:latin typeface="Arial"/>
                <a:cs typeface="Arial"/>
              </a:rPr>
              <a:t>this Foundation </a:t>
            </a:r>
            <a:r>
              <a:rPr lang="en-US" sz="7200" b="1" dirty="0">
                <a:latin typeface="Arial"/>
                <a:cs typeface="Arial"/>
              </a:rPr>
              <a:t>by </a:t>
            </a:r>
            <a:r>
              <a:rPr lang="en-US" sz="7200" b="1" dirty="0">
                <a:latin typeface="Arial"/>
                <a:cs typeface="Arial"/>
              </a:rPr>
              <a:t>ploughing</a:t>
            </a:r>
            <a:r>
              <a:rPr lang="en-US" sz="7200" b="1" dirty="0">
                <a:latin typeface="Arial"/>
                <a:cs typeface="Arial"/>
              </a:rPr>
              <a:t> back some of the profits made from High Income Housing projects as a form of “Cross-Subsidy” in the building of affordable houses for the Low-Low, Low-Medium and Low-High income groups Nationwide.</a:t>
            </a:r>
            <a:r>
              <a:rPr lang="en-US" sz="7200" dirty="0">
                <a:latin typeface="Arial"/>
                <a:cs typeface="Arial"/>
              </a:rPr>
              <a:t> </a:t>
            </a:r>
            <a:endParaRPr lang="en-US" sz="7200" dirty="0" smtClean="0">
              <a:latin typeface="Arial"/>
              <a:cs typeface="Arial"/>
            </a:endParaRPr>
          </a:p>
          <a:p>
            <a:r>
              <a:rPr lang="en-US" sz="7200" dirty="0" smtClean="0">
                <a:latin typeface="Arial"/>
                <a:cs typeface="Arial"/>
              </a:rPr>
              <a:t>The </a:t>
            </a:r>
            <a:r>
              <a:rPr lang="en-US" sz="7200" dirty="0">
                <a:latin typeface="Arial"/>
                <a:cs typeface="Arial"/>
              </a:rPr>
              <a:t>NHIF would also supplement it’s income by accepting donations, grants and aids from both Local and International sources to achieve it’s housing objectives.   </a:t>
            </a:r>
          </a:p>
          <a:p>
            <a:r>
              <a:rPr lang="en-US" sz="7200" dirty="0" smtClean="0">
                <a:latin typeface="Arial"/>
                <a:cs typeface="Arial"/>
              </a:rPr>
              <a:t>We the NHIL have set a goal of 200,000 mixed development to include Low, Medium and High Income brackets at the first stage Nationwide. These we have programmed to deliver within the first half of the tenure of this administration.</a:t>
            </a:r>
            <a:endParaRPr lang="en-US" sz="7200" dirty="0">
              <a:latin typeface="Arial"/>
              <a:cs typeface="Arial"/>
            </a:endParaRPr>
          </a:p>
        </p:txBody>
      </p:sp>
      <p:sp>
        <p:nvSpPr>
          <p:cNvPr id="4" name="Footer Placeholder 3"/>
          <p:cNvSpPr>
            <a:spLocks noGrp="1"/>
          </p:cNvSpPr>
          <p:nvPr>
            <p:ph type="ftr" sz="quarter" idx="11"/>
          </p:nvPr>
        </p:nvSpPr>
        <p:spPr/>
        <p:txBody>
          <a:bodyPr/>
          <a:lstStyle/>
          <a:p>
            <a:r>
              <a:rPr lang="en-US" dirty="0" smtClean="0"/>
              <a:t>"Affordable Housing Solutions For All Nigerians"</a:t>
            </a:r>
            <a:endParaRPr lang="en-US" dirty="0"/>
          </a:p>
        </p:txBody>
      </p:sp>
      <p:sp>
        <p:nvSpPr>
          <p:cNvPr id="5" name="Slide Number Placeholder 4"/>
          <p:cNvSpPr>
            <a:spLocks noGrp="1"/>
          </p:cNvSpPr>
          <p:nvPr>
            <p:ph type="sldNum" sz="quarter" idx="12"/>
          </p:nvPr>
        </p:nvSpPr>
        <p:spPr/>
        <p:txBody>
          <a:bodyPr/>
          <a:lstStyle/>
          <a:p>
            <a:fld id="{0F4A5E66-914C-5748-B97C-7CD75A7ED2D6}" type="slidenum">
              <a:rPr lang="en-US" smtClean="0"/>
              <a:t>5</a:t>
            </a:fld>
            <a:endParaRPr lang="en-US" dirty="0"/>
          </a:p>
        </p:txBody>
      </p:sp>
      <p:sp>
        <p:nvSpPr>
          <p:cNvPr id="6" name="TextBox 5"/>
          <p:cNvSpPr txBox="1"/>
          <p:nvPr/>
        </p:nvSpPr>
        <p:spPr>
          <a:xfrm>
            <a:off x="7281330" y="687930"/>
            <a:ext cx="1659470" cy="1000274"/>
          </a:xfrm>
          <a:prstGeom prst="rect">
            <a:avLst/>
          </a:prstGeom>
          <a:noFill/>
        </p:spPr>
        <p:txBody>
          <a:bodyPr wrap="square" rtlCol="0">
            <a:spAutoFit/>
          </a:bodyPr>
          <a:lstStyle/>
          <a:p>
            <a:r>
              <a:rPr lang="en-US" sz="4000" dirty="0" smtClean="0">
                <a:solidFill>
                  <a:srgbClr val="FFFFFF"/>
                </a:solidFill>
                <a:latin typeface="Avenir Black Oblique"/>
                <a:cs typeface="Avenir Black Oblique"/>
              </a:rPr>
              <a:t> NHI</a:t>
            </a:r>
          </a:p>
          <a:p>
            <a:r>
              <a:rPr lang="en-US" sz="1100" dirty="0" smtClean="0">
                <a:solidFill>
                  <a:schemeClr val="bg1"/>
                </a:solidFill>
                <a:latin typeface="Arial"/>
                <a:cs typeface="Arial"/>
              </a:rPr>
              <a:t>“</a:t>
            </a:r>
            <a:r>
              <a:rPr lang="en-US" sz="800" dirty="0">
                <a:solidFill>
                  <a:schemeClr val="bg1"/>
                </a:solidFill>
                <a:latin typeface="Arial"/>
                <a:cs typeface="Arial"/>
              </a:rPr>
              <a:t>Thinking Global, Acting Local”</a:t>
            </a:r>
          </a:p>
          <a:p>
            <a:endParaRPr lang="en-US" sz="800" dirty="0">
              <a:solidFill>
                <a:srgbClr val="FFFFFF"/>
              </a:solidFill>
              <a:latin typeface="Avenir Black Oblique"/>
              <a:cs typeface="Avenir Black Oblique"/>
            </a:endParaRPr>
          </a:p>
        </p:txBody>
      </p:sp>
      <p:sp>
        <p:nvSpPr>
          <p:cNvPr id="7" name="Rectangle 6"/>
          <p:cNvSpPr/>
          <p:nvPr/>
        </p:nvSpPr>
        <p:spPr>
          <a:xfrm>
            <a:off x="7807855" y="6408651"/>
            <a:ext cx="1047082" cy="215444"/>
          </a:xfrm>
          <a:prstGeom prst="rect">
            <a:avLst/>
          </a:prstGeom>
        </p:spPr>
        <p:txBody>
          <a:bodyPr wrap="none">
            <a:spAutoFit/>
          </a:bodyPr>
          <a:lstStyle/>
          <a:p>
            <a:r>
              <a:rPr lang="en-US" sz="800" dirty="0" smtClean="0">
                <a:latin typeface="Arial"/>
                <a:cs typeface="Arial"/>
              </a:rPr>
              <a:t>©   February  2016</a:t>
            </a:r>
            <a:endParaRPr lang="en-US" sz="800" dirty="0">
              <a:latin typeface="Arial"/>
              <a:cs typeface="Arial"/>
            </a:endParaRPr>
          </a:p>
        </p:txBody>
      </p:sp>
    </p:spTree>
    <p:extLst>
      <p:ext uri="{BB962C8B-B14F-4D97-AF65-F5344CB8AC3E}">
        <p14:creationId xmlns:p14="http://schemas.microsoft.com/office/powerpoint/2010/main" val="27187562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PEC Logic Australia.pdf"/>
          <p:cNvPicPr>
            <a:picLocks noGrp="1" noChangeAspect="1"/>
          </p:cNvPicPr>
          <p:nvPr>
            <p:ph idx="1"/>
          </p:nvPr>
        </p:nvPicPr>
        <p:blipFill>
          <a:blip r:embed="rId2">
            <a:extLst>
              <a:ext uri="{28A0092B-C50C-407E-A947-70E740481C1C}">
                <a14:useLocalDpi xmlns:a14="http://schemas.microsoft.com/office/drawing/2010/main" val="0"/>
              </a:ext>
            </a:extLst>
          </a:blip>
          <a:srcRect l="-23003" r="-23003"/>
          <a:stretch>
            <a:fillRect/>
          </a:stretch>
        </p:blipFill>
        <p:spPr>
          <a:xfrm>
            <a:off x="174625" y="114300"/>
            <a:ext cx="6791325" cy="6400800"/>
          </a:xfrm>
        </p:spPr>
      </p:pic>
      <p:sp>
        <p:nvSpPr>
          <p:cNvPr id="4" name="Footer Placeholder 3"/>
          <p:cNvSpPr>
            <a:spLocks noGrp="1"/>
          </p:cNvSpPr>
          <p:nvPr>
            <p:ph type="ftr" sz="quarter" idx="11"/>
          </p:nvPr>
        </p:nvSpPr>
        <p:spPr/>
        <p:txBody>
          <a:bodyPr/>
          <a:lstStyle/>
          <a:p>
            <a:r>
              <a:rPr lang="en-US" smtClean="0"/>
              <a:t>"Affordable Housing Solutions For All Nigerians"</a:t>
            </a:r>
            <a:endParaRPr lang="en-US" dirty="0"/>
          </a:p>
        </p:txBody>
      </p:sp>
      <p:sp>
        <p:nvSpPr>
          <p:cNvPr id="5" name="Slide Number Placeholder 4"/>
          <p:cNvSpPr>
            <a:spLocks noGrp="1"/>
          </p:cNvSpPr>
          <p:nvPr>
            <p:ph type="sldNum" sz="quarter" idx="12"/>
          </p:nvPr>
        </p:nvSpPr>
        <p:spPr/>
        <p:txBody>
          <a:bodyPr/>
          <a:lstStyle/>
          <a:p>
            <a:fld id="{0F4A5E66-914C-5748-B97C-7CD75A7ED2D6}" type="slidenum">
              <a:rPr lang="en-US" smtClean="0"/>
              <a:t>50</a:t>
            </a:fld>
            <a:endParaRPr lang="en-US" dirty="0"/>
          </a:p>
        </p:txBody>
      </p:sp>
      <p:sp>
        <p:nvSpPr>
          <p:cNvPr id="7" name="TextBox 6"/>
          <p:cNvSpPr txBox="1"/>
          <p:nvPr/>
        </p:nvSpPr>
        <p:spPr>
          <a:xfrm>
            <a:off x="7150100" y="687930"/>
            <a:ext cx="1634067" cy="1246495"/>
          </a:xfrm>
          <a:prstGeom prst="rect">
            <a:avLst/>
          </a:prstGeom>
          <a:noFill/>
        </p:spPr>
        <p:txBody>
          <a:bodyPr wrap="square" rtlCol="0">
            <a:spAutoFit/>
          </a:bodyPr>
          <a:lstStyle/>
          <a:p>
            <a:r>
              <a:rPr lang="en-US" sz="4000" dirty="0" smtClean="0">
                <a:solidFill>
                  <a:srgbClr val="FFFFFF"/>
                </a:solidFill>
                <a:latin typeface="Avenir Black Oblique"/>
                <a:cs typeface="Avenir Black Oblique"/>
              </a:rPr>
              <a:t> NHI</a:t>
            </a:r>
          </a:p>
          <a:p>
            <a:endParaRPr lang="en-US" sz="800" dirty="0" smtClean="0">
              <a:solidFill>
                <a:srgbClr val="FFFFFF"/>
              </a:solidFill>
              <a:latin typeface="Avenir Black Oblique"/>
              <a:cs typeface="Avenir Black Oblique"/>
            </a:endParaRPr>
          </a:p>
          <a:p>
            <a:r>
              <a:rPr lang="en-US" sz="1100" dirty="0">
                <a:solidFill>
                  <a:schemeClr val="bg1"/>
                </a:solidFill>
                <a:latin typeface="Arial"/>
                <a:cs typeface="Arial"/>
              </a:rPr>
              <a:t> “</a:t>
            </a:r>
            <a:r>
              <a:rPr lang="en-US" sz="800" dirty="0">
                <a:solidFill>
                  <a:schemeClr val="bg1"/>
                </a:solidFill>
                <a:latin typeface="Arial"/>
                <a:cs typeface="Arial"/>
              </a:rPr>
              <a:t>Thinking Global, Acting Local”</a:t>
            </a:r>
          </a:p>
          <a:p>
            <a:endParaRPr lang="en-US" sz="800" dirty="0" smtClean="0">
              <a:solidFill>
                <a:srgbClr val="FFFFFF"/>
              </a:solidFill>
              <a:latin typeface="Avenir Black Oblique"/>
              <a:cs typeface="Avenir Black Oblique"/>
            </a:endParaRPr>
          </a:p>
          <a:p>
            <a:endParaRPr lang="en-US" sz="800" dirty="0">
              <a:solidFill>
                <a:srgbClr val="FFFFFF"/>
              </a:solidFill>
              <a:latin typeface="Avenir Black Oblique"/>
              <a:cs typeface="Avenir Black Oblique"/>
            </a:endParaRPr>
          </a:p>
        </p:txBody>
      </p:sp>
      <p:sp>
        <p:nvSpPr>
          <p:cNvPr id="8" name="Rectangle 7"/>
          <p:cNvSpPr/>
          <p:nvPr/>
        </p:nvSpPr>
        <p:spPr>
          <a:xfrm>
            <a:off x="7807855" y="6408651"/>
            <a:ext cx="1047082" cy="215444"/>
          </a:xfrm>
          <a:prstGeom prst="rect">
            <a:avLst/>
          </a:prstGeom>
        </p:spPr>
        <p:txBody>
          <a:bodyPr wrap="none">
            <a:spAutoFit/>
          </a:bodyPr>
          <a:lstStyle/>
          <a:p>
            <a:r>
              <a:rPr lang="en-US" sz="800" dirty="0" smtClean="0">
                <a:latin typeface="Arial"/>
                <a:cs typeface="Arial"/>
              </a:rPr>
              <a:t>©   February  2016</a:t>
            </a:r>
            <a:endParaRPr lang="en-US" sz="800" dirty="0">
              <a:latin typeface="Arial"/>
              <a:cs typeface="Arial"/>
            </a:endParaRPr>
          </a:p>
        </p:txBody>
      </p:sp>
    </p:spTree>
    <p:extLst>
      <p:ext uri="{BB962C8B-B14F-4D97-AF65-F5344CB8AC3E}">
        <p14:creationId xmlns:p14="http://schemas.microsoft.com/office/powerpoint/2010/main" val="42008172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Nodaway EOI 1.pdf"/>
          <p:cNvPicPr>
            <a:picLocks noGrp="1" noChangeAspect="1"/>
          </p:cNvPicPr>
          <p:nvPr>
            <p:ph idx="1"/>
          </p:nvPr>
        </p:nvPicPr>
        <p:blipFill>
          <a:blip r:embed="rId2">
            <a:extLst>
              <a:ext uri="{28A0092B-C50C-407E-A947-70E740481C1C}">
                <a14:useLocalDpi xmlns:a14="http://schemas.microsoft.com/office/drawing/2010/main" val="0"/>
              </a:ext>
            </a:extLst>
          </a:blip>
          <a:srcRect l="-25229" r="-25229"/>
          <a:stretch>
            <a:fillRect/>
          </a:stretch>
        </p:blipFill>
        <p:spPr>
          <a:xfrm>
            <a:off x="292100" y="360363"/>
            <a:ext cx="6673850" cy="6103937"/>
          </a:xfrm>
        </p:spPr>
      </p:pic>
      <p:sp>
        <p:nvSpPr>
          <p:cNvPr id="4" name="Footer Placeholder 3"/>
          <p:cNvSpPr>
            <a:spLocks noGrp="1"/>
          </p:cNvSpPr>
          <p:nvPr>
            <p:ph type="ftr" sz="quarter" idx="11"/>
          </p:nvPr>
        </p:nvSpPr>
        <p:spPr/>
        <p:txBody>
          <a:bodyPr/>
          <a:lstStyle/>
          <a:p>
            <a:r>
              <a:rPr lang="en-US" smtClean="0"/>
              <a:t>"Affordable Housing Solutions For All Nigerians"</a:t>
            </a:r>
            <a:endParaRPr lang="en-US" dirty="0"/>
          </a:p>
        </p:txBody>
      </p:sp>
      <p:sp>
        <p:nvSpPr>
          <p:cNvPr id="5" name="Slide Number Placeholder 4"/>
          <p:cNvSpPr>
            <a:spLocks noGrp="1"/>
          </p:cNvSpPr>
          <p:nvPr>
            <p:ph type="sldNum" sz="quarter" idx="12"/>
          </p:nvPr>
        </p:nvSpPr>
        <p:spPr/>
        <p:txBody>
          <a:bodyPr/>
          <a:lstStyle/>
          <a:p>
            <a:fld id="{0F4A5E66-914C-5748-B97C-7CD75A7ED2D6}" type="slidenum">
              <a:rPr lang="en-US" smtClean="0"/>
              <a:t>51</a:t>
            </a:fld>
            <a:endParaRPr lang="en-US" dirty="0"/>
          </a:p>
        </p:txBody>
      </p:sp>
      <p:sp>
        <p:nvSpPr>
          <p:cNvPr id="7" name="TextBox 6"/>
          <p:cNvSpPr txBox="1"/>
          <p:nvPr/>
        </p:nvSpPr>
        <p:spPr>
          <a:xfrm>
            <a:off x="7150100" y="687930"/>
            <a:ext cx="1634067" cy="1246495"/>
          </a:xfrm>
          <a:prstGeom prst="rect">
            <a:avLst/>
          </a:prstGeom>
          <a:noFill/>
        </p:spPr>
        <p:txBody>
          <a:bodyPr wrap="square" rtlCol="0">
            <a:spAutoFit/>
          </a:bodyPr>
          <a:lstStyle/>
          <a:p>
            <a:r>
              <a:rPr lang="en-US" sz="4000" dirty="0" smtClean="0">
                <a:solidFill>
                  <a:srgbClr val="FFFFFF"/>
                </a:solidFill>
                <a:latin typeface="Avenir Black Oblique"/>
                <a:cs typeface="Avenir Black Oblique"/>
              </a:rPr>
              <a:t> NHI</a:t>
            </a:r>
          </a:p>
          <a:p>
            <a:endParaRPr lang="en-US" sz="800" dirty="0" smtClean="0">
              <a:solidFill>
                <a:srgbClr val="FFFFFF"/>
              </a:solidFill>
              <a:latin typeface="Avenir Black Oblique"/>
              <a:cs typeface="Avenir Black Oblique"/>
            </a:endParaRPr>
          </a:p>
          <a:p>
            <a:r>
              <a:rPr lang="en-US" sz="1100" dirty="0">
                <a:solidFill>
                  <a:schemeClr val="bg1"/>
                </a:solidFill>
                <a:latin typeface="Arial"/>
                <a:cs typeface="Arial"/>
              </a:rPr>
              <a:t> “</a:t>
            </a:r>
            <a:r>
              <a:rPr lang="en-US" sz="800" dirty="0">
                <a:solidFill>
                  <a:schemeClr val="bg1"/>
                </a:solidFill>
                <a:latin typeface="Arial"/>
                <a:cs typeface="Arial"/>
              </a:rPr>
              <a:t>Thinking Global, Acting Local”</a:t>
            </a:r>
          </a:p>
          <a:p>
            <a:endParaRPr lang="en-US" sz="800" dirty="0" smtClean="0">
              <a:solidFill>
                <a:srgbClr val="FFFFFF"/>
              </a:solidFill>
              <a:latin typeface="Avenir Black Oblique"/>
              <a:cs typeface="Avenir Black Oblique"/>
            </a:endParaRPr>
          </a:p>
          <a:p>
            <a:endParaRPr lang="en-US" sz="800" dirty="0">
              <a:solidFill>
                <a:srgbClr val="FFFFFF"/>
              </a:solidFill>
              <a:latin typeface="Avenir Black Oblique"/>
              <a:cs typeface="Avenir Black Oblique"/>
            </a:endParaRPr>
          </a:p>
        </p:txBody>
      </p:sp>
      <p:sp>
        <p:nvSpPr>
          <p:cNvPr id="8" name="Rectangle 7"/>
          <p:cNvSpPr/>
          <p:nvPr/>
        </p:nvSpPr>
        <p:spPr>
          <a:xfrm>
            <a:off x="7807855" y="6408651"/>
            <a:ext cx="1047082" cy="215444"/>
          </a:xfrm>
          <a:prstGeom prst="rect">
            <a:avLst/>
          </a:prstGeom>
        </p:spPr>
        <p:txBody>
          <a:bodyPr wrap="none">
            <a:spAutoFit/>
          </a:bodyPr>
          <a:lstStyle/>
          <a:p>
            <a:r>
              <a:rPr lang="en-US" sz="800" dirty="0" smtClean="0">
                <a:latin typeface="Arial"/>
                <a:cs typeface="Arial"/>
              </a:rPr>
              <a:t>©   February  2016</a:t>
            </a:r>
            <a:endParaRPr lang="en-US" sz="800" dirty="0">
              <a:latin typeface="Arial"/>
              <a:cs typeface="Arial"/>
            </a:endParaRPr>
          </a:p>
        </p:txBody>
      </p:sp>
    </p:spTree>
    <p:extLst>
      <p:ext uri="{BB962C8B-B14F-4D97-AF65-F5344CB8AC3E}">
        <p14:creationId xmlns:p14="http://schemas.microsoft.com/office/powerpoint/2010/main" val="28214426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Nodaway EOI 2.pdf"/>
          <p:cNvPicPr>
            <a:picLocks noGrp="1" noChangeAspect="1"/>
          </p:cNvPicPr>
          <p:nvPr>
            <p:ph idx="1"/>
          </p:nvPr>
        </p:nvPicPr>
        <p:blipFill>
          <a:blip r:embed="rId2">
            <a:extLst>
              <a:ext uri="{28A0092B-C50C-407E-A947-70E740481C1C}">
                <a14:useLocalDpi xmlns:a14="http://schemas.microsoft.com/office/drawing/2010/main" val="0"/>
              </a:ext>
            </a:extLst>
          </a:blip>
          <a:srcRect l="-41309" r="-41309"/>
          <a:stretch>
            <a:fillRect/>
          </a:stretch>
        </p:blipFill>
        <p:spPr>
          <a:xfrm>
            <a:off x="174625" y="114300"/>
            <a:ext cx="6962775" cy="6011863"/>
          </a:xfrm>
        </p:spPr>
      </p:pic>
      <p:sp>
        <p:nvSpPr>
          <p:cNvPr id="4" name="Footer Placeholder 3"/>
          <p:cNvSpPr>
            <a:spLocks noGrp="1"/>
          </p:cNvSpPr>
          <p:nvPr>
            <p:ph type="ftr" sz="quarter" idx="11"/>
          </p:nvPr>
        </p:nvSpPr>
        <p:spPr/>
        <p:txBody>
          <a:bodyPr/>
          <a:lstStyle/>
          <a:p>
            <a:r>
              <a:rPr lang="en-US" smtClean="0"/>
              <a:t>"Affordable Housing Solutions For All Nigerians"</a:t>
            </a:r>
            <a:endParaRPr lang="en-US" dirty="0"/>
          </a:p>
        </p:txBody>
      </p:sp>
      <p:sp>
        <p:nvSpPr>
          <p:cNvPr id="5" name="Slide Number Placeholder 4"/>
          <p:cNvSpPr>
            <a:spLocks noGrp="1"/>
          </p:cNvSpPr>
          <p:nvPr>
            <p:ph type="sldNum" sz="quarter" idx="12"/>
          </p:nvPr>
        </p:nvSpPr>
        <p:spPr/>
        <p:txBody>
          <a:bodyPr/>
          <a:lstStyle/>
          <a:p>
            <a:fld id="{0F4A5E66-914C-5748-B97C-7CD75A7ED2D6}" type="slidenum">
              <a:rPr lang="en-US" smtClean="0"/>
              <a:t>52</a:t>
            </a:fld>
            <a:endParaRPr lang="en-US" dirty="0"/>
          </a:p>
        </p:txBody>
      </p:sp>
      <p:sp>
        <p:nvSpPr>
          <p:cNvPr id="7" name="TextBox 6"/>
          <p:cNvSpPr txBox="1"/>
          <p:nvPr/>
        </p:nvSpPr>
        <p:spPr>
          <a:xfrm>
            <a:off x="7150100" y="687930"/>
            <a:ext cx="1634067" cy="1246495"/>
          </a:xfrm>
          <a:prstGeom prst="rect">
            <a:avLst/>
          </a:prstGeom>
          <a:noFill/>
        </p:spPr>
        <p:txBody>
          <a:bodyPr wrap="square" rtlCol="0">
            <a:spAutoFit/>
          </a:bodyPr>
          <a:lstStyle/>
          <a:p>
            <a:r>
              <a:rPr lang="en-US" sz="4000" dirty="0" smtClean="0">
                <a:solidFill>
                  <a:srgbClr val="FFFFFF"/>
                </a:solidFill>
                <a:latin typeface="Avenir Black Oblique"/>
                <a:cs typeface="Avenir Black Oblique"/>
              </a:rPr>
              <a:t> NHI</a:t>
            </a:r>
          </a:p>
          <a:p>
            <a:endParaRPr lang="en-US" sz="800" dirty="0" smtClean="0">
              <a:solidFill>
                <a:srgbClr val="FFFFFF"/>
              </a:solidFill>
              <a:latin typeface="Avenir Black Oblique"/>
              <a:cs typeface="Avenir Black Oblique"/>
            </a:endParaRPr>
          </a:p>
          <a:p>
            <a:r>
              <a:rPr lang="en-US" sz="1100" dirty="0">
                <a:solidFill>
                  <a:schemeClr val="bg1"/>
                </a:solidFill>
                <a:latin typeface="Arial"/>
                <a:cs typeface="Arial"/>
              </a:rPr>
              <a:t> “</a:t>
            </a:r>
            <a:r>
              <a:rPr lang="en-US" sz="800" dirty="0">
                <a:solidFill>
                  <a:schemeClr val="bg1"/>
                </a:solidFill>
                <a:latin typeface="Arial"/>
                <a:cs typeface="Arial"/>
              </a:rPr>
              <a:t>Thinking Global, Acting Local”</a:t>
            </a:r>
          </a:p>
          <a:p>
            <a:endParaRPr lang="en-US" sz="800" dirty="0" smtClean="0">
              <a:solidFill>
                <a:srgbClr val="FFFFFF"/>
              </a:solidFill>
              <a:latin typeface="Avenir Black Oblique"/>
              <a:cs typeface="Avenir Black Oblique"/>
            </a:endParaRPr>
          </a:p>
          <a:p>
            <a:endParaRPr lang="en-US" sz="800" dirty="0">
              <a:solidFill>
                <a:srgbClr val="FFFFFF"/>
              </a:solidFill>
              <a:latin typeface="Avenir Black Oblique"/>
              <a:cs typeface="Avenir Black Oblique"/>
            </a:endParaRPr>
          </a:p>
        </p:txBody>
      </p:sp>
      <p:sp>
        <p:nvSpPr>
          <p:cNvPr id="8" name="Rectangle 7"/>
          <p:cNvSpPr/>
          <p:nvPr/>
        </p:nvSpPr>
        <p:spPr>
          <a:xfrm>
            <a:off x="7807855" y="6408651"/>
            <a:ext cx="1047082" cy="215444"/>
          </a:xfrm>
          <a:prstGeom prst="rect">
            <a:avLst/>
          </a:prstGeom>
        </p:spPr>
        <p:txBody>
          <a:bodyPr wrap="none">
            <a:spAutoFit/>
          </a:bodyPr>
          <a:lstStyle/>
          <a:p>
            <a:r>
              <a:rPr lang="en-US" sz="800" dirty="0" smtClean="0">
                <a:latin typeface="Arial"/>
                <a:cs typeface="Arial"/>
              </a:rPr>
              <a:t>©   February  2016</a:t>
            </a:r>
            <a:endParaRPr lang="en-US" sz="800" dirty="0">
              <a:latin typeface="Arial"/>
              <a:cs typeface="Arial"/>
            </a:endParaRPr>
          </a:p>
        </p:txBody>
      </p:sp>
    </p:spTree>
    <p:extLst>
      <p:ext uri="{BB962C8B-B14F-4D97-AF65-F5344CB8AC3E}">
        <p14:creationId xmlns:p14="http://schemas.microsoft.com/office/powerpoint/2010/main" val="28054637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HHB Consultants Page 1.pdf"/>
          <p:cNvPicPr>
            <a:picLocks noGrp="1" noChangeAspect="1"/>
          </p:cNvPicPr>
          <p:nvPr>
            <p:ph idx="1"/>
          </p:nvPr>
        </p:nvPicPr>
        <p:blipFill>
          <a:blip r:embed="rId2">
            <a:extLst>
              <a:ext uri="{28A0092B-C50C-407E-A947-70E740481C1C}">
                <a14:useLocalDpi xmlns:a14="http://schemas.microsoft.com/office/drawing/2010/main" val="0"/>
              </a:ext>
            </a:extLst>
          </a:blip>
          <a:srcRect l="-22023" r="-22023"/>
          <a:stretch>
            <a:fillRect/>
          </a:stretch>
        </p:blipFill>
        <p:spPr>
          <a:xfrm>
            <a:off x="457200" y="139700"/>
            <a:ext cx="6508750" cy="6216650"/>
          </a:xfrm>
        </p:spPr>
      </p:pic>
      <p:sp>
        <p:nvSpPr>
          <p:cNvPr id="4" name="Footer Placeholder 3"/>
          <p:cNvSpPr>
            <a:spLocks noGrp="1"/>
          </p:cNvSpPr>
          <p:nvPr>
            <p:ph type="ftr" sz="quarter" idx="11"/>
          </p:nvPr>
        </p:nvSpPr>
        <p:spPr/>
        <p:txBody>
          <a:bodyPr/>
          <a:lstStyle/>
          <a:p>
            <a:r>
              <a:rPr lang="en-US" smtClean="0"/>
              <a:t>"Affordable Housing Solutions For All Nigerians"</a:t>
            </a:r>
            <a:endParaRPr lang="en-US" dirty="0"/>
          </a:p>
        </p:txBody>
      </p:sp>
      <p:sp>
        <p:nvSpPr>
          <p:cNvPr id="5" name="Slide Number Placeholder 4"/>
          <p:cNvSpPr>
            <a:spLocks noGrp="1"/>
          </p:cNvSpPr>
          <p:nvPr>
            <p:ph type="sldNum" sz="quarter" idx="12"/>
          </p:nvPr>
        </p:nvSpPr>
        <p:spPr/>
        <p:txBody>
          <a:bodyPr/>
          <a:lstStyle/>
          <a:p>
            <a:fld id="{0F4A5E66-914C-5748-B97C-7CD75A7ED2D6}" type="slidenum">
              <a:rPr lang="en-US" smtClean="0"/>
              <a:t>53</a:t>
            </a:fld>
            <a:endParaRPr lang="en-US" dirty="0"/>
          </a:p>
        </p:txBody>
      </p:sp>
      <p:sp>
        <p:nvSpPr>
          <p:cNvPr id="7" name="TextBox 6"/>
          <p:cNvSpPr txBox="1"/>
          <p:nvPr/>
        </p:nvSpPr>
        <p:spPr>
          <a:xfrm>
            <a:off x="7150100" y="687930"/>
            <a:ext cx="1634067" cy="1246495"/>
          </a:xfrm>
          <a:prstGeom prst="rect">
            <a:avLst/>
          </a:prstGeom>
          <a:noFill/>
        </p:spPr>
        <p:txBody>
          <a:bodyPr wrap="square" rtlCol="0">
            <a:spAutoFit/>
          </a:bodyPr>
          <a:lstStyle/>
          <a:p>
            <a:r>
              <a:rPr lang="en-US" sz="4000" dirty="0" smtClean="0">
                <a:solidFill>
                  <a:srgbClr val="FFFFFF"/>
                </a:solidFill>
                <a:latin typeface="Avenir Black Oblique"/>
                <a:cs typeface="Avenir Black Oblique"/>
              </a:rPr>
              <a:t> NHI</a:t>
            </a:r>
          </a:p>
          <a:p>
            <a:endParaRPr lang="en-US" sz="800" dirty="0" smtClean="0">
              <a:solidFill>
                <a:srgbClr val="FFFFFF"/>
              </a:solidFill>
              <a:latin typeface="Avenir Black Oblique"/>
              <a:cs typeface="Avenir Black Oblique"/>
            </a:endParaRPr>
          </a:p>
          <a:p>
            <a:r>
              <a:rPr lang="en-US" sz="1100" dirty="0">
                <a:solidFill>
                  <a:schemeClr val="bg1"/>
                </a:solidFill>
                <a:latin typeface="Arial"/>
                <a:cs typeface="Arial"/>
              </a:rPr>
              <a:t> “</a:t>
            </a:r>
            <a:r>
              <a:rPr lang="en-US" sz="800" dirty="0">
                <a:solidFill>
                  <a:schemeClr val="bg1"/>
                </a:solidFill>
                <a:latin typeface="Arial"/>
                <a:cs typeface="Arial"/>
              </a:rPr>
              <a:t>Thinking Global, Acting Local”</a:t>
            </a:r>
          </a:p>
          <a:p>
            <a:endParaRPr lang="en-US" sz="800" dirty="0" smtClean="0">
              <a:solidFill>
                <a:srgbClr val="FFFFFF"/>
              </a:solidFill>
              <a:latin typeface="Avenir Black Oblique"/>
              <a:cs typeface="Avenir Black Oblique"/>
            </a:endParaRPr>
          </a:p>
          <a:p>
            <a:endParaRPr lang="en-US" sz="800" dirty="0">
              <a:solidFill>
                <a:srgbClr val="FFFFFF"/>
              </a:solidFill>
              <a:latin typeface="Avenir Black Oblique"/>
              <a:cs typeface="Avenir Black Oblique"/>
            </a:endParaRPr>
          </a:p>
        </p:txBody>
      </p:sp>
      <p:sp>
        <p:nvSpPr>
          <p:cNvPr id="8" name="Rectangle 7"/>
          <p:cNvSpPr/>
          <p:nvPr/>
        </p:nvSpPr>
        <p:spPr>
          <a:xfrm>
            <a:off x="7807855" y="6408651"/>
            <a:ext cx="1047082" cy="215444"/>
          </a:xfrm>
          <a:prstGeom prst="rect">
            <a:avLst/>
          </a:prstGeom>
        </p:spPr>
        <p:txBody>
          <a:bodyPr wrap="none">
            <a:spAutoFit/>
          </a:bodyPr>
          <a:lstStyle/>
          <a:p>
            <a:r>
              <a:rPr lang="en-US" sz="800" dirty="0" smtClean="0">
                <a:latin typeface="Arial"/>
                <a:cs typeface="Arial"/>
              </a:rPr>
              <a:t>©   February  2016</a:t>
            </a:r>
            <a:endParaRPr lang="en-US" sz="800" dirty="0">
              <a:latin typeface="Arial"/>
              <a:cs typeface="Arial"/>
            </a:endParaRPr>
          </a:p>
        </p:txBody>
      </p:sp>
    </p:spTree>
    <p:extLst>
      <p:ext uri="{BB962C8B-B14F-4D97-AF65-F5344CB8AC3E}">
        <p14:creationId xmlns:p14="http://schemas.microsoft.com/office/powerpoint/2010/main" val="12466862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HHB Consultants Page 2.pdf"/>
          <p:cNvPicPr>
            <a:picLocks noGrp="1" noChangeAspect="1"/>
          </p:cNvPicPr>
          <p:nvPr>
            <p:ph idx="1"/>
          </p:nvPr>
        </p:nvPicPr>
        <p:blipFill>
          <a:blip r:embed="rId2">
            <a:extLst>
              <a:ext uri="{28A0092B-C50C-407E-A947-70E740481C1C}">
                <a14:useLocalDpi xmlns:a14="http://schemas.microsoft.com/office/drawing/2010/main" val="0"/>
              </a:ext>
            </a:extLst>
          </a:blip>
          <a:srcRect l="-30131" r="-30131"/>
          <a:stretch>
            <a:fillRect/>
          </a:stretch>
        </p:blipFill>
        <p:spPr>
          <a:xfrm>
            <a:off x="457200" y="165100"/>
            <a:ext cx="6508750" cy="5961063"/>
          </a:xfrm>
        </p:spPr>
      </p:pic>
      <p:sp>
        <p:nvSpPr>
          <p:cNvPr id="4" name="Footer Placeholder 3"/>
          <p:cNvSpPr>
            <a:spLocks noGrp="1"/>
          </p:cNvSpPr>
          <p:nvPr>
            <p:ph type="ftr" sz="quarter" idx="11"/>
          </p:nvPr>
        </p:nvSpPr>
        <p:spPr/>
        <p:txBody>
          <a:bodyPr/>
          <a:lstStyle/>
          <a:p>
            <a:r>
              <a:rPr lang="en-US" smtClean="0"/>
              <a:t>"Affordable Housing Solutions For All Nigerians"</a:t>
            </a:r>
            <a:endParaRPr lang="en-US" dirty="0"/>
          </a:p>
        </p:txBody>
      </p:sp>
      <p:sp>
        <p:nvSpPr>
          <p:cNvPr id="5" name="Slide Number Placeholder 4"/>
          <p:cNvSpPr>
            <a:spLocks noGrp="1"/>
          </p:cNvSpPr>
          <p:nvPr>
            <p:ph type="sldNum" sz="quarter" idx="12"/>
          </p:nvPr>
        </p:nvSpPr>
        <p:spPr/>
        <p:txBody>
          <a:bodyPr/>
          <a:lstStyle/>
          <a:p>
            <a:fld id="{0F4A5E66-914C-5748-B97C-7CD75A7ED2D6}" type="slidenum">
              <a:rPr lang="en-US" smtClean="0"/>
              <a:t>54</a:t>
            </a:fld>
            <a:endParaRPr lang="en-US" dirty="0"/>
          </a:p>
        </p:txBody>
      </p:sp>
      <p:sp>
        <p:nvSpPr>
          <p:cNvPr id="7" name="TextBox 6"/>
          <p:cNvSpPr txBox="1"/>
          <p:nvPr/>
        </p:nvSpPr>
        <p:spPr>
          <a:xfrm>
            <a:off x="7150100" y="687930"/>
            <a:ext cx="1634067" cy="1246495"/>
          </a:xfrm>
          <a:prstGeom prst="rect">
            <a:avLst/>
          </a:prstGeom>
          <a:noFill/>
        </p:spPr>
        <p:txBody>
          <a:bodyPr wrap="square" rtlCol="0">
            <a:spAutoFit/>
          </a:bodyPr>
          <a:lstStyle/>
          <a:p>
            <a:r>
              <a:rPr lang="en-US" sz="4000" dirty="0" smtClean="0">
                <a:solidFill>
                  <a:srgbClr val="FFFFFF"/>
                </a:solidFill>
                <a:latin typeface="Avenir Black Oblique"/>
                <a:cs typeface="Avenir Black Oblique"/>
              </a:rPr>
              <a:t> NHI</a:t>
            </a:r>
          </a:p>
          <a:p>
            <a:endParaRPr lang="en-US" sz="800" dirty="0" smtClean="0">
              <a:solidFill>
                <a:srgbClr val="FFFFFF"/>
              </a:solidFill>
              <a:latin typeface="Avenir Black Oblique"/>
              <a:cs typeface="Avenir Black Oblique"/>
            </a:endParaRPr>
          </a:p>
          <a:p>
            <a:r>
              <a:rPr lang="en-US" sz="1100" dirty="0">
                <a:solidFill>
                  <a:schemeClr val="bg1"/>
                </a:solidFill>
                <a:latin typeface="Arial"/>
                <a:cs typeface="Arial"/>
              </a:rPr>
              <a:t> “</a:t>
            </a:r>
            <a:r>
              <a:rPr lang="en-US" sz="800" dirty="0">
                <a:solidFill>
                  <a:schemeClr val="bg1"/>
                </a:solidFill>
                <a:latin typeface="Arial"/>
                <a:cs typeface="Arial"/>
              </a:rPr>
              <a:t>Thinking Global, Acting Local”</a:t>
            </a:r>
          </a:p>
          <a:p>
            <a:endParaRPr lang="en-US" sz="800" dirty="0" smtClean="0">
              <a:solidFill>
                <a:srgbClr val="FFFFFF"/>
              </a:solidFill>
              <a:latin typeface="Avenir Black Oblique"/>
              <a:cs typeface="Avenir Black Oblique"/>
            </a:endParaRPr>
          </a:p>
          <a:p>
            <a:endParaRPr lang="en-US" sz="800" dirty="0">
              <a:solidFill>
                <a:srgbClr val="FFFFFF"/>
              </a:solidFill>
              <a:latin typeface="Avenir Black Oblique"/>
              <a:cs typeface="Avenir Black Oblique"/>
            </a:endParaRPr>
          </a:p>
        </p:txBody>
      </p:sp>
      <p:sp>
        <p:nvSpPr>
          <p:cNvPr id="8" name="Rectangle 7"/>
          <p:cNvSpPr/>
          <p:nvPr/>
        </p:nvSpPr>
        <p:spPr>
          <a:xfrm>
            <a:off x="7807855" y="6408651"/>
            <a:ext cx="1047082" cy="215444"/>
          </a:xfrm>
          <a:prstGeom prst="rect">
            <a:avLst/>
          </a:prstGeom>
        </p:spPr>
        <p:txBody>
          <a:bodyPr wrap="none">
            <a:spAutoFit/>
          </a:bodyPr>
          <a:lstStyle/>
          <a:p>
            <a:r>
              <a:rPr lang="en-US" sz="800" dirty="0" smtClean="0">
                <a:latin typeface="Arial"/>
                <a:cs typeface="Arial"/>
              </a:rPr>
              <a:t>©   February  2016</a:t>
            </a:r>
            <a:endParaRPr lang="en-US" sz="800" dirty="0">
              <a:latin typeface="Arial"/>
              <a:cs typeface="Arial"/>
            </a:endParaRPr>
          </a:p>
        </p:txBody>
      </p:sp>
    </p:spTree>
    <p:extLst>
      <p:ext uri="{BB962C8B-B14F-4D97-AF65-F5344CB8AC3E}">
        <p14:creationId xmlns:p14="http://schemas.microsoft.com/office/powerpoint/2010/main" val="24187817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BNBM House.pdf"/>
          <p:cNvPicPr>
            <a:picLocks noGrp="1" noChangeAspect="1"/>
          </p:cNvPicPr>
          <p:nvPr>
            <p:ph idx="1"/>
          </p:nvPr>
        </p:nvPicPr>
        <p:blipFill>
          <a:blip r:embed="rId2">
            <a:extLst>
              <a:ext uri="{28A0092B-C50C-407E-A947-70E740481C1C}">
                <a14:useLocalDpi xmlns:a14="http://schemas.microsoft.com/office/drawing/2010/main" val="0"/>
              </a:ext>
            </a:extLst>
          </a:blip>
          <a:srcRect l="-24951" r="-24951"/>
          <a:stretch>
            <a:fillRect/>
          </a:stretch>
        </p:blipFill>
        <p:spPr>
          <a:xfrm>
            <a:off x="457200" y="152400"/>
            <a:ext cx="6508750" cy="5973763"/>
          </a:xfrm>
        </p:spPr>
      </p:pic>
      <p:sp>
        <p:nvSpPr>
          <p:cNvPr id="4" name="Footer Placeholder 3"/>
          <p:cNvSpPr>
            <a:spLocks noGrp="1"/>
          </p:cNvSpPr>
          <p:nvPr>
            <p:ph type="ftr" sz="quarter" idx="11"/>
          </p:nvPr>
        </p:nvSpPr>
        <p:spPr/>
        <p:txBody>
          <a:bodyPr/>
          <a:lstStyle/>
          <a:p>
            <a:r>
              <a:rPr lang="en-US" smtClean="0"/>
              <a:t>"Affordable Housing Solutions For All Nigerians"</a:t>
            </a:r>
            <a:endParaRPr lang="en-US" dirty="0"/>
          </a:p>
        </p:txBody>
      </p:sp>
      <p:sp>
        <p:nvSpPr>
          <p:cNvPr id="5" name="Slide Number Placeholder 4"/>
          <p:cNvSpPr>
            <a:spLocks noGrp="1"/>
          </p:cNvSpPr>
          <p:nvPr>
            <p:ph type="sldNum" sz="quarter" idx="12"/>
          </p:nvPr>
        </p:nvSpPr>
        <p:spPr/>
        <p:txBody>
          <a:bodyPr/>
          <a:lstStyle/>
          <a:p>
            <a:fld id="{0F4A5E66-914C-5748-B97C-7CD75A7ED2D6}" type="slidenum">
              <a:rPr lang="en-US" smtClean="0"/>
              <a:t>55</a:t>
            </a:fld>
            <a:endParaRPr lang="en-US" dirty="0"/>
          </a:p>
        </p:txBody>
      </p:sp>
      <p:sp>
        <p:nvSpPr>
          <p:cNvPr id="7" name="TextBox 6"/>
          <p:cNvSpPr txBox="1"/>
          <p:nvPr/>
        </p:nvSpPr>
        <p:spPr>
          <a:xfrm>
            <a:off x="7150100" y="700630"/>
            <a:ext cx="1634067" cy="1246495"/>
          </a:xfrm>
          <a:prstGeom prst="rect">
            <a:avLst/>
          </a:prstGeom>
          <a:noFill/>
        </p:spPr>
        <p:txBody>
          <a:bodyPr wrap="square" rtlCol="0">
            <a:spAutoFit/>
          </a:bodyPr>
          <a:lstStyle/>
          <a:p>
            <a:r>
              <a:rPr lang="en-US" sz="4000" dirty="0" smtClean="0">
                <a:solidFill>
                  <a:srgbClr val="FFFFFF"/>
                </a:solidFill>
                <a:latin typeface="Avenir Black Oblique"/>
                <a:cs typeface="Avenir Black Oblique"/>
              </a:rPr>
              <a:t> NHI</a:t>
            </a:r>
          </a:p>
          <a:p>
            <a:endParaRPr lang="en-US" sz="800" dirty="0" smtClean="0">
              <a:solidFill>
                <a:srgbClr val="FFFFFF"/>
              </a:solidFill>
              <a:latin typeface="Avenir Black Oblique"/>
              <a:cs typeface="Avenir Black Oblique"/>
            </a:endParaRPr>
          </a:p>
          <a:p>
            <a:r>
              <a:rPr lang="en-US" sz="1100" dirty="0">
                <a:solidFill>
                  <a:schemeClr val="bg1"/>
                </a:solidFill>
                <a:latin typeface="Arial"/>
                <a:cs typeface="Arial"/>
              </a:rPr>
              <a:t> “</a:t>
            </a:r>
            <a:r>
              <a:rPr lang="en-US" sz="800" dirty="0">
                <a:solidFill>
                  <a:schemeClr val="bg1"/>
                </a:solidFill>
                <a:latin typeface="Arial"/>
                <a:cs typeface="Arial"/>
              </a:rPr>
              <a:t>Thinking Global, Acting Local”</a:t>
            </a:r>
          </a:p>
          <a:p>
            <a:endParaRPr lang="en-US" sz="800" dirty="0" smtClean="0">
              <a:solidFill>
                <a:srgbClr val="FFFFFF"/>
              </a:solidFill>
              <a:latin typeface="Avenir Black Oblique"/>
              <a:cs typeface="Avenir Black Oblique"/>
            </a:endParaRPr>
          </a:p>
          <a:p>
            <a:endParaRPr lang="en-US" sz="800" dirty="0">
              <a:solidFill>
                <a:srgbClr val="FFFFFF"/>
              </a:solidFill>
              <a:latin typeface="Avenir Black Oblique"/>
              <a:cs typeface="Avenir Black Oblique"/>
            </a:endParaRPr>
          </a:p>
        </p:txBody>
      </p:sp>
      <p:sp>
        <p:nvSpPr>
          <p:cNvPr id="8" name="Rectangle 7"/>
          <p:cNvSpPr/>
          <p:nvPr/>
        </p:nvSpPr>
        <p:spPr>
          <a:xfrm>
            <a:off x="7807855" y="6408651"/>
            <a:ext cx="1047082" cy="215444"/>
          </a:xfrm>
          <a:prstGeom prst="rect">
            <a:avLst/>
          </a:prstGeom>
        </p:spPr>
        <p:txBody>
          <a:bodyPr wrap="none">
            <a:spAutoFit/>
          </a:bodyPr>
          <a:lstStyle/>
          <a:p>
            <a:r>
              <a:rPr lang="en-US" sz="800" dirty="0" smtClean="0">
                <a:latin typeface="Arial"/>
                <a:cs typeface="Arial"/>
              </a:rPr>
              <a:t>©   February  2016</a:t>
            </a:r>
            <a:endParaRPr lang="en-US" sz="800" dirty="0">
              <a:latin typeface="Arial"/>
              <a:cs typeface="Arial"/>
            </a:endParaRPr>
          </a:p>
        </p:txBody>
      </p:sp>
    </p:spTree>
    <p:extLst>
      <p:ext uri="{BB962C8B-B14F-4D97-AF65-F5344CB8AC3E}">
        <p14:creationId xmlns:p14="http://schemas.microsoft.com/office/powerpoint/2010/main" val="22607334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VBT EOI.pdf"/>
          <p:cNvPicPr>
            <a:picLocks noGrp="1" noChangeAspect="1"/>
          </p:cNvPicPr>
          <p:nvPr>
            <p:ph idx="1"/>
          </p:nvPr>
        </p:nvPicPr>
        <p:blipFill>
          <a:blip r:embed="rId2">
            <a:extLst>
              <a:ext uri="{28A0092B-C50C-407E-A947-70E740481C1C}">
                <a14:useLocalDpi xmlns:a14="http://schemas.microsoft.com/office/drawing/2010/main" val="0"/>
              </a:ext>
            </a:extLst>
          </a:blip>
          <a:srcRect l="-16590" r="-16590"/>
          <a:stretch>
            <a:fillRect/>
          </a:stretch>
        </p:blipFill>
        <p:spPr>
          <a:xfrm>
            <a:off x="457200" y="152400"/>
            <a:ext cx="6508750" cy="6324600"/>
          </a:xfrm>
        </p:spPr>
      </p:pic>
      <p:sp>
        <p:nvSpPr>
          <p:cNvPr id="4" name="Footer Placeholder 3"/>
          <p:cNvSpPr>
            <a:spLocks noGrp="1"/>
          </p:cNvSpPr>
          <p:nvPr>
            <p:ph type="ftr" sz="quarter" idx="11"/>
          </p:nvPr>
        </p:nvSpPr>
        <p:spPr/>
        <p:txBody>
          <a:bodyPr/>
          <a:lstStyle/>
          <a:p>
            <a:r>
              <a:rPr lang="en-US" smtClean="0"/>
              <a:t>"Affordable Housing Solutions For All Nigerians"</a:t>
            </a:r>
            <a:endParaRPr lang="en-US" dirty="0"/>
          </a:p>
        </p:txBody>
      </p:sp>
      <p:sp>
        <p:nvSpPr>
          <p:cNvPr id="5" name="Slide Number Placeholder 4"/>
          <p:cNvSpPr>
            <a:spLocks noGrp="1"/>
          </p:cNvSpPr>
          <p:nvPr>
            <p:ph type="sldNum" sz="quarter" idx="12"/>
          </p:nvPr>
        </p:nvSpPr>
        <p:spPr/>
        <p:txBody>
          <a:bodyPr/>
          <a:lstStyle/>
          <a:p>
            <a:fld id="{0F4A5E66-914C-5748-B97C-7CD75A7ED2D6}" type="slidenum">
              <a:rPr lang="en-US" smtClean="0"/>
              <a:t>56</a:t>
            </a:fld>
            <a:endParaRPr lang="en-US" dirty="0"/>
          </a:p>
        </p:txBody>
      </p:sp>
      <p:sp>
        <p:nvSpPr>
          <p:cNvPr id="7" name="TextBox 6"/>
          <p:cNvSpPr txBox="1"/>
          <p:nvPr/>
        </p:nvSpPr>
        <p:spPr>
          <a:xfrm>
            <a:off x="7150100" y="687930"/>
            <a:ext cx="1634067" cy="1246495"/>
          </a:xfrm>
          <a:prstGeom prst="rect">
            <a:avLst/>
          </a:prstGeom>
          <a:noFill/>
        </p:spPr>
        <p:txBody>
          <a:bodyPr wrap="square" rtlCol="0">
            <a:spAutoFit/>
          </a:bodyPr>
          <a:lstStyle/>
          <a:p>
            <a:r>
              <a:rPr lang="en-US" sz="4000" dirty="0" smtClean="0">
                <a:solidFill>
                  <a:srgbClr val="FFFFFF"/>
                </a:solidFill>
                <a:latin typeface="Avenir Black Oblique"/>
                <a:cs typeface="Avenir Black Oblique"/>
              </a:rPr>
              <a:t> NHI</a:t>
            </a:r>
          </a:p>
          <a:p>
            <a:endParaRPr lang="en-US" sz="800" dirty="0" smtClean="0">
              <a:solidFill>
                <a:srgbClr val="FFFFFF"/>
              </a:solidFill>
              <a:latin typeface="Avenir Black Oblique"/>
              <a:cs typeface="Avenir Black Oblique"/>
            </a:endParaRPr>
          </a:p>
          <a:p>
            <a:r>
              <a:rPr lang="en-US" sz="1100" dirty="0">
                <a:solidFill>
                  <a:schemeClr val="bg1"/>
                </a:solidFill>
                <a:latin typeface="Arial"/>
                <a:cs typeface="Arial"/>
              </a:rPr>
              <a:t> “</a:t>
            </a:r>
            <a:r>
              <a:rPr lang="en-US" sz="800" dirty="0">
                <a:solidFill>
                  <a:schemeClr val="bg1"/>
                </a:solidFill>
                <a:latin typeface="Arial"/>
                <a:cs typeface="Arial"/>
              </a:rPr>
              <a:t>Thinking Global, Acting Local”</a:t>
            </a:r>
          </a:p>
          <a:p>
            <a:endParaRPr lang="en-US" sz="800" dirty="0" smtClean="0">
              <a:solidFill>
                <a:srgbClr val="FFFFFF"/>
              </a:solidFill>
              <a:latin typeface="Avenir Black Oblique"/>
              <a:cs typeface="Avenir Black Oblique"/>
            </a:endParaRPr>
          </a:p>
          <a:p>
            <a:endParaRPr lang="en-US" sz="800" dirty="0">
              <a:solidFill>
                <a:srgbClr val="FFFFFF"/>
              </a:solidFill>
              <a:latin typeface="Avenir Black Oblique"/>
              <a:cs typeface="Avenir Black Oblique"/>
            </a:endParaRPr>
          </a:p>
        </p:txBody>
      </p:sp>
      <p:sp>
        <p:nvSpPr>
          <p:cNvPr id="8" name="Rectangle 7"/>
          <p:cNvSpPr/>
          <p:nvPr/>
        </p:nvSpPr>
        <p:spPr>
          <a:xfrm>
            <a:off x="7807855" y="6408651"/>
            <a:ext cx="1047082" cy="215444"/>
          </a:xfrm>
          <a:prstGeom prst="rect">
            <a:avLst/>
          </a:prstGeom>
        </p:spPr>
        <p:txBody>
          <a:bodyPr wrap="none">
            <a:spAutoFit/>
          </a:bodyPr>
          <a:lstStyle/>
          <a:p>
            <a:r>
              <a:rPr lang="en-US" sz="800" dirty="0" smtClean="0">
                <a:latin typeface="Arial"/>
                <a:cs typeface="Arial"/>
              </a:rPr>
              <a:t>©   February  2016</a:t>
            </a:r>
            <a:endParaRPr lang="en-US" sz="800" dirty="0">
              <a:latin typeface="Arial"/>
              <a:cs typeface="Arial"/>
            </a:endParaRPr>
          </a:p>
        </p:txBody>
      </p:sp>
    </p:spTree>
    <p:extLst>
      <p:ext uri="{BB962C8B-B14F-4D97-AF65-F5344CB8AC3E}">
        <p14:creationId xmlns:p14="http://schemas.microsoft.com/office/powerpoint/2010/main" val="26798183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rustBond Mortgage Bank.pdf"/>
          <p:cNvPicPr>
            <a:picLocks noGrp="1" noChangeAspect="1"/>
          </p:cNvPicPr>
          <p:nvPr>
            <p:ph idx="1"/>
          </p:nvPr>
        </p:nvPicPr>
        <p:blipFill>
          <a:blip r:embed="rId2">
            <a:extLst>
              <a:ext uri="{28A0092B-C50C-407E-A947-70E740481C1C}">
                <a14:useLocalDpi xmlns:a14="http://schemas.microsoft.com/office/drawing/2010/main" val="0"/>
              </a:ext>
            </a:extLst>
          </a:blip>
          <a:srcRect l="-23049" r="-23049"/>
          <a:stretch>
            <a:fillRect/>
          </a:stretch>
        </p:blipFill>
        <p:spPr>
          <a:xfrm>
            <a:off x="457200" y="360363"/>
            <a:ext cx="6508750" cy="6129337"/>
          </a:xfrm>
        </p:spPr>
      </p:pic>
      <p:sp>
        <p:nvSpPr>
          <p:cNvPr id="4" name="Footer Placeholder 3"/>
          <p:cNvSpPr>
            <a:spLocks noGrp="1"/>
          </p:cNvSpPr>
          <p:nvPr>
            <p:ph type="ftr" sz="quarter" idx="11"/>
          </p:nvPr>
        </p:nvSpPr>
        <p:spPr/>
        <p:txBody>
          <a:bodyPr/>
          <a:lstStyle/>
          <a:p>
            <a:r>
              <a:rPr lang="en-US" smtClean="0"/>
              <a:t>"Affordable Housing Solutions For All Nigerians"</a:t>
            </a:r>
            <a:endParaRPr lang="en-US" dirty="0"/>
          </a:p>
        </p:txBody>
      </p:sp>
      <p:sp>
        <p:nvSpPr>
          <p:cNvPr id="5" name="Slide Number Placeholder 4"/>
          <p:cNvSpPr>
            <a:spLocks noGrp="1"/>
          </p:cNvSpPr>
          <p:nvPr>
            <p:ph type="sldNum" sz="quarter" idx="12"/>
          </p:nvPr>
        </p:nvSpPr>
        <p:spPr/>
        <p:txBody>
          <a:bodyPr/>
          <a:lstStyle/>
          <a:p>
            <a:fld id="{0F4A5E66-914C-5748-B97C-7CD75A7ED2D6}" type="slidenum">
              <a:rPr lang="en-US" smtClean="0"/>
              <a:t>57</a:t>
            </a:fld>
            <a:endParaRPr lang="en-US" dirty="0"/>
          </a:p>
        </p:txBody>
      </p:sp>
      <p:sp>
        <p:nvSpPr>
          <p:cNvPr id="7" name="TextBox 6"/>
          <p:cNvSpPr txBox="1"/>
          <p:nvPr/>
        </p:nvSpPr>
        <p:spPr>
          <a:xfrm>
            <a:off x="7150100" y="687930"/>
            <a:ext cx="1634067" cy="1246495"/>
          </a:xfrm>
          <a:prstGeom prst="rect">
            <a:avLst/>
          </a:prstGeom>
          <a:noFill/>
        </p:spPr>
        <p:txBody>
          <a:bodyPr wrap="square" rtlCol="0">
            <a:spAutoFit/>
          </a:bodyPr>
          <a:lstStyle/>
          <a:p>
            <a:r>
              <a:rPr lang="en-US" sz="4000" dirty="0" smtClean="0">
                <a:solidFill>
                  <a:srgbClr val="FFFFFF"/>
                </a:solidFill>
                <a:latin typeface="Avenir Black Oblique"/>
                <a:cs typeface="Avenir Black Oblique"/>
              </a:rPr>
              <a:t> NHI</a:t>
            </a:r>
          </a:p>
          <a:p>
            <a:endParaRPr lang="en-US" sz="800" dirty="0" smtClean="0">
              <a:solidFill>
                <a:srgbClr val="FFFFFF"/>
              </a:solidFill>
              <a:latin typeface="Avenir Black Oblique"/>
              <a:cs typeface="Avenir Black Oblique"/>
            </a:endParaRPr>
          </a:p>
          <a:p>
            <a:r>
              <a:rPr lang="en-US" sz="1100" dirty="0">
                <a:solidFill>
                  <a:schemeClr val="bg1"/>
                </a:solidFill>
                <a:latin typeface="Arial"/>
                <a:cs typeface="Arial"/>
              </a:rPr>
              <a:t> “</a:t>
            </a:r>
            <a:r>
              <a:rPr lang="en-US" sz="800" dirty="0">
                <a:solidFill>
                  <a:schemeClr val="bg1"/>
                </a:solidFill>
                <a:latin typeface="Arial"/>
                <a:cs typeface="Arial"/>
              </a:rPr>
              <a:t>Thinking Global, Acting Local”</a:t>
            </a:r>
          </a:p>
          <a:p>
            <a:endParaRPr lang="en-US" sz="800" dirty="0" smtClean="0">
              <a:solidFill>
                <a:srgbClr val="FFFFFF"/>
              </a:solidFill>
              <a:latin typeface="Avenir Black Oblique"/>
              <a:cs typeface="Avenir Black Oblique"/>
            </a:endParaRPr>
          </a:p>
          <a:p>
            <a:endParaRPr lang="en-US" sz="800" dirty="0">
              <a:solidFill>
                <a:srgbClr val="FFFFFF"/>
              </a:solidFill>
              <a:latin typeface="Avenir Black Oblique"/>
              <a:cs typeface="Avenir Black Oblique"/>
            </a:endParaRPr>
          </a:p>
        </p:txBody>
      </p:sp>
      <p:sp>
        <p:nvSpPr>
          <p:cNvPr id="8" name="Rectangle 7"/>
          <p:cNvSpPr/>
          <p:nvPr/>
        </p:nvSpPr>
        <p:spPr>
          <a:xfrm>
            <a:off x="7807855" y="6408651"/>
            <a:ext cx="1047082" cy="215444"/>
          </a:xfrm>
          <a:prstGeom prst="rect">
            <a:avLst/>
          </a:prstGeom>
        </p:spPr>
        <p:txBody>
          <a:bodyPr wrap="none">
            <a:spAutoFit/>
          </a:bodyPr>
          <a:lstStyle/>
          <a:p>
            <a:r>
              <a:rPr lang="en-US" sz="800" dirty="0" smtClean="0">
                <a:latin typeface="Arial"/>
                <a:cs typeface="Arial"/>
              </a:rPr>
              <a:t>©   February  2016</a:t>
            </a:r>
            <a:endParaRPr lang="en-US" sz="800" dirty="0">
              <a:latin typeface="Arial"/>
              <a:cs typeface="Arial"/>
            </a:endParaRPr>
          </a:p>
        </p:txBody>
      </p:sp>
    </p:spTree>
    <p:extLst>
      <p:ext uri="{BB962C8B-B14F-4D97-AF65-F5344CB8AC3E}">
        <p14:creationId xmlns:p14="http://schemas.microsoft.com/office/powerpoint/2010/main" val="972634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Lucot 1.pdf"/>
          <p:cNvPicPr>
            <a:picLocks noGrp="1" noChangeAspect="1"/>
          </p:cNvPicPr>
          <p:nvPr>
            <p:ph idx="1"/>
          </p:nvPr>
        </p:nvPicPr>
        <p:blipFill>
          <a:blip r:embed="rId2">
            <a:extLst>
              <a:ext uri="{28A0092B-C50C-407E-A947-70E740481C1C}">
                <a14:useLocalDpi xmlns:a14="http://schemas.microsoft.com/office/drawing/2010/main" val="0"/>
              </a:ext>
            </a:extLst>
          </a:blip>
          <a:srcRect l="-23506" r="-23506"/>
          <a:stretch>
            <a:fillRect/>
          </a:stretch>
        </p:blipFill>
        <p:spPr>
          <a:xfrm>
            <a:off x="457200" y="360363"/>
            <a:ext cx="6508750" cy="6091237"/>
          </a:xfrm>
        </p:spPr>
      </p:pic>
      <p:sp>
        <p:nvSpPr>
          <p:cNvPr id="4" name="Footer Placeholder 3"/>
          <p:cNvSpPr>
            <a:spLocks noGrp="1"/>
          </p:cNvSpPr>
          <p:nvPr>
            <p:ph type="ftr" sz="quarter" idx="11"/>
          </p:nvPr>
        </p:nvSpPr>
        <p:spPr/>
        <p:txBody>
          <a:bodyPr/>
          <a:lstStyle/>
          <a:p>
            <a:r>
              <a:rPr lang="en-US" smtClean="0"/>
              <a:t>"Affordable Housing Solutions For All Nigerians"</a:t>
            </a:r>
            <a:endParaRPr lang="en-US" dirty="0"/>
          </a:p>
        </p:txBody>
      </p:sp>
      <p:sp>
        <p:nvSpPr>
          <p:cNvPr id="5" name="Slide Number Placeholder 4"/>
          <p:cNvSpPr>
            <a:spLocks noGrp="1"/>
          </p:cNvSpPr>
          <p:nvPr>
            <p:ph type="sldNum" sz="quarter" idx="12"/>
          </p:nvPr>
        </p:nvSpPr>
        <p:spPr/>
        <p:txBody>
          <a:bodyPr/>
          <a:lstStyle/>
          <a:p>
            <a:fld id="{0F4A5E66-914C-5748-B97C-7CD75A7ED2D6}" type="slidenum">
              <a:rPr lang="en-US" smtClean="0"/>
              <a:t>58</a:t>
            </a:fld>
            <a:endParaRPr lang="en-US" dirty="0"/>
          </a:p>
        </p:txBody>
      </p:sp>
      <p:sp>
        <p:nvSpPr>
          <p:cNvPr id="7" name="TextBox 6"/>
          <p:cNvSpPr txBox="1"/>
          <p:nvPr/>
        </p:nvSpPr>
        <p:spPr>
          <a:xfrm>
            <a:off x="7150100" y="687930"/>
            <a:ext cx="1634067" cy="1246495"/>
          </a:xfrm>
          <a:prstGeom prst="rect">
            <a:avLst/>
          </a:prstGeom>
          <a:noFill/>
        </p:spPr>
        <p:txBody>
          <a:bodyPr wrap="square" rtlCol="0">
            <a:spAutoFit/>
          </a:bodyPr>
          <a:lstStyle/>
          <a:p>
            <a:r>
              <a:rPr lang="en-US" sz="4000" dirty="0" smtClean="0">
                <a:solidFill>
                  <a:srgbClr val="FFFFFF"/>
                </a:solidFill>
                <a:latin typeface="Avenir Black Oblique"/>
                <a:cs typeface="Avenir Black Oblique"/>
              </a:rPr>
              <a:t> NHI</a:t>
            </a:r>
          </a:p>
          <a:p>
            <a:endParaRPr lang="en-US" sz="800" dirty="0" smtClean="0">
              <a:solidFill>
                <a:srgbClr val="FFFFFF"/>
              </a:solidFill>
              <a:latin typeface="Avenir Black Oblique"/>
              <a:cs typeface="Avenir Black Oblique"/>
            </a:endParaRPr>
          </a:p>
          <a:p>
            <a:r>
              <a:rPr lang="en-US" sz="1100" dirty="0">
                <a:solidFill>
                  <a:schemeClr val="bg1"/>
                </a:solidFill>
                <a:latin typeface="Arial"/>
                <a:cs typeface="Arial"/>
              </a:rPr>
              <a:t> “</a:t>
            </a:r>
            <a:r>
              <a:rPr lang="en-US" sz="800" dirty="0">
                <a:solidFill>
                  <a:schemeClr val="bg1"/>
                </a:solidFill>
                <a:latin typeface="Arial"/>
                <a:cs typeface="Arial"/>
              </a:rPr>
              <a:t>Thinking Global, Acting Local”</a:t>
            </a:r>
          </a:p>
          <a:p>
            <a:endParaRPr lang="en-US" sz="800" dirty="0" smtClean="0">
              <a:solidFill>
                <a:srgbClr val="FFFFFF"/>
              </a:solidFill>
              <a:latin typeface="Avenir Black Oblique"/>
              <a:cs typeface="Avenir Black Oblique"/>
            </a:endParaRPr>
          </a:p>
          <a:p>
            <a:endParaRPr lang="en-US" sz="800" dirty="0">
              <a:solidFill>
                <a:srgbClr val="FFFFFF"/>
              </a:solidFill>
              <a:latin typeface="Avenir Black Oblique"/>
              <a:cs typeface="Avenir Black Oblique"/>
            </a:endParaRPr>
          </a:p>
        </p:txBody>
      </p:sp>
      <p:sp>
        <p:nvSpPr>
          <p:cNvPr id="8" name="Rectangle 7"/>
          <p:cNvSpPr/>
          <p:nvPr/>
        </p:nvSpPr>
        <p:spPr>
          <a:xfrm>
            <a:off x="7807855" y="6408651"/>
            <a:ext cx="1047082" cy="215444"/>
          </a:xfrm>
          <a:prstGeom prst="rect">
            <a:avLst/>
          </a:prstGeom>
        </p:spPr>
        <p:txBody>
          <a:bodyPr wrap="none">
            <a:spAutoFit/>
          </a:bodyPr>
          <a:lstStyle/>
          <a:p>
            <a:r>
              <a:rPr lang="en-US" sz="800" dirty="0" smtClean="0">
                <a:latin typeface="Arial"/>
                <a:cs typeface="Arial"/>
              </a:rPr>
              <a:t>©   February  2016</a:t>
            </a:r>
            <a:endParaRPr lang="en-US" sz="800" dirty="0">
              <a:latin typeface="Arial"/>
              <a:cs typeface="Arial"/>
            </a:endParaRPr>
          </a:p>
        </p:txBody>
      </p:sp>
    </p:spTree>
    <p:extLst>
      <p:ext uri="{BB962C8B-B14F-4D97-AF65-F5344CB8AC3E}">
        <p14:creationId xmlns:p14="http://schemas.microsoft.com/office/powerpoint/2010/main" val="36254165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Lucot 2.pdf"/>
          <p:cNvPicPr>
            <a:picLocks noGrp="1" noChangeAspect="1"/>
          </p:cNvPicPr>
          <p:nvPr>
            <p:ph idx="1"/>
          </p:nvPr>
        </p:nvPicPr>
        <p:blipFill>
          <a:blip r:embed="rId2">
            <a:extLst>
              <a:ext uri="{28A0092B-C50C-407E-A947-70E740481C1C}">
                <a14:useLocalDpi xmlns:a14="http://schemas.microsoft.com/office/drawing/2010/main" val="0"/>
              </a:ext>
            </a:extLst>
          </a:blip>
          <a:srcRect l="-25899" r="-25899"/>
          <a:stretch>
            <a:fillRect/>
          </a:stretch>
        </p:blipFill>
        <p:spPr>
          <a:xfrm>
            <a:off x="457200" y="457200"/>
            <a:ext cx="6508750" cy="5899150"/>
          </a:xfrm>
        </p:spPr>
      </p:pic>
      <p:sp>
        <p:nvSpPr>
          <p:cNvPr id="4" name="Footer Placeholder 3"/>
          <p:cNvSpPr>
            <a:spLocks noGrp="1"/>
          </p:cNvSpPr>
          <p:nvPr>
            <p:ph type="ftr" sz="quarter" idx="11"/>
          </p:nvPr>
        </p:nvSpPr>
        <p:spPr/>
        <p:txBody>
          <a:bodyPr/>
          <a:lstStyle/>
          <a:p>
            <a:r>
              <a:rPr lang="en-US" smtClean="0"/>
              <a:t>"Affordable Housing Solutions For All Nigerians"</a:t>
            </a:r>
            <a:endParaRPr lang="en-US" dirty="0"/>
          </a:p>
        </p:txBody>
      </p:sp>
      <p:sp>
        <p:nvSpPr>
          <p:cNvPr id="5" name="Slide Number Placeholder 4"/>
          <p:cNvSpPr>
            <a:spLocks noGrp="1"/>
          </p:cNvSpPr>
          <p:nvPr>
            <p:ph type="sldNum" sz="quarter" idx="12"/>
          </p:nvPr>
        </p:nvSpPr>
        <p:spPr/>
        <p:txBody>
          <a:bodyPr/>
          <a:lstStyle/>
          <a:p>
            <a:fld id="{0F4A5E66-914C-5748-B97C-7CD75A7ED2D6}" type="slidenum">
              <a:rPr lang="en-US" smtClean="0"/>
              <a:t>59</a:t>
            </a:fld>
            <a:endParaRPr lang="en-US" dirty="0"/>
          </a:p>
        </p:txBody>
      </p:sp>
      <p:sp>
        <p:nvSpPr>
          <p:cNvPr id="7" name="TextBox 6"/>
          <p:cNvSpPr txBox="1"/>
          <p:nvPr/>
        </p:nvSpPr>
        <p:spPr>
          <a:xfrm>
            <a:off x="7150100" y="687930"/>
            <a:ext cx="1634067" cy="1246495"/>
          </a:xfrm>
          <a:prstGeom prst="rect">
            <a:avLst/>
          </a:prstGeom>
          <a:noFill/>
        </p:spPr>
        <p:txBody>
          <a:bodyPr wrap="square" rtlCol="0">
            <a:spAutoFit/>
          </a:bodyPr>
          <a:lstStyle/>
          <a:p>
            <a:r>
              <a:rPr lang="en-US" sz="4000" dirty="0" smtClean="0">
                <a:solidFill>
                  <a:srgbClr val="FFFFFF"/>
                </a:solidFill>
                <a:latin typeface="Avenir Black Oblique"/>
                <a:cs typeface="Avenir Black Oblique"/>
              </a:rPr>
              <a:t> NHI</a:t>
            </a:r>
          </a:p>
          <a:p>
            <a:endParaRPr lang="en-US" sz="800" dirty="0" smtClean="0">
              <a:solidFill>
                <a:srgbClr val="FFFFFF"/>
              </a:solidFill>
              <a:latin typeface="Avenir Black Oblique"/>
              <a:cs typeface="Avenir Black Oblique"/>
            </a:endParaRPr>
          </a:p>
          <a:p>
            <a:r>
              <a:rPr lang="en-US" sz="1100" dirty="0">
                <a:solidFill>
                  <a:schemeClr val="bg1"/>
                </a:solidFill>
                <a:latin typeface="Arial"/>
                <a:cs typeface="Arial"/>
              </a:rPr>
              <a:t> “</a:t>
            </a:r>
            <a:r>
              <a:rPr lang="en-US" sz="800" dirty="0">
                <a:solidFill>
                  <a:schemeClr val="bg1"/>
                </a:solidFill>
                <a:latin typeface="Arial"/>
                <a:cs typeface="Arial"/>
              </a:rPr>
              <a:t>Thinking Global, Acting Local”</a:t>
            </a:r>
          </a:p>
          <a:p>
            <a:endParaRPr lang="en-US" sz="800" dirty="0" smtClean="0">
              <a:solidFill>
                <a:srgbClr val="FFFFFF"/>
              </a:solidFill>
              <a:latin typeface="Avenir Black Oblique"/>
              <a:cs typeface="Avenir Black Oblique"/>
            </a:endParaRPr>
          </a:p>
          <a:p>
            <a:endParaRPr lang="en-US" sz="800" dirty="0">
              <a:solidFill>
                <a:srgbClr val="FFFFFF"/>
              </a:solidFill>
              <a:latin typeface="Avenir Black Oblique"/>
              <a:cs typeface="Avenir Black Oblique"/>
            </a:endParaRPr>
          </a:p>
        </p:txBody>
      </p:sp>
      <p:sp>
        <p:nvSpPr>
          <p:cNvPr id="8" name="Rectangle 7"/>
          <p:cNvSpPr/>
          <p:nvPr/>
        </p:nvSpPr>
        <p:spPr>
          <a:xfrm>
            <a:off x="7807855" y="6408651"/>
            <a:ext cx="1047082" cy="215444"/>
          </a:xfrm>
          <a:prstGeom prst="rect">
            <a:avLst/>
          </a:prstGeom>
        </p:spPr>
        <p:txBody>
          <a:bodyPr wrap="none">
            <a:spAutoFit/>
          </a:bodyPr>
          <a:lstStyle/>
          <a:p>
            <a:r>
              <a:rPr lang="en-US" sz="800" dirty="0" smtClean="0">
                <a:latin typeface="Arial"/>
                <a:cs typeface="Arial"/>
              </a:rPr>
              <a:t>©   February  2016</a:t>
            </a:r>
            <a:endParaRPr lang="en-US" sz="800" dirty="0">
              <a:latin typeface="Arial"/>
              <a:cs typeface="Arial"/>
            </a:endParaRPr>
          </a:p>
        </p:txBody>
      </p:sp>
    </p:spTree>
    <p:extLst>
      <p:ext uri="{BB962C8B-B14F-4D97-AF65-F5344CB8AC3E}">
        <p14:creationId xmlns:p14="http://schemas.microsoft.com/office/powerpoint/2010/main" val="42460005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192754"/>
            <a:ext cx="5716208" cy="434761"/>
          </a:xfrm>
        </p:spPr>
        <p:txBody>
          <a:bodyPr/>
          <a:lstStyle/>
          <a:p>
            <a:pPr algn="ctr"/>
            <a:r>
              <a:rPr lang="en-US" sz="2400" dirty="0" smtClean="0">
                <a:latin typeface="Arial"/>
                <a:cs typeface="Arial"/>
              </a:rPr>
              <a:t>Proposed NHIF Organisational Set Up </a:t>
            </a:r>
            <a:endParaRPr lang="en-US" sz="2400" dirty="0">
              <a:latin typeface="Arial"/>
              <a:cs typeface="Arial"/>
            </a:endParaRPr>
          </a:p>
        </p:txBody>
      </p:sp>
      <p:sp>
        <p:nvSpPr>
          <p:cNvPr id="7" name="Rectangle 6"/>
          <p:cNvSpPr>
            <a:spLocks noChangeArrowheads="1"/>
          </p:cNvSpPr>
          <p:nvPr/>
        </p:nvSpPr>
        <p:spPr bwMode="auto">
          <a:xfrm>
            <a:off x="2628901" y="1205365"/>
            <a:ext cx="2759646" cy="589603"/>
          </a:xfrm>
          <a:prstGeom prst="rect">
            <a:avLst/>
          </a:prstGeom>
          <a:solidFill>
            <a:schemeClr val="accent1">
              <a:lumMod val="75000"/>
            </a:schemeClr>
          </a:solidFill>
          <a:ln w="12700">
            <a:solidFill>
              <a:schemeClr val="tx2"/>
            </a:solidFill>
            <a:miter lim="800000"/>
            <a:headEnd/>
            <a:tailEnd/>
          </a:ln>
          <a:effectLst/>
        </p:spPr>
        <p:txBody>
          <a:bodyPr lIns="45720" tIns="27432" rIns="45720" bIns="27432" anchor="ctr" anchorCtr="1">
            <a:noAutofit/>
          </a:bodyPr>
          <a:lstStyle/>
          <a:p>
            <a:pPr algn="ctr"/>
            <a:endParaRPr lang="en-US" sz="1200" b="1" dirty="0" smtClean="0">
              <a:solidFill>
                <a:schemeClr val="bg1"/>
              </a:solidFill>
              <a:latin typeface="Arial" pitchFamily="34" charset="0"/>
            </a:endParaRPr>
          </a:p>
          <a:p>
            <a:pPr algn="ctr"/>
            <a:r>
              <a:rPr lang="en-US" sz="1200" b="1" dirty="0" smtClean="0">
                <a:solidFill>
                  <a:schemeClr val="bg1"/>
                </a:solidFill>
                <a:latin typeface="Arial" pitchFamily="34" charset="0"/>
              </a:rPr>
              <a:t>Grand Patron</a:t>
            </a:r>
          </a:p>
          <a:p>
            <a:pPr algn="ctr"/>
            <a:r>
              <a:rPr lang="en-US" sz="1200" b="1" dirty="0">
                <a:solidFill>
                  <a:schemeClr val="bg1"/>
                </a:solidFill>
                <a:latin typeface="Arial" pitchFamily="34" charset="0"/>
              </a:rPr>
              <a:t>Sir Kessington Adebutu</a:t>
            </a:r>
          </a:p>
          <a:p>
            <a:pPr algn="ctr"/>
            <a:endParaRPr lang="en-US" sz="1200" b="1" dirty="0">
              <a:solidFill>
                <a:schemeClr val="bg1"/>
              </a:solidFill>
              <a:latin typeface="Arial" pitchFamily="34" charset="0"/>
            </a:endParaRPr>
          </a:p>
        </p:txBody>
      </p:sp>
      <p:sp>
        <p:nvSpPr>
          <p:cNvPr id="12" name="Rectangle 12"/>
          <p:cNvSpPr>
            <a:spLocks noChangeArrowheads="1"/>
          </p:cNvSpPr>
          <p:nvPr/>
        </p:nvSpPr>
        <p:spPr bwMode="auto">
          <a:xfrm>
            <a:off x="1432539" y="2490082"/>
            <a:ext cx="1269042" cy="487092"/>
          </a:xfrm>
          <a:prstGeom prst="rect">
            <a:avLst/>
          </a:prstGeom>
          <a:solidFill>
            <a:schemeClr val="accent3">
              <a:lumMod val="60000"/>
              <a:lumOff val="40000"/>
            </a:schemeClr>
          </a:solidFill>
          <a:ln w="12700">
            <a:noFill/>
            <a:miter lim="800000"/>
            <a:headEnd/>
            <a:tailEnd/>
          </a:ln>
          <a:effectLst/>
        </p:spPr>
        <p:txBody>
          <a:bodyPr lIns="45720" tIns="27432" rIns="45720" bIns="27432" anchor="ctr" anchorCtr="1">
            <a:noAutofit/>
          </a:bodyPr>
          <a:lstStyle/>
          <a:p>
            <a:pPr algn="ctr"/>
            <a:r>
              <a:rPr lang="en-US" sz="1000" b="1" dirty="0" smtClean="0">
                <a:latin typeface="Arial" pitchFamily="34" charset="0"/>
              </a:rPr>
              <a:t>Asia</a:t>
            </a:r>
          </a:p>
          <a:p>
            <a:pPr algn="ctr"/>
            <a:r>
              <a:rPr lang="en-US" sz="1000" b="1" dirty="0" smtClean="0">
                <a:latin typeface="Arial" pitchFamily="34" charset="0"/>
              </a:rPr>
              <a:t>Engr. B.S Khurana</a:t>
            </a:r>
            <a:endParaRPr lang="en-US" sz="1000" b="1" dirty="0">
              <a:latin typeface="Arial" pitchFamily="34" charset="0"/>
            </a:endParaRPr>
          </a:p>
        </p:txBody>
      </p:sp>
      <p:sp>
        <p:nvSpPr>
          <p:cNvPr id="13" name="Rectangle 13"/>
          <p:cNvSpPr>
            <a:spLocks noChangeArrowheads="1"/>
          </p:cNvSpPr>
          <p:nvPr/>
        </p:nvSpPr>
        <p:spPr bwMode="auto">
          <a:xfrm>
            <a:off x="2759033" y="2490082"/>
            <a:ext cx="1161288" cy="487092"/>
          </a:xfrm>
          <a:prstGeom prst="rect">
            <a:avLst/>
          </a:prstGeom>
          <a:solidFill>
            <a:schemeClr val="accent3">
              <a:lumMod val="60000"/>
              <a:lumOff val="40000"/>
            </a:schemeClr>
          </a:solidFill>
          <a:ln w="12700">
            <a:noFill/>
            <a:miter lim="800000"/>
            <a:headEnd/>
            <a:tailEnd/>
          </a:ln>
          <a:effectLst/>
        </p:spPr>
        <p:txBody>
          <a:bodyPr lIns="45720" tIns="27432" rIns="45720" bIns="27432" anchor="ctr" anchorCtr="1">
            <a:noAutofit/>
          </a:bodyPr>
          <a:lstStyle/>
          <a:p>
            <a:pPr algn="ctr"/>
            <a:r>
              <a:rPr lang="en-US" sz="1000" b="1" dirty="0" smtClean="0">
                <a:latin typeface="Arial" pitchFamily="34" charset="0"/>
              </a:rPr>
              <a:t>Australia</a:t>
            </a:r>
          </a:p>
          <a:p>
            <a:pPr algn="ctr"/>
            <a:r>
              <a:rPr lang="en-US" sz="1000" b="1" dirty="0" smtClean="0">
                <a:latin typeface="Arial" pitchFamily="34" charset="0"/>
              </a:rPr>
              <a:t>Mr. Colin Archer</a:t>
            </a:r>
            <a:endParaRPr lang="en-US" sz="1000" b="1" dirty="0">
              <a:latin typeface="Arial" pitchFamily="34" charset="0"/>
            </a:endParaRPr>
          </a:p>
        </p:txBody>
      </p:sp>
      <p:sp>
        <p:nvSpPr>
          <p:cNvPr id="14" name="Rectangle 14"/>
          <p:cNvSpPr>
            <a:spLocks noChangeArrowheads="1"/>
          </p:cNvSpPr>
          <p:nvPr/>
        </p:nvSpPr>
        <p:spPr bwMode="auto">
          <a:xfrm>
            <a:off x="4089335" y="2490081"/>
            <a:ext cx="1198870" cy="487092"/>
          </a:xfrm>
          <a:prstGeom prst="rect">
            <a:avLst/>
          </a:prstGeom>
          <a:solidFill>
            <a:schemeClr val="accent3">
              <a:lumMod val="60000"/>
              <a:lumOff val="40000"/>
            </a:schemeClr>
          </a:solidFill>
          <a:ln w="12700">
            <a:noFill/>
            <a:miter lim="800000"/>
            <a:headEnd/>
            <a:tailEnd/>
          </a:ln>
          <a:effectLst/>
        </p:spPr>
        <p:txBody>
          <a:bodyPr lIns="45720" tIns="27432" rIns="45720" bIns="27432" anchor="ctr" anchorCtr="1">
            <a:noAutofit/>
          </a:bodyPr>
          <a:lstStyle/>
          <a:p>
            <a:pPr algn="ctr"/>
            <a:r>
              <a:rPr lang="en-US" sz="1000" b="1" dirty="0" smtClean="0">
                <a:latin typeface="Arial" pitchFamily="34" charset="0"/>
              </a:rPr>
              <a:t>Europe</a:t>
            </a:r>
          </a:p>
          <a:p>
            <a:pPr algn="ctr"/>
            <a:r>
              <a:rPr lang="en-US" sz="1000" b="1" dirty="0" smtClean="0">
                <a:latin typeface="Arial" pitchFamily="34" charset="0"/>
              </a:rPr>
              <a:t>Mr. Graham Barnes</a:t>
            </a:r>
            <a:endParaRPr lang="en-US" sz="1000" b="1" dirty="0">
              <a:latin typeface="Arial" pitchFamily="34" charset="0"/>
            </a:endParaRPr>
          </a:p>
        </p:txBody>
      </p:sp>
      <p:sp>
        <p:nvSpPr>
          <p:cNvPr id="15" name="Rectangle 15"/>
          <p:cNvSpPr>
            <a:spLocks noChangeArrowheads="1"/>
          </p:cNvSpPr>
          <p:nvPr/>
        </p:nvSpPr>
        <p:spPr bwMode="auto">
          <a:xfrm>
            <a:off x="7965147" y="2490082"/>
            <a:ext cx="1161288" cy="487091"/>
          </a:xfrm>
          <a:prstGeom prst="rect">
            <a:avLst/>
          </a:prstGeom>
          <a:solidFill>
            <a:schemeClr val="accent3">
              <a:lumMod val="60000"/>
              <a:lumOff val="40000"/>
            </a:schemeClr>
          </a:solidFill>
          <a:ln w="12700">
            <a:noFill/>
            <a:miter lim="800000"/>
            <a:headEnd/>
            <a:tailEnd/>
          </a:ln>
          <a:effectLst/>
        </p:spPr>
        <p:txBody>
          <a:bodyPr lIns="45720" tIns="27432" rIns="45720" bIns="27432" anchor="ctr" anchorCtr="1">
            <a:noAutofit/>
          </a:bodyPr>
          <a:lstStyle/>
          <a:p>
            <a:pPr algn="ctr"/>
            <a:r>
              <a:rPr lang="en-US" sz="1000" b="1" dirty="0" smtClean="0">
                <a:latin typeface="Arial" pitchFamily="34" charset="0"/>
              </a:rPr>
              <a:t>South America</a:t>
            </a:r>
            <a:endParaRPr lang="en-US" sz="1000" b="1" dirty="0">
              <a:latin typeface="Arial" pitchFamily="34" charset="0"/>
            </a:endParaRPr>
          </a:p>
        </p:txBody>
      </p:sp>
      <p:sp>
        <p:nvSpPr>
          <p:cNvPr id="16" name="Rectangle 16"/>
          <p:cNvSpPr>
            <a:spLocks noChangeArrowheads="1"/>
          </p:cNvSpPr>
          <p:nvPr/>
        </p:nvSpPr>
        <p:spPr bwMode="auto">
          <a:xfrm>
            <a:off x="6670109" y="2490082"/>
            <a:ext cx="1259586" cy="487091"/>
          </a:xfrm>
          <a:prstGeom prst="rect">
            <a:avLst/>
          </a:prstGeom>
          <a:solidFill>
            <a:schemeClr val="accent3">
              <a:lumMod val="60000"/>
              <a:lumOff val="40000"/>
            </a:schemeClr>
          </a:solidFill>
          <a:ln w="12700">
            <a:noFill/>
            <a:miter lim="800000"/>
            <a:headEnd/>
            <a:tailEnd/>
          </a:ln>
          <a:effectLst/>
        </p:spPr>
        <p:txBody>
          <a:bodyPr lIns="45720" tIns="27432" rIns="45720" bIns="27432" anchor="ctr" anchorCtr="1">
            <a:noAutofit/>
          </a:bodyPr>
          <a:lstStyle/>
          <a:p>
            <a:pPr algn="ctr"/>
            <a:r>
              <a:rPr lang="en-US" sz="1000" b="1" dirty="0" smtClean="0">
                <a:latin typeface="Arial" pitchFamily="34" charset="0"/>
              </a:rPr>
              <a:t>North America</a:t>
            </a:r>
          </a:p>
          <a:p>
            <a:pPr algn="ctr"/>
            <a:r>
              <a:rPr lang="en-US" sz="1000" b="1" dirty="0" smtClean="0">
                <a:latin typeface="Arial" pitchFamily="34" charset="0"/>
              </a:rPr>
              <a:t>Capt. Nikolas</a:t>
            </a:r>
          </a:p>
          <a:p>
            <a:pPr algn="ctr"/>
            <a:r>
              <a:rPr lang="en-US" sz="1000" b="1" dirty="0" smtClean="0">
                <a:latin typeface="Arial" pitchFamily="34" charset="0"/>
              </a:rPr>
              <a:t>Skarvelis</a:t>
            </a:r>
            <a:endParaRPr lang="en-US" sz="1000" b="1" dirty="0">
              <a:latin typeface="Arial" pitchFamily="34" charset="0"/>
            </a:endParaRPr>
          </a:p>
        </p:txBody>
      </p:sp>
      <p:sp>
        <p:nvSpPr>
          <p:cNvPr id="17" name="Rectangle 17"/>
          <p:cNvSpPr>
            <a:spLocks noChangeArrowheads="1"/>
          </p:cNvSpPr>
          <p:nvPr/>
        </p:nvSpPr>
        <p:spPr bwMode="auto">
          <a:xfrm>
            <a:off x="105011" y="2490081"/>
            <a:ext cx="1161288" cy="487091"/>
          </a:xfrm>
          <a:prstGeom prst="rect">
            <a:avLst/>
          </a:prstGeom>
          <a:solidFill>
            <a:schemeClr val="accent3">
              <a:lumMod val="60000"/>
              <a:lumOff val="40000"/>
            </a:schemeClr>
          </a:solidFill>
          <a:ln w="12700">
            <a:noFill/>
            <a:miter lim="800000"/>
            <a:headEnd/>
            <a:tailEnd/>
          </a:ln>
          <a:effectLst/>
        </p:spPr>
        <p:txBody>
          <a:bodyPr lIns="45720" tIns="27432" rIns="45720" bIns="27432" anchor="ctr" anchorCtr="1">
            <a:noAutofit/>
          </a:bodyPr>
          <a:lstStyle/>
          <a:p>
            <a:pPr algn="ctr"/>
            <a:r>
              <a:rPr lang="en-US" sz="1000" b="1" dirty="0" smtClean="0">
                <a:latin typeface="Arial" pitchFamily="34" charset="0"/>
              </a:rPr>
              <a:t>Africa</a:t>
            </a:r>
          </a:p>
          <a:p>
            <a:pPr algn="ctr"/>
            <a:r>
              <a:rPr lang="en-US" sz="1000" b="1" dirty="0" smtClean="0">
                <a:latin typeface="Arial" pitchFamily="34" charset="0"/>
              </a:rPr>
              <a:t>Mr. Donald Duke</a:t>
            </a:r>
            <a:endParaRPr lang="en-US" sz="1000" b="1" dirty="0">
              <a:latin typeface="Arial" pitchFamily="34" charset="0"/>
            </a:endParaRPr>
          </a:p>
        </p:txBody>
      </p:sp>
      <p:cxnSp>
        <p:nvCxnSpPr>
          <p:cNvPr id="19" name="AutoShape 22"/>
          <p:cNvCxnSpPr>
            <a:cxnSpLocks noChangeShapeType="1"/>
          </p:cNvCxnSpPr>
          <p:nvPr/>
        </p:nvCxnSpPr>
        <p:spPr bwMode="auto">
          <a:xfrm>
            <a:off x="4002618" y="2028483"/>
            <a:ext cx="1983" cy="4169117"/>
          </a:xfrm>
          <a:prstGeom prst="straightConnector1">
            <a:avLst/>
          </a:prstGeom>
          <a:noFill/>
          <a:ln w="12700">
            <a:solidFill>
              <a:schemeClr val="tx2"/>
            </a:solidFill>
            <a:miter lim="800000"/>
            <a:headEnd/>
            <a:tailEnd/>
          </a:ln>
          <a:effectLst/>
        </p:spPr>
      </p:cxnSp>
      <p:sp>
        <p:nvSpPr>
          <p:cNvPr id="20" name="Rectangle 23"/>
          <p:cNvSpPr>
            <a:spLocks noChangeArrowheads="1"/>
          </p:cNvSpPr>
          <p:nvPr/>
        </p:nvSpPr>
        <p:spPr bwMode="auto">
          <a:xfrm>
            <a:off x="155804" y="6406138"/>
            <a:ext cx="1033272" cy="367868"/>
          </a:xfrm>
          <a:prstGeom prst="rect">
            <a:avLst/>
          </a:prstGeom>
          <a:solidFill>
            <a:schemeClr val="accent4">
              <a:lumMod val="20000"/>
              <a:lumOff val="80000"/>
            </a:schemeClr>
          </a:solidFill>
          <a:ln w="12700">
            <a:noFill/>
            <a:miter lim="800000"/>
            <a:headEnd/>
            <a:tailEnd/>
          </a:ln>
          <a:effectLst/>
        </p:spPr>
        <p:txBody>
          <a:bodyPr lIns="45720" tIns="27432" rIns="45720" bIns="27432" anchor="ctr" anchorCtr="1">
            <a:noAutofit/>
          </a:bodyPr>
          <a:lstStyle/>
          <a:p>
            <a:r>
              <a:rPr lang="en-US" sz="900" b="1" dirty="0" smtClean="0">
                <a:latin typeface="Arial" pitchFamily="34" charset="0"/>
              </a:rPr>
              <a:t> Technical</a:t>
            </a:r>
          </a:p>
          <a:p>
            <a:r>
              <a:rPr lang="en-US" sz="900" b="1" dirty="0" smtClean="0">
                <a:latin typeface="Arial" pitchFamily="34" charset="0"/>
              </a:rPr>
              <a:t>Department </a:t>
            </a:r>
            <a:endParaRPr lang="en-US" sz="900" b="1" dirty="0">
              <a:latin typeface="Arial" pitchFamily="34" charset="0"/>
            </a:endParaRPr>
          </a:p>
        </p:txBody>
      </p:sp>
      <p:sp>
        <p:nvSpPr>
          <p:cNvPr id="21" name="Rectangle 26"/>
          <p:cNvSpPr>
            <a:spLocks noChangeArrowheads="1"/>
          </p:cNvSpPr>
          <p:nvPr/>
        </p:nvSpPr>
        <p:spPr bwMode="auto">
          <a:xfrm>
            <a:off x="1471147" y="6406138"/>
            <a:ext cx="1033272" cy="367868"/>
          </a:xfrm>
          <a:prstGeom prst="rect">
            <a:avLst/>
          </a:prstGeom>
          <a:solidFill>
            <a:schemeClr val="accent4">
              <a:lumMod val="20000"/>
              <a:lumOff val="80000"/>
            </a:schemeClr>
          </a:solidFill>
          <a:ln w="12700">
            <a:noFill/>
            <a:miter lim="800000"/>
            <a:headEnd/>
            <a:tailEnd/>
          </a:ln>
          <a:effectLst/>
        </p:spPr>
        <p:txBody>
          <a:bodyPr lIns="45720" tIns="27432" rIns="45720" bIns="27432" anchor="ctr" anchorCtr="1">
            <a:noAutofit/>
          </a:bodyPr>
          <a:lstStyle/>
          <a:p>
            <a:pPr algn="ctr"/>
            <a:r>
              <a:rPr lang="en-US" sz="900" b="1" dirty="0" smtClean="0">
                <a:latin typeface="Arial" pitchFamily="34" charset="0"/>
              </a:rPr>
              <a:t>Administrative</a:t>
            </a:r>
          </a:p>
          <a:p>
            <a:pPr algn="ctr"/>
            <a:r>
              <a:rPr lang="en-US" sz="900" b="1" dirty="0" smtClean="0">
                <a:latin typeface="Arial" pitchFamily="34" charset="0"/>
              </a:rPr>
              <a:t>Department</a:t>
            </a:r>
            <a:endParaRPr lang="en-US" sz="900" b="1" dirty="0">
              <a:latin typeface="Arial" pitchFamily="34" charset="0"/>
            </a:endParaRPr>
          </a:p>
        </p:txBody>
      </p:sp>
      <p:sp>
        <p:nvSpPr>
          <p:cNvPr id="22" name="Rectangle 28"/>
          <p:cNvSpPr>
            <a:spLocks noChangeArrowheads="1"/>
          </p:cNvSpPr>
          <p:nvPr/>
        </p:nvSpPr>
        <p:spPr bwMode="auto">
          <a:xfrm>
            <a:off x="2797641" y="6406138"/>
            <a:ext cx="1033272" cy="367868"/>
          </a:xfrm>
          <a:prstGeom prst="rect">
            <a:avLst/>
          </a:prstGeom>
          <a:solidFill>
            <a:schemeClr val="accent4">
              <a:lumMod val="20000"/>
              <a:lumOff val="80000"/>
            </a:schemeClr>
          </a:solidFill>
          <a:ln w="12700">
            <a:noFill/>
            <a:miter lim="800000"/>
            <a:headEnd/>
            <a:tailEnd/>
          </a:ln>
          <a:effectLst/>
        </p:spPr>
        <p:txBody>
          <a:bodyPr lIns="45720" tIns="27432" rIns="45720" bIns="27432" anchor="ctr" anchorCtr="1">
            <a:noAutofit/>
          </a:bodyPr>
          <a:lstStyle/>
          <a:p>
            <a:pPr algn="ctr"/>
            <a:r>
              <a:rPr lang="en-US" sz="900" b="1" dirty="0" smtClean="0">
                <a:latin typeface="Arial" pitchFamily="34" charset="0"/>
              </a:rPr>
              <a:t>Finance</a:t>
            </a:r>
          </a:p>
          <a:p>
            <a:pPr algn="ctr"/>
            <a:r>
              <a:rPr lang="en-US" sz="900" b="1" dirty="0" smtClean="0">
                <a:latin typeface="Arial" pitchFamily="34" charset="0"/>
              </a:rPr>
              <a:t>Department</a:t>
            </a:r>
            <a:endParaRPr lang="en-US" sz="900" b="1" dirty="0">
              <a:latin typeface="Arial" pitchFamily="34" charset="0"/>
            </a:endParaRPr>
          </a:p>
        </p:txBody>
      </p:sp>
      <p:sp>
        <p:nvSpPr>
          <p:cNvPr id="23" name="Rectangle 30"/>
          <p:cNvSpPr>
            <a:spLocks noChangeArrowheads="1"/>
          </p:cNvSpPr>
          <p:nvPr/>
        </p:nvSpPr>
        <p:spPr bwMode="auto">
          <a:xfrm>
            <a:off x="4124135" y="6406138"/>
            <a:ext cx="1033272" cy="367868"/>
          </a:xfrm>
          <a:prstGeom prst="rect">
            <a:avLst/>
          </a:prstGeom>
          <a:solidFill>
            <a:schemeClr val="accent4">
              <a:lumMod val="20000"/>
              <a:lumOff val="80000"/>
            </a:schemeClr>
          </a:solidFill>
          <a:ln w="12700">
            <a:noFill/>
            <a:miter lim="800000"/>
            <a:headEnd/>
            <a:tailEnd/>
          </a:ln>
          <a:effectLst/>
        </p:spPr>
        <p:txBody>
          <a:bodyPr lIns="45720" tIns="27432" rIns="45720" bIns="27432" anchor="ctr" anchorCtr="1">
            <a:noAutofit/>
          </a:bodyPr>
          <a:lstStyle/>
          <a:p>
            <a:pPr algn="ctr"/>
            <a:r>
              <a:rPr lang="en-US" sz="900" b="1" dirty="0" smtClean="0">
                <a:latin typeface="Arial" pitchFamily="34" charset="0"/>
              </a:rPr>
              <a:t>Legal</a:t>
            </a:r>
          </a:p>
          <a:p>
            <a:pPr algn="ctr"/>
            <a:r>
              <a:rPr lang="en-US" sz="900" b="1" dirty="0" smtClean="0">
                <a:latin typeface="Arial" pitchFamily="34" charset="0"/>
              </a:rPr>
              <a:t>Department</a:t>
            </a:r>
            <a:endParaRPr lang="en-US" sz="900" b="1" dirty="0">
              <a:latin typeface="Arial" pitchFamily="34" charset="0"/>
            </a:endParaRPr>
          </a:p>
        </p:txBody>
      </p:sp>
      <p:sp>
        <p:nvSpPr>
          <p:cNvPr id="24" name="Rectangle 32"/>
          <p:cNvSpPr>
            <a:spLocks noChangeArrowheads="1"/>
          </p:cNvSpPr>
          <p:nvPr/>
        </p:nvSpPr>
        <p:spPr bwMode="auto">
          <a:xfrm>
            <a:off x="5450629" y="6406138"/>
            <a:ext cx="1033272" cy="367868"/>
          </a:xfrm>
          <a:prstGeom prst="rect">
            <a:avLst/>
          </a:prstGeom>
          <a:solidFill>
            <a:schemeClr val="accent4">
              <a:lumMod val="20000"/>
              <a:lumOff val="80000"/>
            </a:schemeClr>
          </a:solidFill>
          <a:ln w="12700">
            <a:noFill/>
            <a:miter lim="800000"/>
            <a:headEnd/>
            <a:tailEnd/>
          </a:ln>
          <a:effectLst/>
        </p:spPr>
        <p:txBody>
          <a:bodyPr lIns="45720" tIns="27432" rIns="45720" bIns="27432" anchor="ctr" anchorCtr="1">
            <a:noAutofit/>
          </a:bodyPr>
          <a:lstStyle/>
          <a:p>
            <a:pPr algn="ctr"/>
            <a:r>
              <a:rPr lang="en-US" sz="900" b="1" dirty="0" smtClean="0">
                <a:latin typeface="Arial" pitchFamily="34" charset="0"/>
              </a:rPr>
              <a:t>Land</a:t>
            </a:r>
          </a:p>
          <a:p>
            <a:pPr algn="ctr"/>
            <a:r>
              <a:rPr lang="en-US" sz="900" b="1" dirty="0" smtClean="0">
                <a:latin typeface="Arial" pitchFamily="34" charset="0"/>
              </a:rPr>
              <a:t>Department</a:t>
            </a:r>
            <a:endParaRPr lang="en-US" sz="900" b="1" dirty="0">
              <a:latin typeface="Arial" pitchFamily="34" charset="0"/>
            </a:endParaRPr>
          </a:p>
        </p:txBody>
      </p:sp>
      <p:sp>
        <p:nvSpPr>
          <p:cNvPr id="25" name="Rectangle 34"/>
          <p:cNvSpPr>
            <a:spLocks noChangeArrowheads="1"/>
          </p:cNvSpPr>
          <p:nvPr/>
        </p:nvSpPr>
        <p:spPr bwMode="auto">
          <a:xfrm>
            <a:off x="6777125" y="6406138"/>
            <a:ext cx="1033272" cy="367868"/>
          </a:xfrm>
          <a:prstGeom prst="rect">
            <a:avLst/>
          </a:prstGeom>
          <a:solidFill>
            <a:schemeClr val="accent4">
              <a:lumMod val="20000"/>
              <a:lumOff val="80000"/>
            </a:schemeClr>
          </a:solidFill>
          <a:ln w="12700">
            <a:noFill/>
            <a:miter lim="800000"/>
            <a:headEnd/>
            <a:tailEnd/>
          </a:ln>
          <a:effectLst/>
        </p:spPr>
        <p:txBody>
          <a:bodyPr lIns="45720" tIns="27432" rIns="45720" bIns="27432" anchor="ctr" anchorCtr="1">
            <a:noAutofit/>
          </a:bodyPr>
          <a:lstStyle/>
          <a:p>
            <a:pPr algn="ctr"/>
            <a:r>
              <a:rPr lang="en-US" sz="900" b="1" dirty="0" smtClean="0">
                <a:latin typeface="Arial" pitchFamily="34" charset="0"/>
              </a:rPr>
              <a:t>Marketing</a:t>
            </a:r>
          </a:p>
          <a:p>
            <a:pPr algn="ctr"/>
            <a:r>
              <a:rPr lang="en-US" sz="900" b="1" dirty="0" smtClean="0">
                <a:latin typeface="Arial" pitchFamily="34" charset="0"/>
              </a:rPr>
              <a:t>Department</a:t>
            </a:r>
            <a:endParaRPr lang="en-US" sz="900" b="1" dirty="0">
              <a:latin typeface="Arial" pitchFamily="34" charset="0"/>
            </a:endParaRPr>
          </a:p>
        </p:txBody>
      </p:sp>
      <p:cxnSp>
        <p:nvCxnSpPr>
          <p:cNvPr id="26" name="AutoShape 37"/>
          <p:cNvCxnSpPr>
            <a:cxnSpLocks noChangeShapeType="1"/>
          </p:cNvCxnSpPr>
          <p:nvPr/>
        </p:nvCxnSpPr>
        <p:spPr bwMode="auto">
          <a:xfrm rot="5400000" flipH="1" flipV="1">
            <a:off x="3977524" y="4416397"/>
            <a:ext cx="12700" cy="3979482"/>
          </a:xfrm>
          <a:prstGeom prst="bentConnector3">
            <a:avLst>
              <a:gd name="adj1" fmla="val 1800000"/>
            </a:avLst>
          </a:prstGeom>
          <a:noFill/>
          <a:ln w="12700">
            <a:solidFill>
              <a:schemeClr val="tx2"/>
            </a:solidFill>
            <a:miter lim="800000"/>
            <a:headEnd/>
            <a:tailEnd/>
          </a:ln>
          <a:effectLst/>
        </p:spPr>
      </p:cxnSp>
      <p:cxnSp>
        <p:nvCxnSpPr>
          <p:cNvPr id="27" name="AutoShape 38"/>
          <p:cNvCxnSpPr>
            <a:cxnSpLocks noChangeShapeType="1"/>
          </p:cNvCxnSpPr>
          <p:nvPr/>
        </p:nvCxnSpPr>
        <p:spPr bwMode="auto">
          <a:xfrm rot="5400000" flipH="1" flipV="1">
            <a:off x="3888624" y="5742891"/>
            <a:ext cx="12700" cy="1326494"/>
          </a:xfrm>
          <a:prstGeom prst="bentConnector3">
            <a:avLst>
              <a:gd name="adj1" fmla="val 1800000"/>
            </a:avLst>
          </a:prstGeom>
          <a:noFill/>
          <a:ln w="12700">
            <a:solidFill>
              <a:schemeClr val="tx2"/>
            </a:solidFill>
            <a:miter lim="800000"/>
            <a:headEnd/>
            <a:tailEnd/>
          </a:ln>
          <a:effectLst/>
        </p:spPr>
      </p:cxnSp>
      <p:cxnSp>
        <p:nvCxnSpPr>
          <p:cNvPr id="31" name="Straight Connector 30"/>
          <p:cNvCxnSpPr>
            <a:stCxn id="7" idx="2"/>
          </p:cNvCxnSpPr>
          <p:nvPr/>
        </p:nvCxnSpPr>
        <p:spPr>
          <a:xfrm flipH="1">
            <a:off x="4001246" y="1794968"/>
            <a:ext cx="7478" cy="235809"/>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sp>
        <p:nvSpPr>
          <p:cNvPr id="34" name="Rectangle 33"/>
          <p:cNvSpPr>
            <a:spLocks noChangeArrowheads="1"/>
          </p:cNvSpPr>
          <p:nvPr/>
        </p:nvSpPr>
        <p:spPr bwMode="auto">
          <a:xfrm>
            <a:off x="2877397" y="3173777"/>
            <a:ext cx="2267162" cy="442371"/>
          </a:xfrm>
          <a:prstGeom prst="rect">
            <a:avLst/>
          </a:prstGeom>
          <a:solidFill>
            <a:schemeClr val="accent1">
              <a:lumMod val="75000"/>
            </a:schemeClr>
          </a:solidFill>
          <a:ln w="12700">
            <a:solidFill>
              <a:schemeClr val="tx2"/>
            </a:solidFill>
            <a:miter lim="800000"/>
            <a:headEnd/>
            <a:tailEnd/>
          </a:ln>
          <a:effectLst/>
        </p:spPr>
        <p:txBody>
          <a:bodyPr lIns="45720" tIns="27432" rIns="45720" bIns="27432" anchor="ctr" anchorCtr="1">
            <a:noAutofit/>
          </a:bodyPr>
          <a:lstStyle/>
          <a:p>
            <a:r>
              <a:rPr lang="en-US" sz="1000" b="1" dirty="0" smtClean="0">
                <a:solidFill>
                  <a:schemeClr val="bg1"/>
                </a:solidFill>
                <a:latin typeface="Arial" pitchFamily="34" charset="0"/>
              </a:rPr>
              <a:t>Chairman Country  (Nigeria)</a:t>
            </a:r>
          </a:p>
          <a:p>
            <a:r>
              <a:rPr lang="en-US" sz="1000" b="1" dirty="0" smtClean="0">
                <a:solidFill>
                  <a:schemeClr val="bg1"/>
                </a:solidFill>
                <a:latin typeface="Arial" pitchFamily="34" charset="0"/>
              </a:rPr>
              <a:t>Chief Kenny Martins</a:t>
            </a:r>
            <a:endParaRPr lang="en-US" sz="1000" b="1" dirty="0">
              <a:solidFill>
                <a:schemeClr val="bg1"/>
              </a:solidFill>
              <a:latin typeface="Arial" pitchFamily="34" charset="0"/>
            </a:endParaRPr>
          </a:p>
        </p:txBody>
      </p:sp>
      <p:cxnSp>
        <p:nvCxnSpPr>
          <p:cNvPr id="39" name="Straight Connector 38"/>
          <p:cNvCxnSpPr>
            <a:endCxn id="13" idx="0"/>
          </p:cNvCxnSpPr>
          <p:nvPr/>
        </p:nvCxnSpPr>
        <p:spPr>
          <a:xfrm>
            <a:off x="3337560" y="2297430"/>
            <a:ext cx="2117" cy="192652"/>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AutoShape 7"/>
          <p:cNvCxnSpPr>
            <a:cxnSpLocks noChangeShapeType="1"/>
          </p:cNvCxnSpPr>
          <p:nvPr/>
        </p:nvCxnSpPr>
        <p:spPr bwMode="auto">
          <a:xfrm rot="5400000">
            <a:off x="2747154" y="2885988"/>
            <a:ext cx="527742" cy="1988063"/>
          </a:xfrm>
          <a:prstGeom prst="bentConnector3">
            <a:avLst>
              <a:gd name="adj1" fmla="val 50000"/>
            </a:avLst>
          </a:prstGeom>
          <a:noFill/>
          <a:ln w="12700">
            <a:solidFill>
              <a:schemeClr val="tx2"/>
            </a:solidFill>
            <a:miter lim="800000"/>
            <a:headEnd/>
            <a:tailEnd/>
          </a:ln>
          <a:effectLst/>
        </p:spPr>
      </p:cxnSp>
      <p:cxnSp>
        <p:nvCxnSpPr>
          <p:cNvPr id="50" name="AutoShape 8"/>
          <p:cNvCxnSpPr>
            <a:cxnSpLocks noChangeShapeType="1"/>
          </p:cNvCxnSpPr>
          <p:nvPr/>
        </p:nvCxnSpPr>
        <p:spPr bwMode="auto">
          <a:xfrm rot="16200000" flipH="1">
            <a:off x="5400142" y="2221061"/>
            <a:ext cx="527742" cy="3317915"/>
          </a:xfrm>
          <a:prstGeom prst="bentConnector3">
            <a:avLst>
              <a:gd name="adj1" fmla="val 50000"/>
            </a:avLst>
          </a:prstGeom>
          <a:noFill/>
          <a:ln w="12700">
            <a:solidFill>
              <a:schemeClr val="tx2"/>
            </a:solidFill>
            <a:miter lim="800000"/>
            <a:headEnd/>
            <a:tailEnd/>
          </a:ln>
          <a:effectLst/>
        </p:spPr>
      </p:cxnSp>
      <p:cxnSp>
        <p:nvCxnSpPr>
          <p:cNvPr id="51" name="AutoShape 11"/>
          <p:cNvCxnSpPr>
            <a:cxnSpLocks noChangeShapeType="1"/>
          </p:cNvCxnSpPr>
          <p:nvPr/>
        </p:nvCxnSpPr>
        <p:spPr bwMode="auto">
          <a:xfrm rot="16200000" flipH="1">
            <a:off x="4736894" y="2884309"/>
            <a:ext cx="527742" cy="1991419"/>
          </a:xfrm>
          <a:prstGeom prst="bentConnector3">
            <a:avLst>
              <a:gd name="adj1" fmla="val 50000"/>
            </a:avLst>
          </a:prstGeom>
          <a:noFill/>
          <a:ln w="12700">
            <a:solidFill>
              <a:schemeClr val="tx2"/>
            </a:solidFill>
            <a:miter lim="800000"/>
            <a:headEnd/>
            <a:tailEnd/>
          </a:ln>
          <a:effectLst/>
        </p:spPr>
      </p:cxnSp>
      <p:sp>
        <p:nvSpPr>
          <p:cNvPr id="52" name="Rectangle 12"/>
          <p:cNvSpPr>
            <a:spLocks noChangeArrowheads="1"/>
          </p:cNvSpPr>
          <p:nvPr/>
        </p:nvSpPr>
        <p:spPr bwMode="auto">
          <a:xfrm>
            <a:off x="1349630" y="4059047"/>
            <a:ext cx="1351951" cy="573482"/>
          </a:xfrm>
          <a:prstGeom prst="rect">
            <a:avLst/>
          </a:prstGeom>
          <a:solidFill>
            <a:schemeClr val="accent4">
              <a:lumMod val="75000"/>
            </a:schemeClr>
          </a:solidFill>
          <a:ln w="12700">
            <a:noFill/>
            <a:miter lim="800000"/>
            <a:headEnd/>
            <a:tailEnd/>
          </a:ln>
          <a:effectLst/>
        </p:spPr>
        <p:txBody>
          <a:bodyPr lIns="45720" tIns="27432" rIns="45720" bIns="27432" anchor="ctr" anchorCtr="1">
            <a:noAutofit/>
          </a:bodyPr>
          <a:lstStyle/>
          <a:p>
            <a:pPr algn="ctr"/>
            <a:endParaRPr lang="en-US" sz="1000" b="1" dirty="0" smtClean="0">
              <a:solidFill>
                <a:schemeClr val="bg1"/>
              </a:solidFill>
              <a:latin typeface="Arial" pitchFamily="34" charset="0"/>
            </a:endParaRPr>
          </a:p>
          <a:p>
            <a:pPr algn="ctr"/>
            <a:r>
              <a:rPr lang="en-US" sz="1000" b="1" dirty="0" smtClean="0">
                <a:solidFill>
                  <a:schemeClr val="bg1"/>
                </a:solidFill>
                <a:latin typeface="Arial" pitchFamily="34" charset="0"/>
              </a:rPr>
              <a:t>Chairman</a:t>
            </a:r>
          </a:p>
          <a:p>
            <a:pPr algn="ctr"/>
            <a:r>
              <a:rPr lang="en-US" sz="1000" b="1" dirty="0" smtClean="0">
                <a:solidFill>
                  <a:schemeClr val="bg1"/>
                </a:solidFill>
                <a:latin typeface="Arial" pitchFamily="34" charset="0"/>
              </a:rPr>
              <a:t>South East</a:t>
            </a:r>
          </a:p>
          <a:p>
            <a:pPr algn="ctr"/>
            <a:r>
              <a:rPr lang="en-US" sz="1000" b="1" dirty="0" smtClean="0">
                <a:solidFill>
                  <a:schemeClr val="bg1"/>
                </a:solidFill>
                <a:latin typeface="Arial" pitchFamily="34" charset="0"/>
              </a:rPr>
              <a:t>Sen. Annie Okonkwo</a:t>
            </a:r>
          </a:p>
          <a:p>
            <a:pPr algn="ctr"/>
            <a:endParaRPr lang="en-US" sz="1000" b="1" dirty="0">
              <a:latin typeface="Arial" pitchFamily="34" charset="0"/>
            </a:endParaRPr>
          </a:p>
        </p:txBody>
      </p:sp>
      <p:sp>
        <p:nvSpPr>
          <p:cNvPr id="53" name="Rectangle 13"/>
          <p:cNvSpPr>
            <a:spLocks noChangeArrowheads="1"/>
          </p:cNvSpPr>
          <p:nvPr/>
        </p:nvSpPr>
        <p:spPr bwMode="auto">
          <a:xfrm>
            <a:off x="2762843" y="4047894"/>
            <a:ext cx="1161288" cy="573482"/>
          </a:xfrm>
          <a:prstGeom prst="rect">
            <a:avLst/>
          </a:prstGeom>
          <a:solidFill>
            <a:schemeClr val="accent4">
              <a:lumMod val="75000"/>
            </a:schemeClr>
          </a:solidFill>
          <a:ln w="12700">
            <a:noFill/>
            <a:miter lim="800000"/>
            <a:headEnd/>
            <a:tailEnd/>
          </a:ln>
          <a:effectLst/>
        </p:spPr>
        <p:txBody>
          <a:bodyPr lIns="45720" tIns="27432" rIns="45720" bIns="27432" anchor="ctr" anchorCtr="1">
            <a:noAutofit/>
          </a:bodyPr>
          <a:lstStyle/>
          <a:p>
            <a:pPr algn="ctr"/>
            <a:r>
              <a:rPr lang="en-US" sz="1000" b="1" dirty="0" smtClean="0">
                <a:solidFill>
                  <a:schemeClr val="bg1"/>
                </a:solidFill>
                <a:latin typeface="Arial" pitchFamily="34" charset="0"/>
              </a:rPr>
              <a:t>Chairman</a:t>
            </a:r>
          </a:p>
          <a:p>
            <a:pPr algn="ctr"/>
            <a:r>
              <a:rPr lang="en-US" sz="1000" b="1" dirty="0" smtClean="0">
                <a:solidFill>
                  <a:schemeClr val="bg1"/>
                </a:solidFill>
                <a:latin typeface="Arial" pitchFamily="34" charset="0"/>
              </a:rPr>
              <a:t>South South</a:t>
            </a:r>
          </a:p>
          <a:p>
            <a:pPr algn="ctr"/>
            <a:r>
              <a:rPr lang="en-US" sz="1000" b="1" dirty="0" smtClean="0">
                <a:solidFill>
                  <a:schemeClr val="bg1"/>
                </a:solidFill>
                <a:latin typeface="Arial" pitchFamily="34" charset="0"/>
              </a:rPr>
              <a:t>Olorogun O’tega Emerhor</a:t>
            </a:r>
            <a:endParaRPr lang="en-US" sz="1000" b="1" dirty="0">
              <a:solidFill>
                <a:schemeClr val="bg1"/>
              </a:solidFill>
              <a:latin typeface="Arial" pitchFamily="34" charset="0"/>
            </a:endParaRPr>
          </a:p>
        </p:txBody>
      </p:sp>
      <p:sp>
        <p:nvSpPr>
          <p:cNvPr id="54" name="Rectangle 14"/>
          <p:cNvSpPr>
            <a:spLocks noChangeArrowheads="1"/>
          </p:cNvSpPr>
          <p:nvPr/>
        </p:nvSpPr>
        <p:spPr bwMode="auto">
          <a:xfrm>
            <a:off x="4089337" y="4047894"/>
            <a:ext cx="1161288" cy="605548"/>
          </a:xfrm>
          <a:prstGeom prst="rect">
            <a:avLst/>
          </a:prstGeom>
          <a:solidFill>
            <a:schemeClr val="accent4">
              <a:lumMod val="75000"/>
            </a:schemeClr>
          </a:solidFill>
          <a:ln w="12700">
            <a:noFill/>
            <a:miter lim="800000"/>
            <a:headEnd/>
            <a:tailEnd/>
          </a:ln>
          <a:effectLst/>
        </p:spPr>
        <p:txBody>
          <a:bodyPr lIns="45720" tIns="27432" rIns="45720" bIns="27432" anchor="ctr" anchorCtr="1">
            <a:noAutofit/>
          </a:bodyPr>
          <a:lstStyle/>
          <a:p>
            <a:pPr algn="ctr"/>
            <a:r>
              <a:rPr lang="en-US" sz="1000" b="1" dirty="0" smtClean="0">
                <a:solidFill>
                  <a:schemeClr val="bg1"/>
                </a:solidFill>
                <a:latin typeface="Arial" pitchFamily="34" charset="0"/>
              </a:rPr>
              <a:t>Chairman</a:t>
            </a:r>
          </a:p>
          <a:p>
            <a:pPr algn="ctr"/>
            <a:r>
              <a:rPr lang="en-US" sz="1000" b="1" dirty="0" smtClean="0">
                <a:solidFill>
                  <a:schemeClr val="bg1"/>
                </a:solidFill>
                <a:latin typeface="Arial" pitchFamily="34" charset="0"/>
              </a:rPr>
              <a:t>North West</a:t>
            </a:r>
          </a:p>
          <a:p>
            <a:pPr algn="ctr"/>
            <a:r>
              <a:rPr lang="en-US" sz="1000" b="1" dirty="0" smtClean="0">
                <a:solidFill>
                  <a:schemeClr val="bg1"/>
                </a:solidFill>
                <a:latin typeface="Arial" pitchFamily="34" charset="0"/>
              </a:rPr>
              <a:t>Alh. Zango Daura</a:t>
            </a:r>
            <a:endParaRPr lang="en-US" sz="1000" b="1" dirty="0">
              <a:solidFill>
                <a:schemeClr val="bg1"/>
              </a:solidFill>
              <a:latin typeface="Arial" pitchFamily="34" charset="0"/>
            </a:endParaRPr>
          </a:p>
        </p:txBody>
      </p:sp>
      <p:sp>
        <p:nvSpPr>
          <p:cNvPr id="55" name="Rectangle 15"/>
          <p:cNvSpPr>
            <a:spLocks noChangeArrowheads="1"/>
          </p:cNvSpPr>
          <p:nvPr/>
        </p:nvSpPr>
        <p:spPr bwMode="auto">
          <a:xfrm>
            <a:off x="6742327" y="4047894"/>
            <a:ext cx="1498424" cy="605548"/>
          </a:xfrm>
          <a:prstGeom prst="rect">
            <a:avLst/>
          </a:prstGeom>
          <a:solidFill>
            <a:schemeClr val="accent4">
              <a:lumMod val="75000"/>
            </a:schemeClr>
          </a:solidFill>
          <a:ln w="12700">
            <a:noFill/>
            <a:miter lim="800000"/>
            <a:headEnd/>
            <a:tailEnd/>
          </a:ln>
          <a:effectLst/>
        </p:spPr>
        <p:txBody>
          <a:bodyPr lIns="45720" tIns="27432" rIns="45720" bIns="27432" anchor="ctr" anchorCtr="1">
            <a:noAutofit/>
          </a:bodyPr>
          <a:lstStyle/>
          <a:p>
            <a:pPr algn="ctr"/>
            <a:r>
              <a:rPr lang="en-US" sz="1000" b="1" dirty="0" smtClean="0">
                <a:solidFill>
                  <a:schemeClr val="bg1"/>
                </a:solidFill>
                <a:latin typeface="Arial" pitchFamily="34" charset="0"/>
              </a:rPr>
              <a:t>Chairman</a:t>
            </a:r>
          </a:p>
          <a:p>
            <a:pPr algn="ctr"/>
            <a:r>
              <a:rPr lang="en-US" sz="1000" b="1" dirty="0" smtClean="0">
                <a:solidFill>
                  <a:schemeClr val="bg1"/>
                </a:solidFill>
                <a:latin typeface="Arial" pitchFamily="34" charset="0"/>
              </a:rPr>
              <a:t>North East</a:t>
            </a:r>
          </a:p>
          <a:p>
            <a:pPr algn="ctr"/>
            <a:r>
              <a:rPr lang="en-US" sz="1000" b="1" dirty="0" smtClean="0">
                <a:solidFill>
                  <a:schemeClr val="bg1"/>
                </a:solidFill>
                <a:latin typeface="Arial" pitchFamily="34" charset="0"/>
              </a:rPr>
              <a:t>Hajia Aisha Ismail</a:t>
            </a:r>
          </a:p>
          <a:p>
            <a:pPr algn="ctr"/>
            <a:r>
              <a:rPr lang="en-US" sz="1000" b="1" dirty="0" smtClean="0">
                <a:solidFill>
                  <a:schemeClr val="bg1"/>
                </a:solidFill>
                <a:latin typeface="Arial" pitchFamily="34" charset="0"/>
              </a:rPr>
              <a:t>(Aunty Dada)</a:t>
            </a:r>
            <a:endParaRPr lang="en-US" sz="1000" b="1" dirty="0">
              <a:solidFill>
                <a:schemeClr val="bg1"/>
              </a:solidFill>
              <a:latin typeface="Arial" pitchFamily="34" charset="0"/>
            </a:endParaRPr>
          </a:p>
        </p:txBody>
      </p:sp>
      <p:sp>
        <p:nvSpPr>
          <p:cNvPr id="56" name="Rectangle 16"/>
          <p:cNvSpPr>
            <a:spLocks noChangeArrowheads="1"/>
          </p:cNvSpPr>
          <p:nvPr/>
        </p:nvSpPr>
        <p:spPr bwMode="auto">
          <a:xfrm>
            <a:off x="5415831" y="4047894"/>
            <a:ext cx="1161288" cy="605548"/>
          </a:xfrm>
          <a:prstGeom prst="rect">
            <a:avLst/>
          </a:prstGeom>
          <a:solidFill>
            <a:schemeClr val="accent4">
              <a:lumMod val="75000"/>
            </a:schemeClr>
          </a:solidFill>
          <a:ln w="12700">
            <a:noFill/>
            <a:miter lim="800000"/>
            <a:headEnd/>
            <a:tailEnd/>
          </a:ln>
          <a:effectLst/>
        </p:spPr>
        <p:txBody>
          <a:bodyPr lIns="45720" tIns="27432" rIns="45720" bIns="27432" anchor="ctr" anchorCtr="1">
            <a:noAutofit/>
          </a:bodyPr>
          <a:lstStyle/>
          <a:p>
            <a:pPr algn="ctr"/>
            <a:r>
              <a:rPr lang="en-US" sz="1000" b="1" dirty="0" smtClean="0">
                <a:solidFill>
                  <a:schemeClr val="bg1"/>
                </a:solidFill>
                <a:latin typeface="Arial" pitchFamily="34" charset="0"/>
              </a:rPr>
              <a:t>Chairman</a:t>
            </a:r>
          </a:p>
          <a:p>
            <a:pPr algn="ctr"/>
            <a:r>
              <a:rPr lang="en-US" sz="1000" b="1" dirty="0" smtClean="0">
                <a:solidFill>
                  <a:schemeClr val="bg1"/>
                </a:solidFill>
                <a:latin typeface="Arial" pitchFamily="34" charset="0"/>
              </a:rPr>
              <a:t>North Central</a:t>
            </a:r>
          </a:p>
          <a:p>
            <a:pPr algn="ctr"/>
            <a:r>
              <a:rPr lang="en-US" sz="1000" b="1" dirty="0" smtClean="0">
                <a:solidFill>
                  <a:schemeClr val="bg1"/>
                </a:solidFill>
                <a:latin typeface="Arial" pitchFamily="34" charset="0"/>
              </a:rPr>
              <a:t>Chief Mrs Paulen Tallen</a:t>
            </a:r>
            <a:endParaRPr lang="en-US" sz="1000" b="1" dirty="0">
              <a:solidFill>
                <a:schemeClr val="bg1"/>
              </a:solidFill>
              <a:latin typeface="Arial" pitchFamily="34" charset="0"/>
            </a:endParaRPr>
          </a:p>
        </p:txBody>
      </p:sp>
      <p:cxnSp>
        <p:nvCxnSpPr>
          <p:cNvPr id="58" name="Straight Connector 57"/>
          <p:cNvCxnSpPr>
            <a:endCxn id="53" idx="0"/>
          </p:cNvCxnSpPr>
          <p:nvPr/>
        </p:nvCxnSpPr>
        <p:spPr>
          <a:xfrm>
            <a:off x="3341370" y="3878580"/>
            <a:ext cx="2117" cy="169314"/>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7" name="AutoShape 18"/>
          <p:cNvCxnSpPr>
            <a:cxnSpLocks noChangeShapeType="1"/>
          </p:cNvCxnSpPr>
          <p:nvPr/>
        </p:nvCxnSpPr>
        <p:spPr bwMode="auto">
          <a:xfrm rot="5400000">
            <a:off x="2083907" y="2222741"/>
            <a:ext cx="527742" cy="3314557"/>
          </a:xfrm>
          <a:prstGeom prst="bentConnector3">
            <a:avLst>
              <a:gd name="adj1" fmla="val 50000"/>
            </a:avLst>
          </a:prstGeom>
          <a:noFill/>
          <a:ln w="12700">
            <a:solidFill>
              <a:schemeClr val="tx2"/>
            </a:solidFill>
            <a:miter lim="800000"/>
            <a:headEnd/>
            <a:tailEnd/>
          </a:ln>
          <a:effectLst/>
        </p:spPr>
      </p:cxnSp>
      <p:sp>
        <p:nvSpPr>
          <p:cNvPr id="59" name="Rectangle 17"/>
          <p:cNvSpPr>
            <a:spLocks noChangeArrowheads="1"/>
          </p:cNvSpPr>
          <p:nvPr/>
        </p:nvSpPr>
        <p:spPr bwMode="auto">
          <a:xfrm>
            <a:off x="109855" y="4047894"/>
            <a:ext cx="1161288" cy="573482"/>
          </a:xfrm>
          <a:prstGeom prst="rect">
            <a:avLst/>
          </a:prstGeom>
          <a:solidFill>
            <a:schemeClr val="accent4">
              <a:lumMod val="75000"/>
            </a:schemeClr>
          </a:solidFill>
          <a:ln w="12700">
            <a:noFill/>
            <a:miter lim="800000"/>
            <a:headEnd/>
            <a:tailEnd/>
          </a:ln>
          <a:effectLst/>
        </p:spPr>
        <p:txBody>
          <a:bodyPr lIns="45720" tIns="27432" rIns="45720" bIns="27432" anchor="ctr" anchorCtr="1">
            <a:noAutofit/>
          </a:bodyPr>
          <a:lstStyle/>
          <a:p>
            <a:pPr algn="ctr"/>
            <a:r>
              <a:rPr lang="en-US" sz="1000" b="1" dirty="0" smtClean="0">
                <a:solidFill>
                  <a:schemeClr val="bg1"/>
                </a:solidFill>
                <a:latin typeface="Arial" pitchFamily="34" charset="0"/>
              </a:rPr>
              <a:t>Chairman</a:t>
            </a:r>
          </a:p>
          <a:p>
            <a:pPr algn="ctr"/>
            <a:r>
              <a:rPr lang="en-US" sz="1000" b="1" dirty="0" smtClean="0">
                <a:solidFill>
                  <a:schemeClr val="bg1"/>
                </a:solidFill>
                <a:latin typeface="Arial" pitchFamily="34" charset="0"/>
              </a:rPr>
              <a:t>South  West</a:t>
            </a:r>
          </a:p>
          <a:p>
            <a:pPr algn="ctr"/>
            <a:r>
              <a:rPr lang="en-US" sz="1000" b="1" dirty="0" smtClean="0">
                <a:solidFill>
                  <a:schemeClr val="bg1"/>
                </a:solidFill>
                <a:latin typeface="Arial" pitchFamily="34" charset="0"/>
              </a:rPr>
              <a:t>Prof. Kunle Ade Wahab</a:t>
            </a:r>
            <a:endParaRPr lang="en-US" sz="1000" b="1" dirty="0">
              <a:solidFill>
                <a:schemeClr val="bg1"/>
              </a:solidFill>
              <a:latin typeface="Arial" pitchFamily="34" charset="0"/>
            </a:endParaRPr>
          </a:p>
        </p:txBody>
      </p:sp>
      <p:cxnSp>
        <p:nvCxnSpPr>
          <p:cNvPr id="65" name="Straight Connector 64"/>
          <p:cNvCxnSpPr/>
          <p:nvPr/>
        </p:nvCxnSpPr>
        <p:spPr>
          <a:xfrm>
            <a:off x="4648200" y="3870960"/>
            <a:ext cx="2117" cy="26531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sp>
        <p:nvSpPr>
          <p:cNvPr id="67" name="Rectangle 66"/>
          <p:cNvSpPr>
            <a:spLocks noChangeArrowheads="1"/>
          </p:cNvSpPr>
          <p:nvPr/>
        </p:nvSpPr>
        <p:spPr bwMode="auto">
          <a:xfrm>
            <a:off x="3104600" y="4698046"/>
            <a:ext cx="1892976" cy="442371"/>
          </a:xfrm>
          <a:prstGeom prst="rect">
            <a:avLst/>
          </a:prstGeom>
          <a:solidFill>
            <a:schemeClr val="accent1">
              <a:lumMod val="75000"/>
            </a:schemeClr>
          </a:solidFill>
          <a:ln w="12700">
            <a:solidFill>
              <a:schemeClr val="tx2"/>
            </a:solidFill>
            <a:miter lim="800000"/>
            <a:headEnd/>
            <a:tailEnd/>
          </a:ln>
          <a:effectLst/>
        </p:spPr>
        <p:txBody>
          <a:bodyPr lIns="45720" tIns="27432" rIns="45720" bIns="27432" anchor="ctr" anchorCtr="1">
            <a:noAutofit/>
          </a:bodyPr>
          <a:lstStyle/>
          <a:p>
            <a:pPr algn="ctr"/>
            <a:r>
              <a:rPr lang="en-US" sz="1200" b="1" dirty="0" smtClean="0">
                <a:solidFill>
                  <a:schemeClr val="bg1"/>
                </a:solidFill>
                <a:latin typeface="Arial" pitchFamily="34" charset="0"/>
              </a:rPr>
              <a:t>CEO</a:t>
            </a:r>
          </a:p>
          <a:p>
            <a:pPr algn="ctr"/>
            <a:r>
              <a:rPr lang="en-US" sz="1200" b="1" dirty="0" smtClean="0">
                <a:solidFill>
                  <a:schemeClr val="bg1"/>
                </a:solidFill>
                <a:latin typeface="Arial" pitchFamily="34" charset="0"/>
              </a:rPr>
              <a:t>Engr. Ibrahim Mustafa </a:t>
            </a:r>
            <a:endParaRPr lang="en-US" sz="1200" b="1" dirty="0">
              <a:solidFill>
                <a:schemeClr val="bg1"/>
              </a:solidFill>
              <a:latin typeface="Arial" pitchFamily="34" charset="0"/>
            </a:endParaRPr>
          </a:p>
        </p:txBody>
      </p:sp>
      <p:sp>
        <p:nvSpPr>
          <p:cNvPr id="70" name="Rectangle 12"/>
          <p:cNvSpPr>
            <a:spLocks noChangeArrowheads="1"/>
          </p:cNvSpPr>
          <p:nvPr/>
        </p:nvSpPr>
        <p:spPr bwMode="auto">
          <a:xfrm>
            <a:off x="1428729" y="5462608"/>
            <a:ext cx="1161288" cy="554332"/>
          </a:xfrm>
          <a:prstGeom prst="rect">
            <a:avLst/>
          </a:prstGeom>
          <a:solidFill>
            <a:schemeClr val="accent2">
              <a:lumMod val="25000"/>
              <a:lumOff val="75000"/>
            </a:schemeClr>
          </a:solidFill>
          <a:ln w="12700">
            <a:noFill/>
            <a:miter lim="800000"/>
            <a:headEnd/>
            <a:tailEnd/>
          </a:ln>
          <a:effectLst/>
        </p:spPr>
        <p:txBody>
          <a:bodyPr lIns="45720" tIns="27432" rIns="45720" bIns="27432" anchor="ctr" anchorCtr="1">
            <a:noAutofit/>
          </a:bodyPr>
          <a:lstStyle/>
          <a:p>
            <a:pPr algn="ctr"/>
            <a:r>
              <a:rPr lang="en-US" sz="900" b="1" dirty="0" smtClean="0">
                <a:latin typeface="Arial" pitchFamily="34" charset="0"/>
              </a:rPr>
              <a:t>Trustee</a:t>
            </a:r>
          </a:p>
          <a:p>
            <a:pPr algn="ctr"/>
            <a:r>
              <a:rPr lang="en-US" sz="900" b="1" dirty="0" smtClean="0">
                <a:latin typeface="Arial" pitchFamily="34" charset="0"/>
              </a:rPr>
              <a:t>South East</a:t>
            </a:r>
          </a:p>
          <a:p>
            <a:pPr algn="ctr"/>
            <a:r>
              <a:rPr lang="en-US" sz="900" b="1" dirty="0" smtClean="0">
                <a:latin typeface="Arial" pitchFamily="34" charset="0"/>
              </a:rPr>
              <a:t>Chief Johnny Ucheaga</a:t>
            </a:r>
            <a:endParaRPr lang="en-US" sz="900" b="1" dirty="0">
              <a:latin typeface="Arial" pitchFamily="34" charset="0"/>
            </a:endParaRPr>
          </a:p>
        </p:txBody>
      </p:sp>
      <p:sp>
        <p:nvSpPr>
          <p:cNvPr id="71" name="Rectangle 13"/>
          <p:cNvSpPr>
            <a:spLocks noChangeArrowheads="1"/>
          </p:cNvSpPr>
          <p:nvPr/>
        </p:nvSpPr>
        <p:spPr bwMode="auto">
          <a:xfrm>
            <a:off x="2755223" y="5462608"/>
            <a:ext cx="1161288" cy="554332"/>
          </a:xfrm>
          <a:prstGeom prst="rect">
            <a:avLst/>
          </a:prstGeom>
          <a:solidFill>
            <a:schemeClr val="accent2">
              <a:lumMod val="25000"/>
              <a:lumOff val="75000"/>
            </a:schemeClr>
          </a:solidFill>
          <a:ln w="12700">
            <a:noFill/>
            <a:miter lim="800000"/>
            <a:headEnd/>
            <a:tailEnd/>
          </a:ln>
          <a:effectLst/>
        </p:spPr>
        <p:txBody>
          <a:bodyPr lIns="45720" tIns="27432" rIns="45720" bIns="27432" anchor="ctr" anchorCtr="1">
            <a:noAutofit/>
          </a:bodyPr>
          <a:lstStyle/>
          <a:p>
            <a:pPr algn="ctr"/>
            <a:r>
              <a:rPr lang="en-US" sz="900" b="1" dirty="0" smtClean="0">
                <a:latin typeface="Arial" pitchFamily="34" charset="0"/>
              </a:rPr>
              <a:t>Trustee</a:t>
            </a:r>
          </a:p>
          <a:p>
            <a:pPr algn="ctr"/>
            <a:r>
              <a:rPr lang="en-US" sz="900" b="1" dirty="0" smtClean="0">
                <a:latin typeface="Arial" pitchFamily="34" charset="0"/>
              </a:rPr>
              <a:t>South South</a:t>
            </a:r>
          </a:p>
          <a:p>
            <a:pPr algn="ctr"/>
            <a:r>
              <a:rPr lang="en-US" sz="900" b="1" dirty="0" smtClean="0">
                <a:latin typeface="Arial" pitchFamily="34" charset="0"/>
              </a:rPr>
              <a:t>Mrs. Bolatito Obaigbo</a:t>
            </a:r>
            <a:endParaRPr lang="en-US" sz="900" b="1" dirty="0">
              <a:latin typeface="Arial" pitchFamily="34" charset="0"/>
            </a:endParaRPr>
          </a:p>
        </p:txBody>
      </p:sp>
      <p:sp>
        <p:nvSpPr>
          <p:cNvPr id="72" name="Rectangle 14"/>
          <p:cNvSpPr>
            <a:spLocks noChangeArrowheads="1"/>
          </p:cNvSpPr>
          <p:nvPr/>
        </p:nvSpPr>
        <p:spPr bwMode="auto">
          <a:xfrm>
            <a:off x="4081717" y="5462608"/>
            <a:ext cx="1161288" cy="554332"/>
          </a:xfrm>
          <a:prstGeom prst="rect">
            <a:avLst/>
          </a:prstGeom>
          <a:solidFill>
            <a:schemeClr val="accent2">
              <a:lumMod val="25000"/>
              <a:lumOff val="75000"/>
            </a:schemeClr>
          </a:solidFill>
          <a:ln w="12700">
            <a:noFill/>
            <a:miter lim="800000"/>
            <a:headEnd/>
            <a:tailEnd/>
          </a:ln>
          <a:effectLst/>
        </p:spPr>
        <p:txBody>
          <a:bodyPr lIns="45720" tIns="27432" rIns="45720" bIns="27432" anchor="ctr" anchorCtr="1">
            <a:noAutofit/>
          </a:bodyPr>
          <a:lstStyle/>
          <a:p>
            <a:pPr algn="ctr"/>
            <a:r>
              <a:rPr lang="en-US" sz="900" b="1" dirty="0" smtClean="0">
                <a:latin typeface="Arial" pitchFamily="34" charset="0"/>
              </a:rPr>
              <a:t>Trustee</a:t>
            </a:r>
          </a:p>
          <a:p>
            <a:pPr algn="ctr"/>
            <a:r>
              <a:rPr lang="en-US" sz="900" b="1" dirty="0" smtClean="0">
                <a:latin typeface="Arial" pitchFamily="34" charset="0"/>
              </a:rPr>
              <a:t>North West</a:t>
            </a:r>
          </a:p>
          <a:p>
            <a:pPr algn="ctr"/>
            <a:r>
              <a:rPr lang="en-US" sz="900" b="1" dirty="0" smtClean="0">
                <a:latin typeface="Arial" pitchFamily="34" charset="0"/>
              </a:rPr>
              <a:t>Alh. Salisu Mohammed Nuhu</a:t>
            </a:r>
            <a:endParaRPr lang="en-US" sz="900" b="1" dirty="0">
              <a:latin typeface="Arial" pitchFamily="34" charset="0"/>
            </a:endParaRPr>
          </a:p>
        </p:txBody>
      </p:sp>
      <p:sp>
        <p:nvSpPr>
          <p:cNvPr id="73" name="Rectangle 15"/>
          <p:cNvSpPr>
            <a:spLocks noChangeArrowheads="1"/>
          </p:cNvSpPr>
          <p:nvPr/>
        </p:nvSpPr>
        <p:spPr bwMode="auto">
          <a:xfrm>
            <a:off x="6734707" y="5462606"/>
            <a:ext cx="1617556" cy="554334"/>
          </a:xfrm>
          <a:prstGeom prst="rect">
            <a:avLst/>
          </a:prstGeom>
          <a:solidFill>
            <a:schemeClr val="accent2">
              <a:lumMod val="25000"/>
              <a:lumOff val="75000"/>
            </a:schemeClr>
          </a:solidFill>
          <a:ln w="12700">
            <a:noFill/>
            <a:miter lim="800000"/>
            <a:headEnd/>
            <a:tailEnd/>
          </a:ln>
          <a:effectLst/>
        </p:spPr>
        <p:txBody>
          <a:bodyPr lIns="45720" tIns="27432" rIns="45720" bIns="27432" anchor="ctr" anchorCtr="1">
            <a:noAutofit/>
          </a:bodyPr>
          <a:lstStyle/>
          <a:p>
            <a:pPr algn="ctr"/>
            <a:r>
              <a:rPr lang="en-US" sz="900" b="1" dirty="0" smtClean="0">
                <a:latin typeface="Arial" pitchFamily="34" charset="0"/>
              </a:rPr>
              <a:t>Trustee</a:t>
            </a:r>
          </a:p>
          <a:p>
            <a:pPr algn="ctr"/>
            <a:r>
              <a:rPr lang="en-US" sz="900" b="1" dirty="0" smtClean="0">
                <a:latin typeface="Arial" pitchFamily="34" charset="0"/>
              </a:rPr>
              <a:t>North East</a:t>
            </a:r>
          </a:p>
          <a:p>
            <a:pPr algn="ctr"/>
            <a:r>
              <a:rPr lang="en-US" sz="900" b="1" dirty="0" smtClean="0">
                <a:latin typeface="Arial" pitchFamily="34" charset="0"/>
              </a:rPr>
              <a:t>Alh. Shettima Buka</a:t>
            </a:r>
            <a:endParaRPr lang="en-US" sz="900" b="1" dirty="0">
              <a:latin typeface="Arial" pitchFamily="34" charset="0"/>
            </a:endParaRPr>
          </a:p>
        </p:txBody>
      </p:sp>
      <p:sp>
        <p:nvSpPr>
          <p:cNvPr id="74" name="Rectangle 16"/>
          <p:cNvSpPr>
            <a:spLocks noChangeArrowheads="1"/>
          </p:cNvSpPr>
          <p:nvPr/>
        </p:nvSpPr>
        <p:spPr bwMode="auto">
          <a:xfrm>
            <a:off x="5408211" y="5462606"/>
            <a:ext cx="1161288" cy="554334"/>
          </a:xfrm>
          <a:prstGeom prst="rect">
            <a:avLst/>
          </a:prstGeom>
          <a:solidFill>
            <a:schemeClr val="accent2">
              <a:lumMod val="25000"/>
              <a:lumOff val="75000"/>
            </a:schemeClr>
          </a:solidFill>
          <a:ln w="12700">
            <a:noFill/>
            <a:miter lim="800000"/>
            <a:headEnd/>
            <a:tailEnd/>
          </a:ln>
          <a:effectLst/>
        </p:spPr>
        <p:txBody>
          <a:bodyPr lIns="45720" tIns="27432" rIns="45720" bIns="27432" anchor="ctr" anchorCtr="1">
            <a:noAutofit/>
          </a:bodyPr>
          <a:lstStyle/>
          <a:p>
            <a:pPr algn="ctr"/>
            <a:endParaRPr lang="en-US" sz="900" b="1" dirty="0" smtClean="0">
              <a:latin typeface="Arial" pitchFamily="34" charset="0"/>
            </a:endParaRPr>
          </a:p>
          <a:p>
            <a:pPr algn="ctr"/>
            <a:r>
              <a:rPr lang="en-US" sz="900" b="1" dirty="0" smtClean="0">
                <a:latin typeface="Arial" pitchFamily="34" charset="0"/>
              </a:rPr>
              <a:t>Trustee</a:t>
            </a:r>
          </a:p>
          <a:p>
            <a:pPr algn="ctr"/>
            <a:r>
              <a:rPr lang="en-US" sz="900" b="1" dirty="0" smtClean="0">
                <a:latin typeface="Arial" pitchFamily="34" charset="0"/>
              </a:rPr>
              <a:t>North Central</a:t>
            </a:r>
          </a:p>
          <a:p>
            <a:pPr algn="ctr"/>
            <a:r>
              <a:rPr lang="en-US" sz="900" b="1" dirty="0" smtClean="0">
                <a:latin typeface="Arial" pitchFamily="34" charset="0"/>
              </a:rPr>
              <a:t>Arc. Usman Yakawu</a:t>
            </a:r>
          </a:p>
          <a:p>
            <a:pPr algn="ctr"/>
            <a:endParaRPr lang="en-US" sz="900" b="1" dirty="0">
              <a:latin typeface="Arial" pitchFamily="34" charset="0"/>
            </a:endParaRPr>
          </a:p>
        </p:txBody>
      </p:sp>
      <p:cxnSp>
        <p:nvCxnSpPr>
          <p:cNvPr id="76" name="Straight Connector 75"/>
          <p:cNvCxnSpPr>
            <a:endCxn id="71" idx="0"/>
          </p:cNvCxnSpPr>
          <p:nvPr/>
        </p:nvCxnSpPr>
        <p:spPr>
          <a:xfrm>
            <a:off x="3333750" y="5242560"/>
            <a:ext cx="2117" cy="220048"/>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sp>
        <p:nvSpPr>
          <p:cNvPr id="77" name="Rectangle 17"/>
          <p:cNvSpPr>
            <a:spLocks noChangeArrowheads="1"/>
          </p:cNvSpPr>
          <p:nvPr/>
        </p:nvSpPr>
        <p:spPr bwMode="auto">
          <a:xfrm>
            <a:off x="102235" y="5462608"/>
            <a:ext cx="1161288" cy="554332"/>
          </a:xfrm>
          <a:prstGeom prst="rect">
            <a:avLst/>
          </a:prstGeom>
          <a:solidFill>
            <a:schemeClr val="accent2">
              <a:lumMod val="25000"/>
              <a:lumOff val="75000"/>
            </a:schemeClr>
          </a:solidFill>
          <a:ln w="12700">
            <a:noFill/>
            <a:miter lim="800000"/>
            <a:headEnd/>
            <a:tailEnd/>
          </a:ln>
          <a:effectLst/>
        </p:spPr>
        <p:txBody>
          <a:bodyPr lIns="45720" tIns="27432" rIns="45720" bIns="27432" anchor="ctr" anchorCtr="1">
            <a:noAutofit/>
          </a:bodyPr>
          <a:lstStyle/>
          <a:p>
            <a:pPr algn="ctr"/>
            <a:r>
              <a:rPr lang="en-US" sz="900" b="1" dirty="0" smtClean="0">
                <a:latin typeface="Arial" pitchFamily="34" charset="0"/>
              </a:rPr>
              <a:t>Trustee</a:t>
            </a:r>
          </a:p>
          <a:p>
            <a:pPr algn="ctr"/>
            <a:r>
              <a:rPr lang="en-US" sz="900" b="1" dirty="0" smtClean="0">
                <a:latin typeface="Arial" pitchFamily="34" charset="0"/>
              </a:rPr>
              <a:t>South  West</a:t>
            </a:r>
          </a:p>
          <a:p>
            <a:pPr algn="ctr"/>
            <a:r>
              <a:rPr lang="en-US" sz="900" b="1" dirty="0" smtClean="0">
                <a:latin typeface="Arial" pitchFamily="34" charset="0"/>
              </a:rPr>
              <a:t>Mrs. Morola Babalola</a:t>
            </a:r>
            <a:endParaRPr lang="en-US" sz="900" b="1" dirty="0">
              <a:latin typeface="Arial" pitchFamily="34" charset="0"/>
            </a:endParaRPr>
          </a:p>
        </p:txBody>
      </p:sp>
      <p:cxnSp>
        <p:nvCxnSpPr>
          <p:cNvPr id="78" name="Straight Connector 77"/>
          <p:cNvCxnSpPr/>
          <p:nvPr/>
        </p:nvCxnSpPr>
        <p:spPr>
          <a:xfrm>
            <a:off x="4640580" y="5234940"/>
            <a:ext cx="2117" cy="26531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2" name="AutoShape 18"/>
          <p:cNvCxnSpPr>
            <a:cxnSpLocks noChangeShapeType="1"/>
          </p:cNvCxnSpPr>
          <p:nvPr/>
        </p:nvCxnSpPr>
        <p:spPr bwMode="auto">
          <a:xfrm rot="5400000">
            <a:off x="2087437" y="4526521"/>
            <a:ext cx="527742" cy="3314557"/>
          </a:xfrm>
          <a:prstGeom prst="bentConnector3">
            <a:avLst>
              <a:gd name="adj1" fmla="val 50000"/>
            </a:avLst>
          </a:prstGeom>
          <a:noFill/>
          <a:ln w="12700">
            <a:solidFill>
              <a:schemeClr val="tx2"/>
            </a:solidFill>
            <a:miter lim="800000"/>
            <a:headEnd/>
            <a:tailEnd/>
          </a:ln>
          <a:effectLst/>
        </p:spPr>
      </p:cxnSp>
      <p:cxnSp>
        <p:nvCxnSpPr>
          <p:cNvPr id="83" name="AutoShape 8"/>
          <p:cNvCxnSpPr>
            <a:cxnSpLocks noChangeShapeType="1"/>
          </p:cNvCxnSpPr>
          <p:nvPr/>
        </p:nvCxnSpPr>
        <p:spPr bwMode="auto">
          <a:xfrm rot="16200000" flipH="1">
            <a:off x="5403673" y="4524841"/>
            <a:ext cx="527742" cy="3317915"/>
          </a:xfrm>
          <a:prstGeom prst="bentConnector3">
            <a:avLst>
              <a:gd name="adj1" fmla="val 50000"/>
            </a:avLst>
          </a:prstGeom>
          <a:noFill/>
          <a:ln w="12700">
            <a:solidFill>
              <a:schemeClr val="tx2"/>
            </a:solidFill>
            <a:miter lim="800000"/>
            <a:headEnd/>
            <a:tailEnd/>
          </a:ln>
          <a:effectLst/>
        </p:spPr>
      </p:cxnSp>
      <p:sp>
        <p:nvSpPr>
          <p:cNvPr id="60" name="Rectangle 14"/>
          <p:cNvSpPr>
            <a:spLocks noChangeArrowheads="1"/>
          </p:cNvSpPr>
          <p:nvPr/>
        </p:nvSpPr>
        <p:spPr bwMode="auto">
          <a:xfrm>
            <a:off x="5386504" y="2490083"/>
            <a:ext cx="1161288" cy="516828"/>
          </a:xfrm>
          <a:prstGeom prst="rect">
            <a:avLst/>
          </a:prstGeom>
          <a:solidFill>
            <a:schemeClr val="accent3">
              <a:lumMod val="60000"/>
              <a:lumOff val="40000"/>
            </a:schemeClr>
          </a:solidFill>
          <a:ln w="12700">
            <a:noFill/>
            <a:miter lim="800000"/>
            <a:headEnd/>
            <a:tailEnd/>
          </a:ln>
          <a:effectLst/>
        </p:spPr>
        <p:txBody>
          <a:bodyPr lIns="45720" tIns="27432" rIns="45720" bIns="27432" anchor="ctr" anchorCtr="1">
            <a:noAutofit/>
          </a:bodyPr>
          <a:lstStyle/>
          <a:p>
            <a:pPr algn="ctr"/>
            <a:r>
              <a:rPr lang="en-US" sz="1000" b="1" dirty="0" smtClean="0">
                <a:latin typeface="Arial" pitchFamily="34" charset="0"/>
              </a:rPr>
              <a:t>Middle - East</a:t>
            </a:r>
          </a:p>
          <a:p>
            <a:pPr algn="ctr"/>
            <a:r>
              <a:rPr lang="en-US" sz="1000" b="1" dirty="0" smtClean="0">
                <a:latin typeface="Arial" pitchFamily="34" charset="0"/>
              </a:rPr>
              <a:t>Dr. ‘Layo Adeniyi</a:t>
            </a:r>
            <a:endParaRPr lang="en-US" sz="1000" b="1" dirty="0">
              <a:latin typeface="Arial" pitchFamily="34" charset="0"/>
            </a:endParaRPr>
          </a:p>
        </p:txBody>
      </p:sp>
      <p:cxnSp>
        <p:nvCxnSpPr>
          <p:cNvPr id="28" name="Straight Connector 27"/>
          <p:cNvCxnSpPr/>
          <p:nvPr/>
        </p:nvCxnSpPr>
        <p:spPr>
          <a:xfrm>
            <a:off x="423746" y="2297430"/>
            <a:ext cx="8218449"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1962243" y="2293716"/>
            <a:ext cx="2117" cy="192652"/>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4671990" y="2293715"/>
            <a:ext cx="2117" cy="192652"/>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430812" y="2301149"/>
            <a:ext cx="2117" cy="192652"/>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5965525" y="2282564"/>
            <a:ext cx="2117" cy="192652"/>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7236766" y="2282564"/>
            <a:ext cx="2117" cy="192652"/>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8641816" y="2282563"/>
            <a:ext cx="2117" cy="192652"/>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a:off x="353121" y="5226485"/>
            <a:ext cx="7140499" cy="16075"/>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6008463" y="5231226"/>
            <a:ext cx="2117" cy="26531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a:off x="7491571" y="5242376"/>
            <a:ext cx="2049" cy="254158"/>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a:off x="2016331" y="5231224"/>
            <a:ext cx="2117" cy="26531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a:off x="364272" y="5242560"/>
            <a:ext cx="0" cy="28817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7124700" y="687930"/>
            <a:ext cx="1905000" cy="1031051"/>
          </a:xfrm>
          <a:prstGeom prst="rect">
            <a:avLst/>
          </a:prstGeom>
          <a:noFill/>
        </p:spPr>
        <p:txBody>
          <a:bodyPr wrap="square" rtlCol="0">
            <a:spAutoFit/>
          </a:bodyPr>
          <a:lstStyle/>
          <a:p>
            <a:r>
              <a:rPr lang="en-US" sz="4000" dirty="0" smtClean="0">
                <a:solidFill>
                  <a:srgbClr val="FFFFFF"/>
                </a:solidFill>
                <a:latin typeface="Avenir Black Oblique"/>
                <a:cs typeface="Avenir Black Oblique"/>
              </a:rPr>
              <a:t>  NHI</a:t>
            </a:r>
            <a:endParaRPr lang="en-US" sz="1200" dirty="0">
              <a:solidFill>
                <a:schemeClr val="bg1"/>
              </a:solidFill>
              <a:latin typeface="Arial"/>
              <a:cs typeface="Arial"/>
            </a:endParaRPr>
          </a:p>
          <a:p>
            <a:r>
              <a:rPr lang="en-US" sz="1200" dirty="0" smtClean="0">
                <a:solidFill>
                  <a:schemeClr val="bg1"/>
                </a:solidFill>
                <a:latin typeface="Arial"/>
                <a:cs typeface="Arial"/>
              </a:rPr>
              <a:t>“</a:t>
            </a:r>
            <a:r>
              <a:rPr lang="en-US" sz="900" dirty="0">
                <a:solidFill>
                  <a:schemeClr val="bg1"/>
                </a:solidFill>
                <a:latin typeface="Arial"/>
                <a:cs typeface="Arial"/>
              </a:rPr>
              <a:t>Thinking Global, Acting Local”</a:t>
            </a:r>
          </a:p>
          <a:p>
            <a:endParaRPr lang="en-US" sz="900" dirty="0">
              <a:solidFill>
                <a:srgbClr val="FFFFFF"/>
              </a:solidFill>
              <a:latin typeface="Avenir Black Oblique"/>
              <a:cs typeface="Avenir Black Oblique"/>
            </a:endParaRPr>
          </a:p>
        </p:txBody>
      </p:sp>
      <p:sp>
        <p:nvSpPr>
          <p:cNvPr id="68" name="Slide Number Placeholder 6"/>
          <p:cNvSpPr>
            <a:spLocks noGrp="1"/>
          </p:cNvSpPr>
          <p:nvPr>
            <p:ph type="sldNum" sz="quarter" idx="12"/>
          </p:nvPr>
        </p:nvSpPr>
        <p:spPr>
          <a:xfrm>
            <a:off x="8256494" y="361016"/>
            <a:ext cx="506506" cy="365125"/>
          </a:xfrm>
        </p:spPr>
        <p:txBody>
          <a:bodyPr/>
          <a:lstStyle/>
          <a:p>
            <a:r>
              <a:rPr lang="en-US" dirty="0" smtClean="0"/>
              <a:t>5</a:t>
            </a:r>
            <a:endParaRPr lang="en-US" dirty="0"/>
          </a:p>
        </p:txBody>
      </p:sp>
      <p:sp>
        <p:nvSpPr>
          <p:cNvPr id="75" name="Rectangle 74"/>
          <p:cNvSpPr/>
          <p:nvPr/>
        </p:nvSpPr>
        <p:spPr>
          <a:xfrm>
            <a:off x="7807855" y="6408651"/>
            <a:ext cx="1047082" cy="215444"/>
          </a:xfrm>
          <a:prstGeom prst="rect">
            <a:avLst/>
          </a:prstGeom>
        </p:spPr>
        <p:txBody>
          <a:bodyPr wrap="none">
            <a:spAutoFit/>
          </a:bodyPr>
          <a:lstStyle/>
          <a:p>
            <a:r>
              <a:rPr lang="en-US" sz="800" dirty="0" smtClean="0">
                <a:latin typeface="Arial"/>
                <a:cs typeface="Arial"/>
              </a:rPr>
              <a:t>©   February  2016</a:t>
            </a:r>
            <a:endParaRPr lang="en-US" sz="800" dirty="0">
              <a:latin typeface="Arial"/>
              <a:cs typeface="Arial"/>
            </a:endParaRPr>
          </a:p>
        </p:txBody>
      </p:sp>
    </p:spTree>
    <p:extLst>
      <p:ext uri="{BB962C8B-B14F-4D97-AF65-F5344CB8AC3E}">
        <p14:creationId xmlns:p14="http://schemas.microsoft.com/office/powerpoint/2010/main" val="30280972"/>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Lucot 3.pdf"/>
          <p:cNvPicPr>
            <a:picLocks noGrp="1" noChangeAspect="1"/>
          </p:cNvPicPr>
          <p:nvPr>
            <p:ph idx="1"/>
          </p:nvPr>
        </p:nvPicPr>
        <p:blipFill>
          <a:blip r:embed="rId2">
            <a:extLst>
              <a:ext uri="{28A0092B-C50C-407E-A947-70E740481C1C}">
                <a14:useLocalDpi xmlns:a14="http://schemas.microsoft.com/office/drawing/2010/main" val="0"/>
              </a:ext>
            </a:extLst>
          </a:blip>
          <a:srcRect l="-20652" r="-20652"/>
          <a:stretch>
            <a:fillRect/>
          </a:stretch>
        </p:blipFill>
        <p:spPr>
          <a:xfrm>
            <a:off x="457200" y="139700"/>
            <a:ext cx="6508750" cy="6337300"/>
          </a:xfrm>
        </p:spPr>
      </p:pic>
      <p:sp>
        <p:nvSpPr>
          <p:cNvPr id="4" name="Footer Placeholder 3"/>
          <p:cNvSpPr>
            <a:spLocks noGrp="1"/>
          </p:cNvSpPr>
          <p:nvPr>
            <p:ph type="ftr" sz="quarter" idx="11"/>
          </p:nvPr>
        </p:nvSpPr>
        <p:spPr/>
        <p:txBody>
          <a:bodyPr/>
          <a:lstStyle/>
          <a:p>
            <a:r>
              <a:rPr lang="en-US" smtClean="0"/>
              <a:t>"Affordable Housing Solutions For All Nigerians"</a:t>
            </a:r>
            <a:endParaRPr lang="en-US" dirty="0"/>
          </a:p>
        </p:txBody>
      </p:sp>
      <p:sp>
        <p:nvSpPr>
          <p:cNvPr id="5" name="Slide Number Placeholder 4"/>
          <p:cNvSpPr>
            <a:spLocks noGrp="1"/>
          </p:cNvSpPr>
          <p:nvPr>
            <p:ph type="sldNum" sz="quarter" idx="12"/>
          </p:nvPr>
        </p:nvSpPr>
        <p:spPr/>
        <p:txBody>
          <a:bodyPr/>
          <a:lstStyle/>
          <a:p>
            <a:fld id="{0F4A5E66-914C-5748-B97C-7CD75A7ED2D6}" type="slidenum">
              <a:rPr lang="en-US" smtClean="0"/>
              <a:t>60</a:t>
            </a:fld>
            <a:endParaRPr lang="en-US" dirty="0"/>
          </a:p>
        </p:txBody>
      </p:sp>
      <p:sp>
        <p:nvSpPr>
          <p:cNvPr id="7" name="TextBox 6"/>
          <p:cNvSpPr txBox="1"/>
          <p:nvPr/>
        </p:nvSpPr>
        <p:spPr>
          <a:xfrm>
            <a:off x="7150100" y="687930"/>
            <a:ext cx="1634067" cy="1246495"/>
          </a:xfrm>
          <a:prstGeom prst="rect">
            <a:avLst/>
          </a:prstGeom>
          <a:noFill/>
        </p:spPr>
        <p:txBody>
          <a:bodyPr wrap="square" rtlCol="0">
            <a:spAutoFit/>
          </a:bodyPr>
          <a:lstStyle/>
          <a:p>
            <a:r>
              <a:rPr lang="en-US" sz="4000" dirty="0" smtClean="0">
                <a:solidFill>
                  <a:srgbClr val="FFFFFF"/>
                </a:solidFill>
                <a:latin typeface="Avenir Black Oblique"/>
                <a:cs typeface="Avenir Black Oblique"/>
              </a:rPr>
              <a:t> NHI</a:t>
            </a:r>
          </a:p>
          <a:p>
            <a:endParaRPr lang="en-US" sz="800" dirty="0" smtClean="0">
              <a:solidFill>
                <a:srgbClr val="FFFFFF"/>
              </a:solidFill>
              <a:latin typeface="Avenir Black Oblique"/>
              <a:cs typeface="Avenir Black Oblique"/>
            </a:endParaRPr>
          </a:p>
          <a:p>
            <a:r>
              <a:rPr lang="en-US" sz="1100" dirty="0">
                <a:solidFill>
                  <a:schemeClr val="bg1"/>
                </a:solidFill>
                <a:latin typeface="Arial"/>
                <a:cs typeface="Arial"/>
              </a:rPr>
              <a:t> “</a:t>
            </a:r>
            <a:r>
              <a:rPr lang="en-US" sz="800" dirty="0">
                <a:solidFill>
                  <a:schemeClr val="bg1"/>
                </a:solidFill>
                <a:latin typeface="Arial"/>
                <a:cs typeface="Arial"/>
              </a:rPr>
              <a:t>Thinking Global, Acting Local”</a:t>
            </a:r>
          </a:p>
          <a:p>
            <a:endParaRPr lang="en-US" sz="800" dirty="0" smtClean="0">
              <a:solidFill>
                <a:srgbClr val="FFFFFF"/>
              </a:solidFill>
              <a:latin typeface="Avenir Black Oblique"/>
              <a:cs typeface="Avenir Black Oblique"/>
            </a:endParaRPr>
          </a:p>
          <a:p>
            <a:endParaRPr lang="en-US" sz="800" dirty="0">
              <a:solidFill>
                <a:srgbClr val="FFFFFF"/>
              </a:solidFill>
              <a:latin typeface="Avenir Black Oblique"/>
              <a:cs typeface="Avenir Black Oblique"/>
            </a:endParaRPr>
          </a:p>
        </p:txBody>
      </p:sp>
      <p:sp>
        <p:nvSpPr>
          <p:cNvPr id="8" name="Rectangle 7"/>
          <p:cNvSpPr/>
          <p:nvPr/>
        </p:nvSpPr>
        <p:spPr>
          <a:xfrm>
            <a:off x="7807855" y="6408651"/>
            <a:ext cx="1047082" cy="215444"/>
          </a:xfrm>
          <a:prstGeom prst="rect">
            <a:avLst/>
          </a:prstGeom>
        </p:spPr>
        <p:txBody>
          <a:bodyPr wrap="none">
            <a:spAutoFit/>
          </a:bodyPr>
          <a:lstStyle/>
          <a:p>
            <a:r>
              <a:rPr lang="en-US" sz="800" dirty="0" smtClean="0">
                <a:latin typeface="Arial"/>
                <a:cs typeface="Arial"/>
              </a:rPr>
              <a:t>©   February  2016</a:t>
            </a:r>
            <a:endParaRPr lang="en-US" sz="800" dirty="0">
              <a:latin typeface="Arial"/>
              <a:cs typeface="Arial"/>
            </a:endParaRPr>
          </a:p>
        </p:txBody>
      </p:sp>
    </p:spTree>
    <p:extLst>
      <p:ext uri="{BB962C8B-B14F-4D97-AF65-F5344CB8AC3E}">
        <p14:creationId xmlns:p14="http://schemas.microsoft.com/office/powerpoint/2010/main" val="30030336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Lucot 4.pdf"/>
          <p:cNvPicPr>
            <a:picLocks noGrp="1" noChangeAspect="1"/>
          </p:cNvPicPr>
          <p:nvPr>
            <p:ph idx="1"/>
          </p:nvPr>
        </p:nvPicPr>
        <p:blipFill>
          <a:blip r:embed="rId2">
            <a:extLst>
              <a:ext uri="{28A0092B-C50C-407E-A947-70E740481C1C}">
                <a14:useLocalDpi xmlns:a14="http://schemas.microsoft.com/office/drawing/2010/main" val="0"/>
              </a:ext>
            </a:extLst>
          </a:blip>
          <a:srcRect l="-23372" r="-23372"/>
          <a:stretch>
            <a:fillRect/>
          </a:stretch>
        </p:blipFill>
        <p:spPr>
          <a:xfrm>
            <a:off x="457200" y="254000"/>
            <a:ext cx="6508750" cy="6102350"/>
          </a:xfrm>
        </p:spPr>
      </p:pic>
      <p:sp>
        <p:nvSpPr>
          <p:cNvPr id="4" name="Footer Placeholder 3"/>
          <p:cNvSpPr>
            <a:spLocks noGrp="1"/>
          </p:cNvSpPr>
          <p:nvPr>
            <p:ph type="ftr" sz="quarter" idx="11"/>
          </p:nvPr>
        </p:nvSpPr>
        <p:spPr/>
        <p:txBody>
          <a:bodyPr/>
          <a:lstStyle/>
          <a:p>
            <a:r>
              <a:rPr lang="en-US" smtClean="0"/>
              <a:t>"Affordable Housing Solutions For All Nigerians"</a:t>
            </a:r>
            <a:endParaRPr lang="en-US" dirty="0"/>
          </a:p>
        </p:txBody>
      </p:sp>
      <p:sp>
        <p:nvSpPr>
          <p:cNvPr id="5" name="Slide Number Placeholder 4"/>
          <p:cNvSpPr>
            <a:spLocks noGrp="1"/>
          </p:cNvSpPr>
          <p:nvPr>
            <p:ph type="sldNum" sz="quarter" idx="12"/>
          </p:nvPr>
        </p:nvSpPr>
        <p:spPr/>
        <p:txBody>
          <a:bodyPr/>
          <a:lstStyle/>
          <a:p>
            <a:fld id="{0F4A5E66-914C-5748-B97C-7CD75A7ED2D6}" type="slidenum">
              <a:rPr lang="en-US" smtClean="0"/>
              <a:t>61</a:t>
            </a:fld>
            <a:endParaRPr lang="en-US" dirty="0"/>
          </a:p>
        </p:txBody>
      </p:sp>
      <p:sp>
        <p:nvSpPr>
          <p:cNvPr id="7" name="TextBox 6"/>
          <p:cNvSpPr txBox="1"/>
          <p:nvPr/>
        </p:nvSpPr>
        <p:spPr>
          <a:xfrm>
            <a:off x="7150100" y="687930"/>
            <a:ext cx="1634067" cy="1246495"/>
          </a:xfrm>
          <a:prstGeom prst="rect">
            <a:avLst/>
          </a:prstGeom>
          <a:noFill/>
        </p:spPr>
        <p:txBody>
          <a:bodyPr wrap="square" rtlCol="0">
            <a:spAutoFit/>
          </a:bodyPr>
          <a:lstStyle/>
          <a:p>
            <a:r>
              <a:rPr lang="en-US" sz="4000" dirty="0" smtClean="0">
                <a:solidFill>
                  <a:srgbClr val="FFFFFF"/>
                </a:solidFill>
                <a:latin typeface="Avenir Black Oblique"/>
                <a:cs typeface="Avenir Black Oblique"/>
              </a:rPr>
              <a:t> NHI</a:t>
            </a:r>
          </a:p>
          <a:p>
            <a:endParaRPr lang="en-US" sz="800" dirty="0" smtClean="0">
              <a:solidFill>
                <a:srgbClr val="FFFFFF"/>
              </a:solidFill>
              <a:latin typeface="Avenir Black Oblique"/>
              <a:cs typeface="Avenir Black Oblique"/>
            </a:endParaRPr>
          </a:p>
          <a:p>
            <a:r>
              <a:rPr lang="en-US" sz="1100" dirty="0">
                <a:solidFill>
                  <a:schemeClr val="bg1"/>
                </a:solidFill>
                <a:latin typeface="Arial"/>
                <a:cs typeface="Arial"/>
              </a:rPr>
              <a:t> “</a:t>
            </a:r>
            <a:r>
              <a:rPr lang="en-US" sz="800" dirty="0">
                <a:solidFill>
                  <a:schemeClr val="bg1"/>
                </a:solidFill>
                <a:latin typeface="Arial"/>
                <a:cs typeface="Arial"/>
              </a:rPr>
              <a:t>Thinking Global, Acting Local”</a:t>
            </a:r>
          </a:p>
          <a:p>
            <a:endParaRPr lang="en-US" sz="800" dirty="0" smtClean="0">
              <a:solidFill>
                <a:srgbClr val="FFFFFF"/>
              </a:solidFill>
              <a:latin typeface="Avenir Black Oblique"/>
              <a:cs typeface="Avenir Black Oblique"/>
            </a:endParaRPr>
          </a:p>
          <a:p>
            <a:endParaRPr lang="en-US" sz="800" dirty="0">
              <a:solidFill>
                <a:srgbClr val="FFFFFF"/>
              </a:solidFill>
              <a:latin typeface="Avenir Black Oblique"/>
              <a:cs typeface="Avenir Black Oblique"/>
            </a:endParaRPr>
          </a:p>
        </p:txBody>
      </p:sp>
      <p:sp>
        <p:nvSpPr>
          <p:cNvPr id="8" name="Rectangle 7"/>
          <p:cNvSpPr/>
          <p:nvPr/>
        </p:nvSpPr>
        <p:spPr>
          <a:xfrm>
            <a:off x="7807855" y="6408651"/>
            <a:ext cx="1047082" cy="215444"/>
          </a:xfrm>
          <a:prstGeom prst="rect">
            <a:avLst/>
          </a:prstGeom>
        </p:spPr>
        <p:txBody>
          <a:bodyPr wrap="none">
            <a:spAutoFit/>
          </a:bodyPr>
          <a:lstStyle/>
          <a:p>
            <a:r>
              <a:rPr lang="en-US" sz="800" dirty="0" smtClean="0">
                <a:latin typeface="Arial"/>
                <a:cs typeface="Arial"/>
              </a:rPr>
              <a:t>©   February  2016</a:t>
            </a:r>
            <a:endParaRPr lang="en-US" sz="800" dirty="0">
              <a:latin typeface="Arial"/>
              <a:cs typeface="Arial"/>
            </a:endParaRPr>
          </a:p>
        </p:txBody>
      </p:sp>
    </p:spTree>
    <p:extLst>
      <p:ext uri="{BB962C8B-B14F-4D97-AF65-F5344CB8AC3E}">
        <p14:creationId xmlns:p14="http://schemas.microsoft.com/office/powerpoint/2010/main" val="5836852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Lucot 5.pdf"/>
          <p:cNvPicPr>
            <a:picLocks noGrp="1" noChangeAspect="1"/>
          </p:cNvPicPr>
          <p:nvPr>
            <p:ph idx="1"/>
          </p:nvPr>
        </p:nvPicPr>
        <p:blipFill>
          <a:blip r:embed="rId2">
            <a:extLst>
              <a:ext uri="{28A0092B-C50C-407E-A947-70E740481C1C}">
                <a14:useLocalDpi xmlns:a14="http://schemas.microsoft.com/office/drawing/2010/main" val="0"/>
              </a:ext>
            </a:extLst>
          </a:blip>
          <a:srcRect l="-31941" r="-31941"/>
          <a:stretch>
            <a:fillRect/>
          </a:stretch>
        </p:blipFill>
        <p:spPr>
          <a:xfrm>
            <a:off x="457200" y="360363"/>
            <a:ext cx="6508750" cy="6091237"/>
          </a:xfrm>
        </p:spPr>
      </p:pic>
      <p:sp>
        <p:nvSpPr>
          <p:cNvPr id="4" name="Footer Placeholder 3"/>
          <p:cNvSpPr>
            <a:spLocks noGrp="1"/>
          </p:cNvSpPr>
          <p:nvPr>
            <p:ph type="ftr" sz="quarter" idx="11"/>
          </p:nvPr>
        </p:nvSpPr>
        <p:spPr/>
        <p:txBody>
          <a:bodyPr/>
          <a:lstStyle/>
          <a:p>
            <a:r>
              <a:rPr lang="en-US" smtClean="0"/>
              <a:t>"Affordable Housing Solutions For All Nigerians"</a:t>
            </a:r>
            <a:endParaRPr lang="en-US" dirty="0"/>
          </a:p>
        </p:txBody>
      </p:sp>
      <p:sp>
        <p:nvSpPr>
          <p:cNvPr id="5" name="Slide Number Placeholder 4"/>
          <p:cNvSpPr>
            <a:spLocks noGrp="1"/>
          </p:cNvSpPr>
          <p:nvPr>
            <p:ph type="sldNum" sz="quarter" idx="12"/>
          </p:nvPr>
        </p:nvSpPr>
        <p:spPr/>
        <p:txBody>
          <a:bodyPr/>
          <a:lstStyle/>
          <a:p>
            <a:fld id="{0F4A5E66-914C-5748-B97C-7CD75A7ED2D6}" type="slidenum">
              <a:rPr lang="en-US" smtClean="0"/>
              <a:t>62</a:t>
            </a:fld>
            <a:endParaRPr lang="en-US" dirty="0"/>
          </a:p>
        </p:txBody>
      </p:sp>
      <p:sp>
        <p:nvSpPr>
          <p:cNvPr id="7" name="TextBox 6"/>
          <p:cNvSpPr txBox="1"/>
          <p:nvPr/>
        </p:nvSpPr>
        <p:spPr>
          <a:xfrm>
            <a:off x="7150100" y="687930"/>
            <a:ext cx="1634067" cy="1246495"/>
          </a:xfrm>
          <a:prstGeom prst="rect">
            <a:avLst/>
          </a:prstGeom>
          <a:noFill/>
        </p:spPr>
        <p:txBody>
          <a:bodyPr wrap="square" rtlCol="0">
            <a:spAutoFit/>
          </a:bodyPr>
          <a:lstStyle/>
          <a:p>
            <a:r>
              <a:rPr lang="en-US" sz="4000" dirty="0" smtClean="0">
                <a:solidFill>
                  <a:srgbClr val="FFFFFF"/>
                </a:solidFill>
                <a:latin typeface="Avenir Black Oblique"/>
                <a:cs typeface="Avenir Black Oblique"/>
              </a:rPr>
              <a:t> NHI</a:t>
            </a:r>
          </a:p>
          <a:p>
            <a:endParaRPr lang="en-US" sz="800" dirty="0" smtClean="0">
              <a:solidFill>
                <a:srgbClr val="FFFFFF"/>
              </a:solidFill>
              <a:latin typeface="Avenir Black Oblique"/>
              <a:cs typeface="Avenir Black Oblique"/>
            </a:endParaRPr>
          </a:p>
          <a:p>
            <a:r>
              <a:rPr lang="en-US" sz="1100" dirty="0">
                <a:solidFill>
                  <a:schemeClr val="bg1"/>
                </a:solidFill>
                <a:latin typeface="Arial"/>
                <a:cs typeface="Arial"/>
              </a:rPr>
              <a:t> “</a:t>
            </a:r>
            <a:r>
              <a:rPr lang="en-US" sz="800" dirty="0">
                <a:solidFill>
                  <a:schemeClr val="bg1"/>
                </a:solidFill>
                <a:latin typeface="Arial"/>
                <a:cs typeface="Arial"/>
              </a:rPr>
              <a:t>Thinking Global, Acting Local”</a:t>
            </a:r>
          </a:p>
          <a:p>
            <a:endParaRPr lang="en-US" sz="800" dirty="0" smtClean="0">
              <a:solidFill>
                <a:srgbClr val="FFFFFF"/>
              </a:solidFill>
              <a:latin typeface="Avenir Black Oblique"/>
              <a:cs typeface="Avenir Black Oblique"/>
            </a:endParaRPr>
          </a:p>
          <a:p>
            <a:endParaRPr lang="en-US" sz="800" dirty="0">
              <a:solidFill>
                <a:srgbClr val="FFFFFF"/>
              </a:solidFill>
              <a:latin typeface="Avenir Black Oblique"/>
              <a:cs typeface="Avenir Black Oblique"/>
            </a:endParaRPr>
          </a:p>
        </p:txBody>
      </p:sp>
      <p:sp>
        <p:nvSpPr>
          <p:cNvPr id="8" name="Rectangle 7"/>
          <p:cNvSpPr/>
          <p:nvPr/>
        </p:nvSpPr>
        <p:spPr>
          <a:xfrm>
            <a:off x="7807855" y="6408651"/>
            <a:ext cx="1047082" cy="215444"/>
          </a:xfrm>
          <a:prstGeom prst="rect">
            <a:avLst/>
          </a:prstGeom>
        </p:spPr>
        <p:txBody>
          <a:bodyPr wrap="none">
            <a:spAutoFit/>
          </a:bodyPr>
          <a:lstStyle/>
          <a:p>
            <a:r>
              <a:rPr lang="en-US" sz="800" dirty="0" smtClean="0">
                <a:latin typeface="Arial"/>
                <a:cs typeface="Arial"/>
              </a:rPr>
              <a:t>©   February  2016</a:t>
            </a:r>
            <a:endParaRPr lang="en-US" sz="800" dirty="0">
              <a:latin typeface="Arial"/>
              <a:cs typeface="Arial"/>
            </a:endParaRPr>
          </a:p>
        </p:txBody>
      </p:sp>
    </p:spTree>
    <p:extLst>
      <p:ext uri="{BB962C8B-B14F-4D97-AF65-F5344CB8AC3E}">
        <p14:creationId xmlns:p14="http://schemas.microsoft.com/office/powerpoint/2010/main" val="42494885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Lucot 6.pdf"/>
          <p:cNvPicPr>
            <a:picLocks noGrp="1" noChangeAspect="1"/>
          </p:cNvPicPr>
          <p:nvPr>
            <p:ph idx="1"/>
          </p:nvPr>
        </p:nvPicPr>
        <p:blipFill>
          <a:blip r:embed="rId2">
            <a:extLst>
              <a:ext uri="{28A0092B-C50C-407E-A947-70E740481C1C}">
                <a14:useLocalDpi xmlns:a14="http://schemas.microsoft.com/office/drawing/2010/main" val="0"/>
              </a:ext>
            </a:extLst>
          </a:blip>
          <a:srcRect l="-28289" r="-28289"/>
          <a:stretch>
            <a:fillRect/>
          </a:stretch>
        </p:blipFill>
        <p:spPr>
          <a:xfrm>
            <a:off x="457200" y="139700"/>
            <a:ext cx="6508750" cy="6375400"/>
          </a:xfrm>
        </p:spPr>
      </p:pic>
      <p:sp>
        <p:nvSpPr>
          <p:cNvPr id="4" name="Footer Placeholder 3"/>
          <p:cNvSpPr>
            <a:spLocks noGrp="1"/>
          </p:cNvSpPr>
          <p:nvPr>
            <p:ph type="ftr" sz="quarter" idx="11"/>
          </p:nvPr>
        </p:nvSpPr>
        <p:spPr/>
        <p:txBody>
          <a:bodyPr/>
          <a:lstStyle/>
          <a:p>
            <a:r>
              <a:rPr lang="en-US" smtClean="0"/>
              <a:t>"Affordable Housing Solutions For All Nigerians"</a:t>
            </a:r>
            <a:endParaRPr lang="en-US" dirty="0"/>
          </a:p>
        </p:txBody>
      </p:sp>
      <p:sp>
        <p:nvSpPr>
          <p:cNvPr id="5" name="Slide Number Placeholder 4"/>
          <p:cNvSpPr>
            <a:spLocks noGrp="1"/>
          </p:cNvSpPr>
          <p:nvPr>
            <p:ph type="sldNum" sz="quarter" idx="12"/>
          </p:nvPr>
        </p:nvSpPr>
        <p:spPr/>
        <p:txBody>
          <a:bodyPr/>
          <a:lstStyle/>
          <a:p>
            <a:fld id="{0F4A5E66-914C-5748-B97C-7CD75A7ED2D6}" type="slidenum">
              <a:rPr lang="en-US" smtClean="0"/>
              <a:t>63</a:t>
            </a:fld>
            <a:endParaRPr lang="en-US" dirty="0"/>
          </a:p>
        </p:txBody>
      </p:sp>
      <p:sp>
        <p:nvSpPr>
          <p:cNvPr id="7" name="TextBox 6"/>
          <p:cNvSpPr txBox="1"/>
          <p:nvPr/>
        </p:nvSpPr>
        <p:spPr>
          <a:xfrm>
            <a:off x="7150100" y="687930"/>
            <a:ext cx="1634067" cy="1246495"/>
          </a:xfrm>
          <a:prstGeom prst="rect">
            <a:avLst/>
          </a:prstGeom>
          <a:noFill/>
        </p:spPr>
        <p:txBody>
          <a:bodyPr wrap="square" rtlCol="0">
            <a:spAutoFit/>
          </a:bodyPr>
          <a:lstStyle/>
          <a:p>
            <a:r>
              <a:rPr lang="en-US" sz="4000" dirty="0" smtClean="0">
                <a:solidFill>
                  <a:srgbClr val="FFFFFF"/>
                </a:solidFill>
                <a:latin typeface="Avenir Black Oblique"/>
                <a:cs typeface="Avenir Black Oblique"/>
              </a:rPr>
              <a:t> NHI</a:t>
            </a:r>
          </a:p>
          <a:p>
            <a:endParaRPr lang="en-US" sz="800" dirty="0" smtClean="0">
              <a:solidFill>
                <a:srgbClr val="FFFFFF"/>
              </a:solidFill>
              <a:latin typeface="Avenir Black Oblique"/>
              <a:cs typeface="Avenir Black Oblique"/>
            </a:endParaRPr>
          </a:p>
          <a:p>
            <a:r>
              <a:rPr lang="en-US" sz="1100" dirty="0">
                <a:solidFill>
                  <a:schemeClr val="bg1"/>
                </a:solidFill>
                <a:latin typeface="Arial"/>
                <a:cs typeface="Arial"/>
              </a:rPr>
              <a:t> “</a:t>
            </a:r>
            <a:r>
              <a:rPr lang="en-US" sz="800" dirty="0">
                <a:solidFill>
                  <a:schemeClr val="bg1"/>
                </a:solidFill>
                <a:latin typeface="Arial"/>
                <a:cs typeface="Arial"/>
              </a:rPr>
              <a:t>Thinking Global, Acting Local”</a:t>
            </a:r>
          </a:p>
          <a:p>
            <a:endParaRPr lang="en-US" sz="800" dirty="0" smtClean="0">
              <a:solidFill>
                <a:srgbClr val="FFFFFF"/>
              </a:solidFill>
              <a:latin typeface="Avenir Black Oblique"/>
              <a:cs typeface="Avenir Black Oblique"/>
            </a:endParaRPr>
          </a:p>
          <a:p>
            <a:endParaRPr lang="en-US" sz="800" dirty="0">
              <a:solidFill>
                <a:srgbClr val="FFFFFF"/>
              </a:solidFill>
              <a:latin typeface="Avenir Black Oblique"/>
              <a:cs typeface="Avenir Black Oblique"/>
            </a:endParaRPr>
          </a:p>
        </p:txBody>
      </p:sp>
      <p:sp>
        <p:nvSpPr>
          <p:cNvPr id="8" name="Rectangle 7"/>
          <p:cNvSpPr/>
          <p:nvPr/>
        </p:nvSpPr>
        <p:spPr>
          <a:xfrm>
            <a:off x="7807855" y="6408651"/>
            <a:ext cx="1047082" cy="215444"/>
          </a:xfrm>
          <a:prstGeom prst="rect">
            <a:avLst/>
          </a:prstGeom>
        </p:spPr>
        <p:txBody>
          <a:bodyPr wrap="none">
            <a:spAutoFit/>
          </a:bodyPr>
          <a:lstStyle/>
          <a:p>
            <a:r>
              <a:rPr lang="en-US" sz="800" dirty="0" smtClean="0">
                <a:latin typeface="Arial"/>
                <a:cs typeface="Arial"/>
              </a:rPr>
              <a:t>©   February  2016</a:t>
            </a:r>
            <a:endParaRPr lang="en-US" sz="800" dirty="0">
              <a:latin typeface="Arial"/>
              <a:cs typeface="Arial"/>
            </a:endParaRPr>
          </a:p>
        </p:txBody>
      </p:sp>
    </p:spTree>
    <p:extLst>
      <p:ext uri="{BB962C8B-B14F-4D97-AF65-F5344CB8AC3E}">
        <p14:creationId xmlns:p14="http://schemas.microsoft.com/office/powerpoint/2010/main" val="7412027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HudsonEOIFORhousingproject Final.pdf"/>
          <p:cNvPicPr>
            <a:picLocks noGrp="1" noChangeAspect="1"/>
          </p:cNvPicPr>
          <p:nvPr>
            <p:ph idx="1"/>
          </p:nvPr>
        </p:nvPicPr>
        <p:blipFill>
          <a:blip r:embed="rId2">
            <a:extLst>
              <a:ext uri="{28A0092B-C50C-407E-A947-70E740481C1C}">
                <a14:useLocalDpi xmlns:a14="http://schemas.microsoft.com/office/drawing/2010/main" val="0"/>
              </a:ext>
            </a:extLst>
          </a:blip>
          <a:srcRect l="-17402" r="-17402"/>
          <a:stretch>
            <a:fillRect/>
          </a:stretch>
        </p:blipFill>
        <p:spPr>
          <a:xfrm>
            <a:off x="457200" y="241300"/>
            <a:ext cx="6508750" cy="6248400"/>
          </a:xfrm>
        </p:spPr>
      </p:pic>
      <p:sp>
        <p:nvSpPr>
          <p:cNvPr id="4" name="Footer Placeholder 3"/>
          <p:cNvSpPr>
            <a:spLocks noGrp="1"/>
          </p:cNvSpPr>
          <p:nvPr>
            <p:ph type="ftr" sz="quarter" idx="11"/>
          </p:nvPr>
        </p:nvSpPr>
        <p:spPr/>
        <p:txBody>
          <a:bodyPr/>
          <a:lstStyle/>
          <a:p>
            <a:r>
              <a:rPr lang="en-US" smtClean="0"/>
              <a:t>"Affordable Housing Solutions For All Nigerians"</a:t>
            </a:r>
            <a:endParaRPr lang="en-US" dirty="0"/>
          </a:p>
        </p:txBody>
      </p:sp>
      <p:sp>
        <p:nvSpPr>
          <p:cNvPr id="5" name="Slide Number Placeholder 4"/>
          <p:cNvSpPr>
            <a:spLocks noGrp="1"/>
          </p:cNvSpPr>
          <p:nvPr>
            <p:ph type="sldNum" sz="quarter" idx="12"/>
          </p:nvPr>
        </p:nvSpPr>
        <p:spPr/>
        <p:txBody>
          <a:bodyPr/>
          <a:lstStyle/>
          <a:p>
            <a:fld id="{0F4A5E66-914C-5748-B97C-7CD75A7ED2D6}" type="slidenum">
              <a:rPr lang="en-US" smtClean="0"/>
              <a:t>64</a:t>
            </a:fld>
            <a:endParaRPr lang="en-US" dirty="0"/>
          </a:p>
        </p:txBody>
      </p:sp>
      <p:sp>
        <p:nvSpPr>
          <p:cNvPr id="7" name="TextBox 6"/>
          <p:cNvSpPr txBox="1"/>
          <p:nvPr/>
        </p:nvSpPr>
        <p:spPr>
          <a:xfrm>
            <a:off x="7150100" y="687930"/>
            <a:ext cx="1634067" cy="1246495"/>
          </a:xfrm>
          <a:prstGeom prst="rect">
            <a:avLst/>
          </a:prstGeom>
          <a:noFill/>
        </p:spPr>
        <p:txBody>
          <a:bodyPr wrap="square" rtlCol="0">
            <a:spAutoFit/>
          </a:bodyPr>
          <a:lstStyle/>
          <a:p>
            <a:r>
              <a:rPr lang="en-US" sz="4000" dirty="0" smtClean="0">
                <a:solidFill>
                  <a:srgbClr val="FFFFFF"/>
                </a:solidFill>
                <a:latin typeface="Avenir Black Oblique"/>
                <a:cs typeface="Avenir Black Oblique"/>
              </a:rPr>
              <a:t> NHI</a:t>
            </a:r>
          </a:p>
          <a:p>
            <a:endParaRPr lang="en-US" sz="800" dirty="0" smtClean="0">
              <a:solidFill>
                <a:srgbClr val="FFFFFF"/>
              </a:solidFill>
              <a:latin typeface="Avenir Black Oblique"/>
              <a:cs typeface="Avenir Black Oblique"/>
            </a:endParaRPr>
          </a:p>
          <a:p>
            <a:r>
              <a:rPr lang="en-US" sz="1100" dirty="0">
                <a:solidFill>
                  <a:schemeClr val="bg1"/>
                </a:solidFill>
                <a:latin typeface="Arial"/>
                <a:cs typeface="Arial"/>
              </a:rPr>
              <a:t> “</a:t>
            </a:r>
            <a:r>
              <a:rPr lang="en-US" sz="800" dirty="0">
                <a:solidFill>
                  <a:schemeClr val="bg1"/>
                </a:solidFill>
                <a:latin typeface="Arial"/>
                <a:cs typeface="Arial"/>
              </a:rPr>
              <a:t>Thinking Global, Acting Local”</a:t>
            </a:r>
          </a:p>
          <a:p>
            <a:endParaRPr lang="en-US" sz="800" dirty="0" smtClean="0">
              <a:solidFill>
                <a:srgbClr val="FFFFFF"/>
              </a:solidFill>
              <a:latin typeface="Avenir Black Oblique"/>
              <a:cs typeface="Avenir Black Oblique"/>
            </a:endParaRPr>
          </a:p>
          <a:p>
            <a:endParaRPr lang="en-US" sz="800" dirty="0">
              <a:solidFill>
                <a:srgbClr val="FFFFFF"/>
              </a:solidFill>
              <a:latin typeface="Avenir Black Oblique"/>
              <a:cs typeface="Avenir Black Oblique"/>
            </a:endParaRPr>
          </a:p>
        </p:txBody>
      </p:sp>
      <p:sp>
        <p:nvSpPr>
          <p:cNvPr id="8" name="Rectangle 7"/>
          <p:cNvSpPr/>
          <p:nvPr/>
        </p:nvSpPr>
        <p:spPr>
          <a:xfrm>
            <a:off x="7807855" y="6408651"/>
            <a:ext cx="1047082" cy="215444"/>
          </a:xfrm>
          <a:prstGeom prst="rect">
            <a:avLst/>
          </a:prstGeom>
        </p:spPr>
        <p:txBody>
          <a:bodyPr wrap="none">
            <a:spAutoFit/>
          </a:bodyPr>
          <a:lstStyle/>
          <a:p>
            <a:r>
              <a:rPr lang="en-US" sz="800" dirty="0" smtClean="0">
                <a:latin typeface="Arial"/>
                <a:cs typeface="Arial"/>
              </a:rPr>
              <a:t>©   February  2016</a:t>
            </a:r>
            <a:endParaRPr lang="en-US" sz="800" dirty="0">
              <a:latin typeface="Arial"/>
              <a:cs typeface="Arial"/>
            </a:endParaRPr>
          </a:p>
        </p:txBody>
      </p:sp>
    </p:spTree>
    <p:extLst>
      <p:ext uri="{BB962C8B-B14F-4D97-AF65-F5344CB8AC3E}">
        <p14:creationId xmlns:p14="http://schemas.microsoft.com/office/powerpoint/2010/main" val="28465499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HudsonEOIFORhousingproject Final.pdf"/>
          <p:cNvPicPr>
            <a:picLocks noGrp="1" noChangeAspect="1"/>
          </p:cNvPicPr>
          <p:nvPr>
            <p:ph idx="1"/>
          </p:nvPr>
        </p:nvPicPr>
        <p:blipFill>
          <a:blip r:embed="rId2">
            <a:extLst>
              <a:ext uri="{28A0092B-C50C-407E-A947-70E740481C1C}">
                <a14:useLocalDpi xmlns:a14="http://schemas.microsoft.com/office/drawing/2010/main" val="0"/>
              </a:ext>
            </a:extLst>
          </a:blip>
          <a:srcRect l="-19141" r="-19141"/>
          <a:stretch>
            <a:fillRect/>
          </a:stretch>
        </p:blipFill>
        <p:spPr>
          <a:xfrm>
            <a:off x="457200" y="360363"/>
            <a:ext cx="6508750" cy="6091237"/>
          </a:xfrm>
        </p:spPr>
      </p:pic>
      <p:sp>
        <p:nvSpPr>
          <p:cNvPr id="4" name="Footer Placeholder 3"/>
          <p:cNvSpPr>
            <a:spLocks noGrp="1"/>
          </p:cNvSpPr>
          <p:nvPr>
            <p:ph type="ftr" sz="quarter" idx="11"/>
          </p:nvPr>
        </p:nvSpPr>
        <p:spPr/>
        <p:txBody>
          <a:bodyPr/>
          <a:lstStyle/>
          <a:p>
            <a:r>
              <a:rPr lang="en-US" smtClean="0"/>
              <a:t>"Affordable Housing Solutions For All Nigerians"</a:t>
            </a:r>
            <a:endParaRPr lang="en-US" dirty="0"/>
          </a:p>
        </p:txBody>
      </p:sp>
      <p:sp>
        <p:nvSpPr>
          <p:cNvPr id="5" name="Slide Number Placeholder 4"/>
          <p:cNvSpPr>
            <a:spLocks noGrp="1"/>
          </p:cNvSpPr>
          <p:nvPr>
            <p:ph type="sldNum" sz="quarter" idx="12"/>
          </p:nvPr>
        </p:nvSpPr>
        <p:spPr/>
        <p:txBody>
          <a:bodyPr/>
          <a:lstStyle/>
          <a:p>
            <a:fld id="{0F4A5E66-914C-5748-B97C-7CD75A7ED2D6}" type="slidenum">
              <a:rPr lang="en-US" smtClean="0"/>
              <a:t>65</a:t>
            </a:fld>
            <a:endParaRPr lang="en-US" dirty="0"/>
          </a:p>
        </p:txBody>
      </p:sp>
      <p:sp>
        <p:nvSpPr>
          <p:cNvPr id="8" name="TextBox 7"/>
          <p:cNvSpPr txBox="1"/>
          <p:nvPr/>
        </p:nvSpPr>
        <p:spPr>
          <a:xfrm>
            <a:off x="7150100" y="687930"/>
            <a:ext cx="1634067" cy="1246495"/>
          </a:xfrm>
          <a:prstGeom prst="rect">
            <a:avLst/>
          </a:prstGeom>
          <a:noFill/>
        </p:spPr>
        <p:txBody>
          <a:bodyPr wrap="square" rtlCol="0">
            <a:spAutoFit/>
          </a:bodyPr>
          <a:lstStyle/>
          <a:p>
            <a:r>
              <a:rPr lang="en-US" sz="4000" dirty="0" smtClean="0">
                <a:solidFill>
                  <a:srgbClr val="FFFFFF"/>
                </a:solidFill>
                <a:latin typeface="Avenir Black Oblique"/>
                <a:cs typeface="Avenir Black Oblique"/>
              </a:rPr>
              <a:t> NHI</a:t>
            </a:r>
          </a:p>
          <a:p>
            <a:endParaRPr lang="en-US" sz="800" dirty="0" smtClean="0">
              <a:solidFill>
                <a:srgbClr val="FFFFFF"/>
              </a:solidFill>
              <a:latin typeface="Avenir Black Oblique"/>
              <a:cs typeface="Avenir Black Oblique"/>
            </a:endParaRPr>
          </a:p>
          <a:p>
            <a:r>
              <a:rPr lang="en-US" sz="1100" dirty="0">
                <a:solidFill>
                  <a:schemeClr val="bg1"/>
                </a:solidFill>
                <a:latin typeface="Arial"/>
                <a:cs typeface="Arial"/>
              </a:rPr>
              <a:t> “</a:t>
            </a:r>
            <a:r>
              <a:rPr lang="en-US" sz="800" dirty="0">
                <a:solidFill>
                  <a:schemeClr val="bg1"/>
                </a:solidFill>
                <a:latin typeface="Arial"/>
                <a:cs typeface="Arial"/>
              </a:rPr>
              <a:t>Thinking Global, Acting Local”</a:t>
            </a:r>
          </a:p>
          <a:p>
            <a:endParaRPr lang="en-US" sz="800" dirty="0" smtClean="0">
              <a:solidFill>
                <a:srgbClr val="FFFFFF"/>
              </a:solidFill>
              <a:latin typeface="Avenir Black Oblique"/>
              <a:cs typeface="Avenir Black Oblique"/>
            </a:endParaRPr>
          </a:p>
          <a:p>
            <a:endParaRPr lang="en-US" sz="800" dirty="0">
              <a:solidFill>
                <a:srgbClr val="FFFFFF"/>
              </a:solidFill>
              <a:latin typeface="Avenir Black Oblique"/>
              <a:cs typeface="Avenir Black Oblique"/>
            </a:endParaRPr>
          </a:p>
        </p:txBody>
      </p:sp>
      <p:sp>
        <p:nvSpPr>
          <p:cNvPr id="9" name="Rectangle 8"/>
          <p:cNvSpPr/>
          <p:nvPr/>
        </p:nvSpPr>
        <p:spPr>
          <a:xfrm>
            <a:off x="7807855" y="6408651"/>
            <a:ext cx="1047082" cy="215444"/>
          </a:xfrm>
          <a:prstGeom prst="rect">
            <a:avLst/>
          </a:prstGeom>
        </p:spPr>
        <p:txBody>
          <a:bodyPr wrap="none">
            <a:spAutoFit/>
          </a:bodyPr>
          <a:lstStyle/>
          <a:p>
            <a:r>
              <a:rPr lang="en-US" sz="800" dirty="0" smtClean="0">
                <a:latin typeface="Arial"/>
                <a:cs typeface="Arial"/>
              </a:rPr>
              <a:t>©   February  2016</a:t>
            </a:r>
            <a:endParaRPr lang="en-US" sz="800" dirty="0">
              <a:latin typeface="Arial"/>
              <a:cs typeface="Arial"/>
            </a:endParaRPr>
          </a:p>
        </p:txBody>
      </p:sp>
    </p:spTree>
    <p:extLst>
      <p:ext uri="{BB962C8B-B14F-4D97-AF65-F5344CB8AC3E}">
        <p14:creationId xmlns:p14="http://schemas.microsoft.com/office/powerpoint/2010/main" val="12993253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HudsonEOIFORhousingproject Final.pdf"/>
          <p:cNvPicPr>
            <a:picLocks noGrp="1" noChangeAspect="1"/>
          </p:cNvPicPr>
          <p:nvPr>
            <p:ph idx="1"/>
          </p:nvPr>
        </p:nvPicPr>
        <p:blipFill>
          <a:blip r:embed="rId2">
            <a:extLst>
              <a:ext uri="{28A0092B-C50C-407E-A947-70E740481C1C}">
                <a14:useLocalDpi xmlns:a14="http://schemas.microsoft.com/office/drawing/2010/main" val="0"/>
              </a:ext>
            </a:extLst>
          </a:blip>
          <a:srcRect l="-15667" r="-15667"/>
          <a:stretch>
            <a:fillRect/>
          </a:stretch>
        </p:blipFill>
        <p:spPr>
          <a:xfrm>
            <a:off x="457200" y="152400"/>
            <a:ext cx="6508750" cy="6413500"/>
          </a:xfrm>
        </p:spPr>
      </p:pic>
      <p:sp>
        <p:nvSpPr>
          <p:cNvPr id="4" name="Footer Placeholder 3"/>
          <p:cNvSpPr>
            <a:spLocks noGrp="1"/>
          </p:cNvSpPr>
          <p:nvPr>
            <p:ph type="ftr" sz="quarter" idx="11"/>
          </p:nvPr>
        </p:nvSpPr>
        <p:spPr/>
        <p:txBody>
          <a:bodyPr/>
          <a:lstStyle/>
          <a:p>
            <a:r>
              <a:rPr lang="en-US" smtClean="0"/>
              <a:t>"Affordable Housing Solutions For All Nigerians"</a:t>
            </a:r>
            <a:endParaRPr lang="en-US" dirty="0"/>
          </a:p>
        </p:txBody>
      </p:sp>
      <p:sp>
        <p:nvSpPr>
          <p:cNvPr id="5" name="Slide Number Placeholder 4"/>
          <p:cNvSpPr>
            <a:spLocks noGrp="1"/>
          </p:cNvSpPr>
          <p:nvPr>
            <p:ph type="sldNum" sz="quarter" idx="12"/>
          </p:nvPr>
        </p:nvSpPr>
        <p:spPr/>
        <p:txBody>
          <a:bodyPr/>
          <a:lstStyle/>
          <a:p>
            <a:fld id="{0F4A5E66-914C-5748-B97C-7CD75A7ED2D6}" type="slidenum">
              <a:rPr lang="en-US" smtClean="0"/>
              <a:t>66</a:t>
            </a:fld>
            <a:endParaRPr lang="en-US" dirty="0"/>
          </a:p>
        </p:txBody>
      </p:sp>
      <p:sp>
        <p:nvSpPr>
          <p:cNvPr id="7" name="TextBox 6"/>
          <p:cNvSpPr txBox="1"/>
          <p:nvPr/>
        </p:nvSpPr>
        <p:spPr>
          <a:xfrm>
            <a:off x="7150100" y="687930"/>
            <a:ext cx="1634067" cy="1246495"/>
          </a:xfrm>
          <a:prstGeom prst="rect">
            <a:avLst/>
          </a:prstGeom>
          <a:noFill/>
        </p:spPr>
        <p:txBody>
          <a:bodyPr wrap="square" rtlCol="0">
            <a:spAutoFit/>
          </a:bodyPr>
          <a:lstStyle/>
          <a:p>
            <a:r>
              <a:rPr lang="en-US" sz="4000" dirty="0" smtClean="0">
                <a:solidFill>
                  <a:srgbClr val="FFFFFF"/>
                </a:solidFill>
                <a:latin typeface="Avenir Black Oblique"/>
                <a:cs typeface="Avenir Black Oblique"/>
              </a:rPr>
              <a:t> NHI</a:t>
            </a:r>
          </a:p>
          <a:p>
            <a:endParaRPr lang="en-US" sz="800" dirty="0" smtClean="0">
              <a:solidFill>
                <a:srgbClr val="FFFFFF"/>
              </a:solidFill>
              <a:latin typeface="Avenir Black Oblique"/>
              <a:cs typeface="Avenir Black Oblique"/>
            </a:endParaRPr>
          </a:p>
          <a:p>
            <a:r>
              <a:rPr lang="en-US" sz="1100" dirty="0">
                <a:solidFill>
                  <a:schemeClr val="bg1"/>
                </a:solidFill>
                <a:latin typeface="Arial"/>
                <a:cs typeface="Arial"/>
              </a:rPr>
              <a:t> “</a:t>
            </a:r>
            <a:r>
              <a:rPr lang="en-US" sz="800" dirty="0">
                <a:solidFill>
                  <a:schemeClr val="bg1"/>
                </a:solidFill>
                <a:latin typeface="Arial"/>
                <a:cs typeface="Arial"/>
              </a:rPr>
              <a:t>Thinking Global, Acting Local”</a:t>
            </a:r>
          </a:p>
          <a:p>
            <a:endParaRPr lang="en-US" sz="800" dirty="0" smtClean="0">
              <a:solidFill>
                <a:srgbClr val="FFFFFF"/>
              </a:solidFill>
              <a:latin typeface="Avenir Black Oblique"/>
              <a:cs typeface="Avenir Black Oblique"/>
            </a:endParaRPr>
          </a:p>
          <a:p>
            <a:endParaRPr lang="en-US" sz="800" dirty="0">
              <a:solidFill>
                <a:srgbClr val="FFFFFF"/>
              </a:solidFill>
              <a:latin typeface="Avenir Black Oblique"/>
              <a:cs typeface="Avenir Black Oblique"/>
            </a:endParaRPr>
          </a:p>
        </p:txBody>
      </p:sp>
      <p:sp>
        <p:nvSpPr>
          <p:cNvPr id="8" name="Rectangle 7"/>
          <p:cNvSpPr/>
          <p:nvPr/>
        </p:nvSpPr>
        <p:spPr>
          <a:xfrm>
            <a:off x="7807855" y="6408651"/>
            <a:ext cx="1047082" cy="215444"/>
          </a:xfrm>
          <a:prstGeom prst="rect">
            <a:avLst/>
          </a:prstGeom>
        </p:spPr>
        <p:txBody>
          <a:bodyPr wrap="none">
            <a:spAutoFit/>
          </a:bodyPr>
          <a:lstStyle/>
          <a:p>
            <a:r>
              <a:rPr lang="en-US" sz="800" dirty="0" smtClean="0">
                <a:latin typeface="Arial"/>
                <a:cs typeface="Arial"/>
              </a:rPr>
              <a:t>©   February  2016</a:t>
            </a:r>
            <a:endParaRPr lang="en-US" sz="800" dirty="0">
              <a:latin typeface="Arial"/>
              <a:cs typeface="Arial"/>
            </a:endParaRPr>
          </a:p>
        </p:txBody>
      </p:sp>
    </p:spTree>
    <p:extLst>
      <p:ext uri="{BB962C8B-B14F-4D97-AF65-F5344CB8AC3E}">
        <p14:creationId xmlns:p14="http://schemas.microsoft.com/office/powerpoint/2010/main" val="14752670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92098"/>
            <a:ext cx="6508377" cy="470036"/>
          </a:xfrm>
        </p:spPr>
        <p:txBody>
          <a:bodyPr/>
          <a:lstStyle/>
          <a:p>
            <a:r>
              <a:rPr lang="en-US" sz="2400" dirty="0" smtClean="0">
                <a:latin typeface="Arial"/>
                <a:cs typeface="Arial"/>
              </a:rPr>
              <a:t>Need for Housing</a:t>
            </a:r>
            <a:endParaRPr lang="en-US" sz="2400" dirty="0">
              <a:latin typeface="Arial"/>
              <a:cs typeface="Arial"/>
            </a:endParaRPr>
          </a:p>
        </p:txBody>
      </p:sp>
      <p:sp>
        <p:nvSpPr>
          <p:cNvPr id="3" name="Content Placeholder 2"/>
          <p:cNvSpPr>
            <a:spLocks noGrp="1"/>
          </p:cNvSpPr>
          <p:nvPr>
            <p:ph idx="1"/>
          </p:nvPr>
        </p:nvSpPr>
        <p:spPr>
          <a:xfrm>
            <a:off x="137161" y="382455"/>
            <a:ext cx="3551717" cy="6026196"/>
          </a:xfrm>
        </p:spPr>
        <p:txBody>
          <a:bodyPr>
            <a:noAutofit/>
          </a:bodyPr>
          <a:lstStyle/>
          <a:p>
            <a:pPr marL="0" indent="0">
              <a:buNone/>
            </a:pPr>
            <a:endParaRPr lang="en-US" sz="1400" dirty="0" smtClean="0">
              <a:latin typeface="Arial"/>
              <a:cs typeface="Arial"/>
            </a:endParaRPr>
          </a:p>
          <a:p>
            <a:r>
              <a:rPr lang="en-US" sz="1400" dirty="0" smtClean="0">
                <a:latin typeface="Arial" charset="0"/>
                <a:ea typeface="Arial" charset="0"/>
                <a:cs typeface="Arial" charset="0"/>
              </a:rPr>
              <a:t>About half of Nigeria’s population live in cities  </a:t>
            </a:r>
          </a:p>
          <a:p>
            <a:pPr lvl="1">
              <a:buFont typeface="Courier New" charset="0"/>
              <a:buChar char="o"/>
            </a:pPr>
            <a:r>
              <a:rPr lang="en-US" sz="1200" dirty="0" smtClean="0">
                <a:latin typeface="Arial" charset="0"/>
                <a:ea typeface="Arial" charset="0"/>
                <a:cs typeface="Arial" charset="0"/>
              </a:rPr>
              <a:t>with 80% living in slum conditions</a:t>
            </a:r>
          </a:p>
          <a:p>
            <a:r>
              <a:rPr lang="en-US" sz="1400" dirty="0" smtClean="0">
                <a:latin typeface="Arial" charset="0"/>
                <a:ea typeface="Arial" charset="0"/>
                <a:cs typeface="Arial" charset="0"/>
              </a:rPr>
              <a:t>The low and middle income families represent 65% of Nigeria population </a:t>
            </a:r>
          </a:p>
          <a:p>
            <a:pPr lvl="1">
              <a:buFont typeface="Courier New" charset="0"/>
              <a:buChar char="o"/>
            </a:pPr>
            <a:r>
              <a:rPr lang="en-US" sz="1200" dirty="0" smtClean="0">
                <a:latin typeface="Arial" charset="0"/>
                <a:ea typeface="Arial" charset="0"/>
                <a:cs typeface="Arial" charset="0"/>
              </a:rPr>
              <a:t>i.e 85% of the total housing demand in Nigeria</a:t>
            </a:r>
          </a:p>
          <a:p>
            <a:r>
              <a:rPr lang="en-US" sz="1400" dirty="0" smtClean="0">
                <a:latin typeface="Arial" charset="0"/>
                <a:ea typeface="Arial" charset="0"/>
                <a:cs typeface="Arial" charset="0"/>
              </a:rPr>
              <a:t>Cities are changing and evolving faster as a result of urbanisation and growth </a:t>
            </a:r>
          </a:p>
          <a:p>
            <a:pPr lvl="1">
              <a:buFont typeface="Courier New" charset="0"/>
              <a:buChar char="o"/>
            </a:pPr>
            <a:r>
              <a:rPr lang="en-US" sz="1200" dirty="0">
                <a:latin typeface="Arial" charset="0"/>
                <a:ea typeface="Arial" charset="0"/>
                <a:cs typeface="Arial" charset="0"/>
              </a:rPr>
              <a:t>P</a:t>
            </a:r>
            <a:r>
              <a:rPr lang="en-US" sz="1200" dirty="0" smtClean="0">
                <a:latin typeface="Arial" charset="0"/>
                <a:ea typeface="Arial" charset="0"/>
                <a:cs typeface="Arial" charset="0"/>
              </a:rPr>
              <a:t>opulation increase </a:t>
            </a:r>
            <a:endParaRPr lang="en-US" sz="1200" dirty="0">
              <a:latin typeface="Arial" charset="0"/>
              <a:ea typeface="Arial" charset="0"/>
              <a:cs typeface="Arial" charset="0"/>
            </a:endParaRPr>
          </a:p>
          <a:p>
            <a:pPr lvl="1">
              <a:buFont typeface="Courier New" charset="0"/>
              <a:buChar char="o"/>
            </a:pPr>
            <a:r>
              <a:rPr lang="en-US" sz="1200" dirty="0" smtClean="0">
                <a:latin typeface="Arial" charset="0"/>
                <a:ea typeface="Arial" charset="0"/>
                <a:cs typeface="Arial" charset="0"/>
              </a:rPr>
              <a:t>Rural –urban migration</a:t>
            </a:r>
          </a:p>
          <a:p>
            <a:r>
              <a:rPr lang="en-US" sz="1400" dirty="0" smtClean="0">
                <a:latin typeface="Arial" charset="0"/>
                <a:ea typeface="Arial" charset="0"/>
                <a:cs typeface="Arial" charset="0"/>
              </a:rPr>
              <a:t>Inadequate infrastructure and planning</a:t>
            </a:r>
          </a:p>
          <a:p>
            <a:pPr lvl="1">
              <a:buFont typeface="Courier New" charset="0"/>
              <a:buChar char="o"/>
            </a:pPr>
            <a:r>
              <a:rPr lang="en-US" sz="1200" dirty="0" smtClean="0">
                <a:latin typeface="Arial" charset="0"/>
                <a:ea typeface="Arial" charset="0"/>
                <a:cs typeface="Arial" charset="0"/>
              </a:rPr>
              <a:t>Lack of proper development control have manifested in deforestaion, congestion, poor health and poverty</a:t>
            </a:r>
          </a:p>
          <a:p>
            <a:r>
              <a:rPr lang="en-US" sz="1400" dirty="0">
                <a:latin typeface="Arial" charset="0"/>
                <a:ea typeface="Arial" charset="0"/>
                <a:cs typeface="Arial" charset="0"/>
              </a:rPr>
              <a:t>A</a:t>
            </a:r>
            <a:r>
              <a:rPr lang="en-US" sz="1400" dirty="0" smtClean="0">
                <a:latin typeface="Arial" charset="0"/>
                <a:ea typeface="Arial" charset="0"/>
                <a:cs typeface="Arial" charset="0"/>
              </a:rPr>
              <a:t>ccording to Lagos State Government, </a:t>
            </a:r>
          </a:p>
          <a:p>
            <a:pPr lvl="1">
              <a:buFont typeface="Courier New" charset="0"/>
              <a:buChar char="o"/>
            </a:pPr>
            <a:r>
              <a:rPr lang="en-US" sz="1200" dirty="0" smtClean="0">
                <a:latin typeface="Arial" charset="0"/>
                <a:ea typeface="Arial" charset="0"/>
                <a:cs typeface="Arial" charset="0"/>
              </a:rPr>
              <a:t>seventy percent of the people in Lagos live in slums</a:t>
            </a:r>
          </a:p>
          <a:p>
            <a:pPr lvl="1">
              <a:buFont typeface="Courier New" charset="0"/>
              <a:buChar char="o"/>
            </a:pPr>
            <a:r>
              <a:rPr lang="en-US" sz="1200" dirty="0" smtClean="0">
                <a:latin typeface="Arial" charset="0"/>
                <a:ea typeface="Arial" charset="0"/>
                <a:cs typeface="Arial" charset="0"/>
              </a:rPr>
              <a:t>4 million extra homes are needed in Lagos to close the gap </a:t>
            </a:r>
            <a:endParaRPr lang="en-US" sz="1200" dirty="0">
              <a:latin typeface="Arial" charset="0"/>
              <a:ea typeface="Arial" charset="0"/>
              <a:cs typeface="Arial" charset="0"/>
            </a:endParaRPr>
          </a:p>
        </p:txBody>
      </p:sp>
      <p:sp>
        <p:nvSpPr>
          <p:cNvPr id="4" name="TextBox 3"/>
          <p:cNvSpPr txBox="1"/>
          <p:nvPr/>
        </p:nvSpPr>
        <p:spPr>
          <a:xfrm>
            <a:off x="7275829" y="627776"/>
            <a:ext cx="1768215" cy="1431161"/>
          </a:xfrm>
          <a:prstGeom prst="rect">
            <a:avLst/>
          </a:prstGeom>
          <a:noFill/>
        </p:spPr>
        <p:txBody>
          <a:bodyPr wrap="square" rtlCol="0">
            <a:spAutoFit/>
          </a:bodyPr>
          <a:lstStyle/>
          <a:p>
            <a:r>
              <a:rPr lang="en-US" sz="4400" dirty="0" smtClean="0">
                <a:solidFill>
                  <a:srgbClr val="FFFFFF"/>
                </a:solidFill>
                <a:latin typeface="Avenir Black Oblique"/>
                <a:cs typeface="Avenir Black Oblique"/>
              </a:rPr>
              <a:t>NHI</a:t>
            </a:r>
          </a:p>
          <a:p>
            <a:endParaRPr lang="en-US" sz="800" dirty="0">
              <a:solidFill>
                <a:srgbClr val="FFFFFF"/>
              </a:solidFill>
              <a:latin typeface="Avenir Black Oblique"/>
              <a:cs typeface="Avenir Black Oblique"/>
            </a:endParaRPr>
          </a:p>
          <a:p>
            <a:r>
              <a:rPr lang="en-US" sz="1100" dirty="0" smtClean="0">
                <a:solidFill>
                  <a:schemeClr val="bg1"/>
                </a:solidFill>
                <a:latin typeface="Arial"/>
                <a:cs typeface="Arial"/>
              </a:rPr>
              <a:t>“</a:t>
            </a:r>
            <a:r>
              <a:rPr lang="en-US" sz="800" dirty="0">
                <a:solidFill>
                  <a:schemeClr val="bg1"/>
                </a:solidFill>
                <a:latin typeface="Arial"/>
                <a:cs typeface="Arial"/>
              </a:rPr>
              <a:t>Thinking Global, Acting Local”</a:t>
            </a:r>
          </a:p>
          <a:p>
            <a:endParaRPr lang="en-US" sz="800" dirty="0" smtClean="0">
              <a:solidFill>
                <a:srgbClr val="FFFFFF"/>
              </a:solidFill>
              <a:latin typeface="Avenir Black Oblique"/>
              <a:cs typeface="Avenir Black Oblique"/>
            </a:endParaRPr>
          </a:p>
          <a:p>
            <a:endParaRPr lang="en-US" sz="800" dirty="0" smtClean="0">
              <a:solidFill>
                <a:srgbClr val="FFFFFF"/>
              </a:solidFill>
              <a:latin typeface="Avenir Black Oblique"/>
              <a:cs typeface="Avenir Black Oblique"/>
            </a:endParaRPr>
          </a:p>
          <a:p>
            <a:endParaRPr lang="en-US" sz="800" dirty="0">
              <a:solidFill>
                <a:srgbClr val="FFFFFF"/>
              </a:solidFill>
              <a:latin typeface="Avenir Black Oblique"/>
              <a:cs typeface="Avenir Black Oblique"/>
            </a:endParaRPr>
          </a:p>
        </p:txBody>
      </p:sp>
      <p:graphicFrame>
        <p:nvGraphicFramePr>
          <p:cNvPr id="21" name="Object 20"/>
          <p:cNvGraphicFramePr>
            <a:graphicFrameLocks noChangeAspect="1"/>
          </p:cNvGraphicFramePr>
          <p:nvPr>
            <p:extLst>
              <p:ext uri="{D42A27DB-BD31-4B8C-83A1-F6EECF244321}">
                <p14:modId xmlns:p14="http://schemas.microsoft.com/office/powerpoint/2010/main" val="2072805099"/>
              </p:ext>
            </p:extLst>
          </p:nvPr>
        </p:nvGraphicFramePr>
        <p:xfrm>
          <a:off x="3688878" y="4563610"/>
          <a:ext cx="5355167" cy="1980475"/>
        </p:xfrm>
        <a:graphic>
          <a:graphicData uri="http://schemas.openxmlformats.org/presentationml/2006/ole">
            <mc:AlternateContent xmlns:mc="http://schemas.openxmlformats.org/markup-compatibility/2006">
              <mc:Choice xmlns:v="urn:schemas-microsoft-com:vml" Requires="v">
                <p:oleObj spid="_x0000_s1824" name="Document" r:id="rId3" imgW="5486400" imgH="2247900" progId="Word.Document.12">
                  <p:embed/>
                </p:oleObj>
              </mc:Choice>
              <mc:Fallback>
                <p:oleObj name="Document" r:id="rId3" imgW="5486400" imgH="2247900" progId="Word.Document.12">
                  <p:embed/>
                  <p:pic>
                    <p:nvPicPr>
                      <p:cNvPr id="0" name=""/>
                      <p:cNvPicPr/>
                      <p:nvPr/>
                    </p:nvPicPr>
                    <p:blipFill>
                      <a:blip r:embed="rId4"/>
                      <a:stretch>
                        <a:fillRect/>
                      </a:stretch>
                    </p:blipFill>
                    <p:spPr>
                      <a:xfrm>
                        <a:off x="3688878" y="4563610"/>
                        <a:ext cx="5355167" cy="1980475"/>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1163850506"/>
              </p:ext>
            </p:extLst>
          </p:nvPr>
        </p:nvGraphicFramePr>
        <p:xfrm>
          <a:off x="3688878" y="1649721"/>
          <a:ext cx="5095289" cy="1718267"/>
        </p:xfrm>
        <a:graphic>
          <a:graphicData uri="http://schemas.openxmlformats.org/presentationml/2006/ole">
            <mc:AlternateContent xmlns:mc="http://schemas.openxmlformats.org/markup-compatibility/2006">
              <mc:Choice xmlns:v="urn:schemas-microsoft-com:vml" Requires="v">
                <p:oleObj spid="_x0000_s1825" name="Document" r:id="rId5" imgW="5270500" imgH="2311400" progId="Word.Document.12">
                  <p:embed/>
                </p:oleObj>
              </mc:Choice>
              <mc:Fallback>
                <p:oleObj name="Document" r:id="rId5" imgW="5270500" imgH="2311400" progId="Word.Document.12">
                  <p:embed/>
                  <p:pic>
                    <p:nvPicPr>
                      <p:cNvPr id="0" name=""/>
                      <p:cNvPicPr/>
                      <p:nvPr/>
                    </p:nvPicPr>
                    <p:blipFill>
                      <a:blip r:embed="rId6"/>
                      <a:stretch>
                        <a:fillRect/>
                      </a:stretch>
                    </p:blipFill>
                    <p:spPr>
                      <a:xfrm>
                        <a:off x="3688878" y="1649721"/>
                        <a:ext cx="5095289" cy="1718267"/>
                      </a:xfrm>
                      <a:prstGeom prst="rect">
                        <a:avLst/>
                      </a:prstGeom>
                    </p:spPr>
                  </p:pic>
                </p:oleObj>
              </mc:Fallback>
            </mc:AlternateContent>
          </a:graphicData>
        </a:graphic>
      </p:graphicFrame>
      <p:pic>
        <p:nvPicPr>
          <p:cNvPr id="6" name="Picture 5"/>
          <p:cNvPicPr>
            <a:picLocks noChangeAspect="1"/>
          </p:cNvPicPr>
          <p:nvPr/>
        </p:nvPicPr>
        <p:blipFill>
          <a:blip r:embed="rId7"/>
          <a:stretch>
            <a:fillRect/>
          </a:stretch>
        </p:blipFill>
        <p:spPr>
          <a:xfrm>
            <a:off x="4100462" y="3196538"/>
            <a:ext cx="3849738" cy="1295452"/>
          </a:xfrm>
          <a:prstGeom prst="rect">
            <a:avLst/>
          </a:prstGeom>
        </p:spPr>
      </p:pic>
      <p:sp>
        <p:nvSpPr>
          <p:cNvPr id="9" name="TextBox 8"/>
          <p:cNvSpPr txBox="1"/>
          <p:nvPr/>
        </p:nvSpPr>
        <p:spPr>
          <a:xfrm>
            <a:off x="3688878" y="628649"/>
            <a:ext cx="3586952" cy="1031051"/>
          </a:xfrm>
          <a:prstGeom prst="rect">
            <a:avLst/>
          </a:prstGeom>
          <a:noFill/>
        </p:spPr>
        <p:txBody>
          <a:bodyPr wrap="square" rtlCol="0">
            <a:spAutoFit/>
          </a:bodyPr>
          <a:lstStyle/>
          <a:p>
            <a:pPr>
              <a:lnSpc>
                <a:spcPct val="80000"/>
              </a:lnSpc>
              <a:spcBef>
                <a:spcPts val="600"/>
              </a:spcBef>
              <a:buSzPct val="80000"/>
            </a:pPr>
            <a:r>
              <a:rPr lang="en-US" sz="1400" dirty="0">
                <a:solidFill>
                  <a:srgbClr val="663300"/>
                </a:solidFill>
                <a:latin typeface="Arial" charset="0"/>
                <a:ea typeface="Arial" charset="0"/>
                <a:cs typeface="Arial" charset="0"/>
              </a:rPr>
              <a:t>“….. every single individual on earth has the </a:t>
            </a:r>
            <a:r>
              <a:rPr lang="en-US" sz="1400" u="sng" dirty="0">
                <a:solidFill>
                  <a:srgbClr val="663300"/>
                </a:solidFill>
                <a:latin typeface="Arial" charset="0"/>
                <a:ea typeface="Arial" charset="0"/>
                <a:cs typeface="Arial" charset="0"/>
              </a:rPr>
              <a:t>potential</a:t>
            </a:r>
            <a:r>
              <a:rPr lang="en-US" sz="1400" dirty="0">
                <a:solidFill>
                  <a:srgbClr val="663300"/>
                </a:solidFill>
                <a:latin typeface="Arial" charset="0"/>
                <a:ea typeface="Arial" charset="0"/>
                <a:cs typeface="Arial" charset="0"/>
              </a:rPr>
              <a:t> and the </a:t>
            </a:r>
            <a:r>
              <a:rPr lang="en-US" sz="1400" u="sng" dirty="0">
                <a:solidFill>
                  <a:srgbClr val="663300"/>
                </a:solidFill>
                <a:latin typeface="Arial" charset="0"/>
                <a:ea typeface="Arial" charset="0"/>
                <a:cs typeface="Arial" charset="0"/>
              </a:rPr>
              <a:t>right</a:t>
            </a:r>
            <a:r>
              <a:rPr lang="en-US" sz="1400" dirty="0">
                <a:solidFill>
                  <a:srgbClr val="663300"/>
                </a:solidFill>
                <a:latin typeface="Arial" charset="0"/>
                <a:ea typeface="Arial" charset="0"/>
                <a:cs typeface="Arial" charset="0"/>
              </a:rPr>
              <a:t> to live a decent life</a:t>
            </a:r>
            <a:r>
              <a:rPr lang="en-US" sz="1400" dirty="0" smtClean="0">
                <a:solidFill>
                  <a:srgbClr val="663300"/>
                </a:solidFill>
                <a:latin typeface="Arial" charset="0"/>
                <a:ea typeface="Arial" charset="0"/>
                <a:cs typeface="Arial" charset="0"/>
              </a:rPr>
              <a:t>”</a:t>
            </a:r>
            <a:endParaRPr lang="en-GB" sz="1400" dirty="0">
              <a:solidFill>
                <a:srgbClr val="663300"/>
              </a:solidFill>
              <a:latin typeface="Arial" charset="0"/>
              <a:ea typeface="Arial" charset="0"/>
              <a:cs typeface="Arial" charset="0"/>
            </a:endParaRPr>
          </a:p>
          <a:p>
            <a:pPr>
              <a:lnSpc>
                <a:spcPct val="80000"/>
              </a:lnSpc>
              <a:spcBef>
                <a:spcPts val="600"/>
              </a:spcBef>
              <a:buSzPct val="80000"/>
            </a:pPr>
            <a:r>
              <a:rPr lang="en-GB" sz="1400" dirty="0" smtClean="0">
                <a:solidFill>
                  <a:srgbClr val="663300"/>
                </a:solidFill>
                <a:latin typeface="Arial" charset="0"/>
                <a:ea typeface="Arial" charset="0"/>
                <a:cs typeface="Arial" charset="0"/>
              </a:rPr>
              <a:t>-   </a:t>
            </a:r>
            <a:r>
              <a:rPr lang="en-GB" sz="1400" dirty="0">
                <a:solidFill>
                  <a:srgbClr val="663300"/>
                </a:solidFill>
                <a:latin typeface="Arial" charset="0"/>
                <a:ea typeface="Arial" charset="0"/>
                <a:cs typeface="Arial" charset="0"/>
              </a:rPr>
              <a:t>Prof  Yunus Mohammed, Nobel Laureate</a:t>
            </a:r>
            <a:endParaRPr lang="en-US" sz="1400" dirty="0">
              <a:solidFill>
                <a:srgbClr val="663300"/>
              </a:solidFill>
              <a:latin typeface="Arial" charset="0"/>
              <a:ea typeface="Arial" charset="0"/>
              <a:cs typeface="Arial" charset="0"/>
            </a:endParaRPr>
          </a:p>
        </p:txBody>
      </p:sp>
      <p:sp>
        <p:nvSpPr>
          <p:cNvPr id="8" name="Slide Number Placeholder 7"/>
          <p:cNvSpPr>
            <a:spLocks noGrp="1"/>
          </p:cNvSpPr>
          <p:nvPr>
            <p:ph type="sldNum" sz="quarter" idx="12"/>
          </p:nvPr>
        </p:nvSpPr>
        <p:spPr/>
        <p:txBody>
          <a:bodyPr/>
          <a:lstStyle/>
          <a:p>
            <a:fld id="{0F4A5E66-914C-5748-B97C-7CD75A7ED2D6}" type="slidenum">
              <a:rPr lang="en-US" smtClean="0"/>
              <a:t>7</a:t>
            </a:fld>
            <a:endParaRPr lang="en-US" dirty="0"/>
          </a:p>
        </p:txBody>
      </p:sp>
      <p:sp>
        <p:nvSpPr>
          <p:cNvPr id="10" name="Footer Placeholder 9"/>
          <p:cNvSpPr>
            <a:spLocks noGrp="1"/>
          </p:cNvSpPr>
          <p:nvPr>
            <p:ph type="ftr" sz="quarter" idx="11"/>
          </p:nvPr>
        </p:nvSpPr>
        <p:spPr/>
        <p:txBody>
          <a:bodyPr/>
          <a:lstStyle/>
          <a:p>
            <a:r>
              <a:rPr lang="en-US" sz="800" dirty="0" smtClean="0"/>
              <a:t>"Affordable Housing Solutions For All Nigerians"</a:t>
            </a:r>
            <a:endParaRPr lang="en-US" sz="800" dirty="0"/>
          </a:p>
        </p:txBody>
      </p:sp>
      <p:pic>
        <p:nvPicPr>
          <p:cNvPr id="7" name="Picture 6"/>
          <p:cNvPicPr>
            <a:picLocks noChangeAspect="1"/>
          </p:cNvPicPr>
          <p:nvPr/>
        </p:nvPicPr>
        <p:blipFill>
          <a:blip r:embed="rId8"/>
          <a:stretch>
            <a:fillRect/>
          </a:stretch>
        </p:blipFill>
        <p:spPr>
          <a:xfrm>
            <a:off x="4051300" y="3308350"/>
            <a:ext cx="1041400" cy="241300"/>
          </a:xfrm>
          <a:prstGeom prst="rect">
            <a:avLst/>
          </a:prstGeom>
        </p:spPr>
      </p:pic>
      <p:sp>
        <p:nvSpPr>
          <p:cNvPr id="14" name="Rectangle 13"/>
          <p:cNvSpPr/>
          <p:nvPr/>
        </p:nvSpPr>
        <p:spPr>
          <a:xfrm>
            <a:off x="7807855" y="6408651"/>
            <a:ext cx="1047082" cy="215444"/>
          </a:xfrm>
          <a:prstGeom prst="rect">
            <a:avLst/>
          </a:prstGeom>
        </p:spPr>
        <p:txBody>
          <a:bodyPr wrap="none">
            <a:spAutoFit/>
          </a:bodyPr>
          <a:lstStyle/>
          <a:p>
            <a:r>
              <a:rPr lang="en-US" sz="800" dirty="0" smtClean="0">
                <a:latin typeface="Arial"/>
                <a:cs typeface="Arial"/>
              </a:rPr>
              <a:t>©   February  2016</a:t>
            </a:r>
            <a:endParaRPr lang="en-US" sz="800" dirty="0">
              <a:latin typeface="Arial"/>
              <a:cs typeface="Arial"/>
            </a:endParaRPr>
          </a:p>
        </p:txBody>
      </p:sp>
    </p:spTree>
    <p:extLst>
      <p:ext uri="{BB962C8B-B14F-4D97-AF65-F5344CB8AC3E}">
        <p14:creationId xmlns:p14="http://schemas.microsoft.com/office/powerpoint/2010/main" val="116256556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169" y="25954"/>
            <a:ext cx="6508377" cy="475609"/>
          </a:xfrm>
        </p:spPr>
        <p:txBody>
          <a:bodyPr/>
          <a:lstStyle/>
          <a:p>
            <a:r>
              <a:rPr lang="en-US" sz="2400" dirty="0">
                <a:latin typeface="Arial"/>
                <a:cs typeface="Arial"/>
              </a:rPr>
              <a:t>U</a:t>
            </a:r>
            <a:r>
              <a:rPr lang="en-US" sz="2400" dirty="0" smtClean="0">
                <a:latin typeface="Arial"/>
                <a:cs typeface="Arial"/>
              </a:rPr>
              <a:t>rbanisation and Housing in Future </a:t>
            </a:r>
            <a:r>
              <a:rPr lang="en-US" sz="2400" dirty="0">
                <a:latin typeface="Arial"/>
                <a:cs typeface="Arial"/>
              </a:rPr>
              <a:t>C</a:t>
            </a:r>
            <a:r>
              <a:rPr lang="en-US" sz="2400" dirty="0" smtClean="0">
                <a:latin typeface="Arial"/>
                <a:cs typeface="Arial"/>
              </a:rPr>
              <a:t>ities...</a:t>
            </a:r>
            <a:endParaRPr lang="en-US" sz="2400" dirty="0">
              <a:latin typeface="Arial"/>
              <a:cs typeface="Arial"/>
            </a:endParaRPr>
          </a:p>
        </p:txBody>
      </p:sp>
      <p:sp>
        <p:nvSpPr>
          <p:cNvPr id="3" name="Content Placeholder 2"/>
          <p:cNvSpPr>
            <a:spLocks noGrp="1"/>
          </p:cNvSpPr>
          <p:nvPr>
            <p:ph idx="1"/>
          </p:nvPr>
        </p:nvSpPr>
        <p:spPr>
          <a:xfrm>
            <a:off x="194311" y="646527"/>
            <a:ext cx="2392772" cy="5762124"/>
          </a:xfrm>
        </p:spPr>
        <p:txBody>
          <a:bodyPr>
            <a:normAutofit fontScale="25000" lnSpcReduction="20000"/>
          </a:bodyPr>
          <a:lstStyle/>
          <a:p>
            <a:pPr marL="171450" indent="-171450">
              <a:lnSpc>
                <a:spcPct val="114000"/>
              </a:lnSpc>
              <a:buSzPct val="125000"/>
              <a:buFont typeface="Georgia" pitchFamily="18" charset="0"/>
              <a:buChar char="▪"/>
            </a:pPr>
            <a:r>
              <a:rPr lang="en-US" sz="5600" dirty="0" smtClean="0">
                <a:latin typeface="Arial" charset="0"/>
                <a:ea typeface="Arial" charset="0"/>
                <a:cs typeface="Arial" charset="0"/>
              </a:rPr>
              <a:t>OECD </a:t>
            </a:r>
            <a:r>
              <a:rPr lang="en-US" sz="5600" dirty="0">
                <a:latin typeface="Arial" charset="0"/>
                <a:ea typeface="Arial" charset="0"/>
                <a:cs typeface="Arial" charset="0"/>
              </a:rPr>
              <a:t>estimates that 70</a:t>
            </a:r>
            <a:r>
              <a:rPr lang="en-US" sz="5600" dirty="0" smtClean="0">
                <a:latin typeface="Arial" charset="0"/>
                <a:ea typeface="Arial" charset="0"/>
                <a:cs typeface="Arial" charset="0"/>
              </a:rPr>
              <a:t>% of </a:t>
            </a:r>
            <a:r>
              <a:rPr lang="en-US" sz="5600" dirty="0">
                <a:latin typeface="Arial" charset="0"/>
                <a:ea typeface="Arial" charset="0"/>
                <a:cs typeface="Arial" charset="0"/>
              </a:rPr>
              <a:t>the world’s population will live in urban areas by the year </a:t>
            </a:r>
            <a:r>
              <a:rPr lang="en-US" sz="5600" dirty="0" smtClean="0">
                <a:latin typeface="Arial" charset="0"/>
                <a:ea typeface="Arial" charset="0"/>
                <a:cs typeface="Arial" charset="0"/>
              </a:rPr>
              <a:t>2050</a:t>
            </a:r>
          </a:p>
          <a:p>
            <a:pPr marL="171450" indent="-171450">
              <a:lnSpc>
                <a:spcPct val="114000"/>
              </a:lnSpc>
              <a:buSzPct val="125000"/>
              <a:buFont typeface="Georgia" pitchFamily="18" charset="0"/>
              <a:buChar char="▪"/>
            </a:pPr>
            <a:r>
              <a:rPr lang="en-US" sz="5600" dirty="0" smtClean="0">
                <a:latin typeface="Arial" charset="0"/>
                <a:ea typeface="Arial" charset="0"/>
                <a:cs typeface="Arial" charset="0"/>
              </a:rPr>
              <a:t>One-sixth (1/6) of the over 6 billion World population will live in urban slums</a:t>
            </a:r>
            <a:endParaRPr lang="en-US" sz="5600" dirty="0">
              <a:latin typeface="Arial" charset="0"/>
              <a:ea typeface="Arial" charset="0"/>
              <a:cs typeface="Arial" charset="0"/>
            </a:endParaRPr>
          </a:p>
          <a:p>
            <a:pPr marL="171450" indent="-171450">
              <a:lnSpc>
                <a:spcPct val="114000"/>
              </a:lnSpc>
              <a:buSzPct val="125000"/>
              <a:buFont typeface="Georgia" pitchFamily="18" charset="0"/>
              <a:buChar char="▪"/>
            </a:pPr>
            <a:r>
              <a:rPr lang="en-US" sz="5600" dirty="0" smtClean="0">
                <a:latin typeface="Arial" charset="0"/>
                <a:ea typeface="Arial" charset="0"/>
                <a:cs typeface="Arial" charset="0"/>
              </a:rPr>
              <a:t>Cities </a:t>
            </a:r>
            <a:r>
              <a:rPr lang="en-US" sz="5600" dirty="0">
                <a:latin typeface="Arial" charset="0"/>
                <a:ea typeface="Arial" charset="0"/>
                <a:cs typeface="Arial" charset="0"/>
              </a:rPr>
              <a:t>are expected </a:t>
            </a:r>
            <a:endParaRPr lang="en-US" sz="5600" dirty="0" smtClean="0">
              <a:latin typeface="Arial" charset="0"/>
              <a:ea typeface="Arial" charset="0"/>
              <a:cs typeface="Arial" charset="0"/>
            </a:endParaRPr>
          </a:p>
          <a:p>
            <a:pPr lvl="1">
              <a:lnSpc>
                <a:spcPct val="114000"/>
              </a:lnSpc>
              <a:buSzPct val="125000"/>
              <a:buFont typeface="Courier New" charset="0"/>
              <a:buChar char="o"/>
            </a:pPr>
            <a:r>
              <a:rPr lang="en-US" sz="4800" dirty="0" smtClean="0">
                <a:latin typeface="Arial" charset="0"/>
                <a:ea typeface="Arial" charset="0"/>
                <a:cs typeface="Arial" charset="0"/>
              </a:rPr>
              <a:t>to </a:t>
            </a:r>
            <a:r>
              <a:rPr lang="en-US" sz="4800" dirty="0">
                <a:latin typeface="Arial" charset="0"/>
                <a:ea typeface="Arial" charset="0"/>
                <a:cs typeface="Arial" charset="0"/>
              </a:rPr>
              <a:t>manage and control the </a:t>
            </a:r>
            <a:r>
              <a:rPr lang="en-US" sz="4800" dirty="0" smtClean="0">
                <a:latin typeface="Arial" charset="0"/>
                <a:ea typeface="Arial" charset="0"/>
                <a:cs typeface="Arial" charset="0"/>
              </a:rPr>
              <a:t>change</a:t>
            </a:r>
          </a:p>
          <a:p>
            <a:pPr lvl="1">
              <a:lnSpc>
                <a:spcPct val="114000"/>
              </a:lnSpc>
              <a:buSzPct val="125000"/>
              <a:buFont typeface="Courier New" charset="0"/>
              <a:buChar char="o"/>
            </a:pPr>
            <a:r>
              <a:rPr lang="en-US" sz="4800" dirty="0" smtClean="0">
                <a:latin typeface="Arial" charset="0"/>
                <a:ea typeface="Arial" charset="0"/>
                <a:cs typeface="Arial" charset="0"/>
              </a:rPr>
              <a:t>to </a:t>
            </a:r>
            <a:r>
              <a:rPr lang="en-US" sz="4800" dirty="0">
                <a:latin typeface="Arial" charset="0"/>
                <a:ea typeface="Arial" charset="0"/>
                <a:cs typeface="Arial" charset="0"/>
              </a:rPr>
              <a:t>allow their communities to have a standard of living which meets modern day expectations</a:t>
            </a:r>
          </a:p>
          <a:p>
            <a:pPr marL="171450" indent="-171450">
              <a:lnSpc>
                <a:spcPct val="114000"/>
              </a:lnSpc>
              <a:buSzPct val="125000"/>
              <a:buFont typeface="Georgia" pitchFamily="18" charset="0"/>
              <a:buChar char="▪"/>
            </a:pPr>
            <a:r>
              <a:rPr lang="en-US" sz="5600" dirty="0" smtClean="0">
                <a:latin typeface="Arial" charset="0"/>
                <a:ea typeface="Arial" charset="0"/>
                <a:cs typeface="Arial" charset="0"/>
              </a:rPr>
              <a:t>The </a:t>
            </a:r>
            <a:r>
              <a:rPr lang="en-US" sz="5600" dirty="0">
                <a:latin typeface="Arial" charset="0"/>
                <a:ea typeface="Arial" charset="0"/>
                <a:cs typeface="Arial" charset="0"/>
              </a:rPr>
              <a:t>need to provide </a:t>
            </a:r>
            <a:r>
              <a:rPr lang="en-US" sz="5600" dirty="0" smtClean="0">
                <a:latin typeface="Arial" charset="0"/>
                <a:ea typeface="Arial" charset="0"/>
                <a:cs typeface="Arial" charset="0"/>
              </a:rPr>
              <a:t>affordable </a:t>
            </a:r>
            <a:r>
              <a:rPr lang="en-US" sz="5600" dirty="0">
                <a:latin typeface="Arial" charset="0"/>
                <a:ea typeface="Arial" charset="0"/>
                <a:cs typeface="Arial" charset="0"/>
              </a:rPr>
              <a:t>and cost effective </a:t>
            </a:r>
            <a:r>
              <a:rPr lang="en-US" sz="5600" dirty="0" smtClean="0">
                <a:latin typeface="Arial" charset="0"/>
                <a:ea typeface="Arial" charset="0"/>
                <a:cs typeface="Arial" charset="0"/>
              </a:rPr>
              <a:t>housing development and transport infrastructure </a:t>
            </a:r>
            <a:r>
              <a:rPr lang="en-US" sz="5600" dirty="0">
                <a:latin typeface="Arial" charset="0"/>
                <a:ea typeface="Arial" charset="0"/>
                <a:cs typeface="Arial" charset="0"/>
              </a:rPr>
              <a:t>is critical to the sustainable development of cities </a:t>
            </a:r>
            <a:endParaRPr lang="en-GB" sz="5600" dirty="0">
              <a:latin typeface="Arial" charset="0"/>
              <a:ea typeface="Arial" charset="0"/>
              <a:cs typeface="Arial" charset="0"/>
            </a:endParaRPr>
          </a:p>
          <a:p>
            <a:pPr marL="171450" indent="-171450">
              <a:lnSpc>
                <a:spcPct val="114000"/>
              </a:lnSpc>
              <a:spcAft>
                <a:spcPts val="0"/>
              </a:spcAft>
              <a:buSzPct val="125000"/>
              <a:buFont typeface="Georgia" pitchFamily="18" charset="0"/>
              <a:buChar char="▪"/>
            </a:pPr>
            <a:endParaRPr lang="en-GB" sz="1900" dirty="0">
              <a:latin typeface="Arial"/>
              <a:cs typeface="Arial"/>
            </a:endParaRPr>
          </a:p>
          <a:p>
            <a:pPr marL="171450" indent="-171450">
              <a:lnSpc>
                <a:spcPct val="114000"/>
              </a:lnSpc>
              <a:buSzPct val="125000"/>
              <a:buFont typeface="Georgia" pitchFamily="18" charset="0"/>
              <a:buChar char="▪"/>
            </a:pPr>
            <a:endParaRPr lang="en-GB" sz="1400" i="1" dirty="0">
              <a:latin typeface="Arial"/>
              <a:cs typeface="Arial"/>
            </a:endParaRPr>
          </a:p>
          <a:p>
            <a:pPr marL="171450" indent="-171450">
              <a:lnSpc>
                <a:spcPct val="114000"/>
              </a:lnSpc>
              <a:buSzPct val="125000"/>
              <a:buFont typeface="Georgia" pitchFamily="18" charset="0"/>
              <a:buChar char="▪"/>
            </a:pPr>
            <a:endParaRPr lang="en-GB" sz="1400" i="1" dirty="0" smtClean="0">
              <a:latin typeface="Arial"/>
              <a:cs typeface="Arial"/>
            </a:endParaRPr>
          </a:p>
          <a:p>
            <a:pPr marL="171450" indent="-171450">
              <a:lnSpc>
                <a:spcPct val="114000"/>
              </a:lnSpc>
              <a:buSzPct val="125000"/>
              <a:buFont typeface="Georgia" pitchFamily="18" charset="0"/>
              <a:buChar char="▪"/>
            </a:pPr>
            <a:endParaRPr lang="en-GB" sz="1400" dirty="0" smtClean="0">
              <a:latin typeface="Arial"/>
              <a:cs typeface="Arial"/>
            </a:endParaRPr>
          </a:p>
          <a:p>
            <a:pPr marL="171450" indent="-171450">
              <a:lnSpc>
                <a:spcPct val="114000"/>
              </a:lnSpc>
              <a:buSzPct val="125000"/>
              <a:buFont typeface="Georgia" pitchFamily="18" charset="0"/>
              <a:buChar char="▪"/>
            </a:pPr>
            <a:endParaRPr lang="en-GB" sz="1400" dirty="0">
              <a:latin typeface="Arial"/>
              <a:cs typeface="Arial"/>
            </a:endParaRPr>
          </a:p>
          <a:p>
            <a:pPr marL="171450" indent="-171450">
              <a:lnSpc>
                <a:spcPct val="114000"/>
              </a:lnSpc>
              <a:spcAft>
                <a:spcPts val="0"/>
              </a:spcAft>
              <a:buSzPct val="125000"/>
              <a:buFont typeface="Georgia" pitchFamily="18" charset="0"/>
              <a:buChar char="▪"/>
            </a:pPr>
            <a:endParaRPr lang="en-GB" sz="1400" dirty="0">
              <a:latin typeface="Arial"/>
              <a:cs typeface="Arial"/>
            </a:endParaRPr>
          </a:p>
          <a:p>
            <a:endParaRPr lang="en-US" sz="1200" dirty="0" smtClean="0">
              <a:latin typeface="Arial"/>
              <a:cs typeface="Arial"/>
            </a:endParaRPr>
          </a:p>
          <a:p>
            <a:endParaRPr lang="en-US" sz="1200" dirty="0"/>
          </a:p>
        </p:txBody>
      </p:sp>
      <p:sp>
        <p:nvSpPr>
          <p:cNvPr id="4" name="TextBox 3"/>
          <p:cNvSpPr txBox="1"/>
          <p:nvPr/>
        </p:nvSpPr>
        <p:spPr>
          <a:xfrm>
            <a:off x="7281330" y="649830"/>
            <a:ext cx="1659470" cy="1123384"/>
          </a:xfrm>
          <a:prstGeom prst="rect">
            <a:avLst/>
          </a:prstGeom>
          <a:noFill/>
        </p:spPr>
        <p:txBody>
          <a:bodyPr wrap="square" rtlCol="0">
            <a:spAutoFit/>
          </a:bodyPr>
          <a:lstStyle/>
          <a:p>
            <a:r>
              <a:rPr lang="en-US" sz="4000" dirty="0" smtClean="0">
                <a:solidFill>
                  <a:srgbClr val="FFFFFF"/>
                </a:solidFill>
                <a:latin typeface="Avenir Black Oblique"/>
                <a:cs typeface="Avenir Black Oblique"/>
              </a:rPr>
              <a:t>NHI</a:t>
            </a:r>
          </a:p>
          <a:p>
            <a:endParaRPr lang="en-US" sz="800" dirty="0">
              <a:solidFill>
                <a:srgbClr val="FFFFFF"/>
              </a:solidFill>
              <a:latin typeface="Avenir Black Oblique"/>
              <a:cs typeface="Avenir Black Oblique"/>
            </a:endParaRPr>
          </a:p>
          <a:p>
            <a:r>
              <a:rPr lang="en-US" sz="1100" dirty="0" smtClean="0">
                <a:solidFill>
                  <a:schemeClr val="bg1"/>
                </a:solidFill>
                <a:latin typeface="Arial"/>
                <a:cs typeface="Arial"/>
              </a:rPr>
              <a:t>“</a:t>
            </a:r>
            <a:r>
              <a:rPr lang="en-US" sz="800" dirty="0">
                <a:solidFill>
                  <a:schemeClr val="bg1"/>
                </a:solidFill>
                <a:latin typeface="Arial"/>
                <a:cs typeface="Arial"/>
              </a:rPr>
              <a:t>Thinking Global, Acting Local”</a:t>
            </a:r>
          </a:p>
          <a:p>
            <a:endParaRPr lang="en-US" sz="800" dirty="0">
              <a:solidFill>
                <a:srgbClr val="FFFFFF"/>
              </a:solidFill>
              <a:latin typeface="Avenir Black Oblique"/>
              <a:cs typeface="Avenir Black Oblique"/>
            </a:endParaRPr>
          </a:p>
        </p:txBody>
      </p:sp>
      <p:sp>
        <p:nvSpPr>
          <p:cNvPr id="6" name="Content Placeholder 1"/>
          <p:cNvSpPr txBox="1">
            <a:spLocks/>
          </p:cNvSpPr>
          <p:nvPr>
            <p:custDataLst>
              <p:tags r:id="rId1"/>
            </p:custDataLst>
          </p:nvPr>
        </p:nvSpPr>
        <p:spPr>
          <a:xfrm>
            <a:off x="744094" y="5481875"/>
            <a:ext cx="2885989" cy="4985262"/>
          </a:xfrm>
          <a:prstGeom prst="rect">
            <a:avLst/>
          </a:prstGeom>
        </p:spPr>
        <p:txBody>
          <a:bodyPr lIns="82058" tIns="41029" rIns="82058" bIns="41029"/>
          <a:lstStyle>
            <a:lvl1pPr marL="0" marR="0" indent="-305647" algn="l" defTabSz="1018824" rtl="0" eaLnBrk="1" fontAlgn="auto" latinLnBrk="0" hangingPunct="1">
              <a:lnSpc>
                <a:spcPct val="100000"/>
              </a:lnSpc>
              <a:spcBef>
                <a:spcPts val="0"/>
              </a:spcBef>
              <a:spcAft>
                <a:spcPts val="1000"/>
              </a:spcAft>
              <a:buClr>
                <a:schemeClr val="tx1"/>
              </a:buClr>
              <a:buSzTx/>
              <a:buFontTx/>
              <a:buNone/>
              <a:tabLst/>
              <a:defRPr sz="2000" kern="1200">
                <a:solidFill>
                  <a:schemeClr val="tx1"/>
                </a:solidFill>
                <a:latin typeface="Georgia" pitchFamily="18" charset="0"/>
                <a:ea typeface="+mn-ea"/>
                <a:cs typeface="+mn-cs"/>
              </a:defRPr>
            </a:lvl1pPr>
            <a:lvl2pPr marL="305647" indent="-305647" algn="l" defTabSz="1018824" rtl="0" eaLnBrk="1" latinLnBrk="0" hangingPunct="1">
              <a:lnSpc>
                <a:spcPct val="100000"/>
              </a:lnSpc>
              <a:spcBef>
                <a:spcPts val="0"/>
              </a:spcBef>
              <a:spcAft>
                <a:spcPts val="1000"/>
              </a:spcAft>
              <a:buClr>
                <a:schemeClr val="tx1"/>
              </a:buClr>
              <a:buFont typeface="Georgia" pitchFamily="18" charset="0"/>
              <a:buChar char="•"/>
              <a:defRPr sz="2000" kern="1200">
                <a:solidFill>
                  <a:schemeClr val="tx1"/>
                </a:solidFill>
                <a:latin typeface="Georgia" pitchFamily="18" charset="0"/>
                <a:ea typeface="+mn-ea"/>
                <a:cs typeface="+mn-cs"/>
              </a:defRPr>
            </a:lvl2pPr>
            <a:lvl3pPr marL="611295" indent="-305647" algn="l" defTabSz="1018824" rtl="0" eaLnBrk="1" latinLnBrk="0" hangingPunct="1">
              <a:lnSpc>
                <a:spcPct val="100000"/>
              </a:lnSpc>
              <a:spcBef>
                <a:spcPts val="0"/>
              </a:spcBef>
              <a:spcAft>
                <a:spcPts val="1000"/>
              </a:spcAft>
              <a:buClr>
                <a:schemeClr val="tx1"/>
              </a:buClr>
              <a:buFont typeface="Georgia" pitchFamily="18" charset="0"/>
              <a:buChar char="-"/>
              <a:defRPr sz="2000" kern="1200">
                <a:solidFill>
                  <a:schemeClr val="tx1"/>
                </a:solidFill>
                <a:latin typeface="Georgia" pitchFamily="18" charset="0"/>
                <a:ea typeface="+mn-ea"/>
                <a:cs typeface="+mn-cs"/>
              </a:defRPr>
            </a:lvl3pPr>
            <a:lvl4pPr marL="916942" indent="-305647" algn="l" defTabSz="1018824" rtl="0" eaLnBrk="1" latinLnBrk="0" hangingPunct="1">
              <a:lnSpc>
                <a:spcPct val="100000"/>
              </a:lnSpc>
              <a:spcBef>
                <a:spcPts val="0"/>
              </a:spcBef>
              <a:spcAft>
                <a:spcPts val="1000"/>
              </a:spcAft>
              <a:buClr>
                <a:schemeClr val="tx1"/>
              </a:buClr>
              <a:buFont typeface="Georgia" pitchFamily="18" charset="0"/>
              <a:buChar char="◦"/>
              <a:defRPr sz="2000" kern="1200">
                <a:solidFill>
                  <a:schemeClr val="tx1"/>
                </a:solidFill>
                <a:latin typeface="Georgia" pitchFamily="18" charset="0"/>
                <a:ea typeface="+mn-ea"/>
                <a:cs typeface="+mn-cs"/>
              </a:defRPr>
            </a:lvl4pPr>
            <a:lvl5pPr marL="1222589" indent="-305647" algn="l" defTabSz="1018824" rtl="0" eaLnBrk="1" latinLnBrk="0" hangingPunct="1">
              <a:lnSpc>
                <a:spcPct val="100000"/>
              </a:lnSpc>
              <a:spcBef>
                <a:spcPts val="0"/>
              </a:spcBef>
              <a:spcAft>
                <a:spcPts val="1000"/>
              </a:spcAft>
              <a:buClr>
                <a:schemeClr val="tx1"/>
              </a:buClr>
              <a:buFont typeface="Georgia" pitchFamily="18" charset="0"/>
              <a:buChar char="›"/>
              <a:defRPr sz="2000" kern="1200" baseline="0">
                <a:solidFill>
                  <a:schemeClr val="tx1"/>
                </a:solidFill>
                <a:latin typeface="Georgia" pitchFamily="18" charset="0"/>
                <a:ea typeface="+mn-ea"/>
                <a:cs typeface="+mn-cs"/>
              </a:defRPr>
            </a:lvl5pPr>
            <a:lvl6pPr marL="305647" marR="0" indent="-305647" algn="l" defTabSz="1018824" rtl="0" eaLnBrk="1" fontAlgn="auto" latinLnBrk="0" hangingPunct="1">
              <a:lnSpc>
                <a:spcPct val="100000"/>
              </a:lnSpc>
              <a:spcBef>
                <a:spcPts val="0"/>
              </a:spcBef>
              <a:spcAft>
                <a:spcPts val="1000"/>
              </a:spcAft>
              <a:buClr>
                <a:schemeClr val="tx1"/>
              </a:buClr>
              <a:buSzPct val="100000"/>
              <a:buFont typeface="+mj-lt"/>
              <a:buAutoNum type="arabicPeriod"/>
              <a:tabLst/>
              <a:defRPr sz="2000" kern="1200" baseline="0">
                <a:solidFill>
                  <a:schemeClr val="tx1"/>
                </a:solidFill>
                <a:latin typeface="Georgia" pitchFamily="18" charset="0"/>
                <a:ea typeface="+mn-ea"/>
                <a:cs typeface="+mn-cs"/>
              </a:defRPr>
            </a:lvl6pPr>
            <a:lvl7pPr marL="611295" indent="-305647" algn="l" defTabSz="1018824" rtl="0" eaLnBrk="1" latinLnBrk="0" hangingPunct="1">
              <a:lnSpc>
                <a:spcPct val="100000"/>
              </a:lnSpc>
              <a:spcBef>
                <a:spcPts val="0"/>
              </a:spcBef>
              <a:spcAft>
                <a:spcPts val="1000"/>
              </a:spcAft>
              <a:buSzPct val="100000"/>
              <a:buFont typeface="+mj-lt"/>
              <a:buAutoNum type="alphaLcPeriod"/>
              <a:defRPr sz="2000" kern="1200" baseline="0">
                <a:solidFill>
                  <a:schemeClr val="tx1"/>
                </a:solidFill>
                <a:latin typeface="Georgia" pitchFamily="18" charset="0"/>
                <a:ea typeface="+mn-ea"/>
                <a:cs typeface="+mn-cs"/>
              </a:defRPr>
            </a:lvl7pPr>
            <a:lvl8pPr marL="916942" indent="-305647" algn="l" defTabSz="1018824" rtl="0" eaLnBrk="1" latinLnBrk="0" hangingPunct="1">
              <a:lnSpc>
                <a:spcPct val="100000"/>
              </a:lnSpc>
              <a:spcBef>
                <a:spcPts val="0"/>
              </a:spcBef>
              <a:spcAft>
                <a:spcPts val="1000"/>
              </a:spcAft>
              <a:buSzPct val="100000"/>
              <a:buFont typeface="+mj-lt"/>
              <a:buAutoNum type="romanLcPeriod"/>
              <a:defRPr sz="2000" kern="1200" baseline="0">
                <a:solidFill>
                  <a:schemeClr val="tx1"/>
                </a:solidFill>
                <a:latin typeface="Georgia" pitchFamily="18" charset="0"/>
                <a:ea typeface="+mn-ea"/>
                <a:cs typeface="+mn-cs"/>
              </a:defRPr>
            </a:lvl8pPr>
            <a:lvl9pPr marL="0" indent="-305647" algn="l" defTabSz="1018824" rtl="0" eaLnBrk="1" latinLnBrk="0" hangingPunct="1">
              <a:lnSpc>
                <a:spcPct val="100000"/>
              </a:lnSpc>
              <a:spcBef>
                <a:spcPts val="0"/>
              </a:spcBef>
              <a:spcAft>
                <a:spcPts val="1000"/>
              </a:spcAft>
              <a:buFont typeface="Arial" pitchFamily="34" charset="0"/>
              <a:buNone/>
              <a:defRPr sz="2000" b="1" kern="1200" baseline="0">
                <a:solidFill>
                  <a:schemeClr val="tx2"/>
                </a:solidFill>
                <a:latin typeface="Georgia" pitchFamily="18" charset="0"/>
                <a:ea typeface="+mn-ea"/>
                <a:cs typeface="+mn-cs"/>
              </a:defRPr>
            </a:lvl9pPr>
          </a:lstStyle>
          <a:p>
            <a:pPr indent="0">
              <a:lnSpc>
                <a:spcPct val="114000"/>
              </a:lnSpc>
              <a:spcAft>
                <a:spcPts val="0"/>
              </a:spcAft>
              <a:buSzPct val="125000"/>
            </a:pPr>
            <a:endParaRPr lang="en-US" sz="1000" dirty="0" smtClean="0">
              <a:latin typeface="Arial"/>
              <a:cs typeface="Arial"/>
            </a:endParaRPr>
          </a:p>
          <a:p>
            <a:pPr indent="0">
              <a:lnSpc>
                <a:spcPct val="114000"/>
              </a:lnSpc>
              <a:spcAft>
                <a:spcPts val="0"/>
              </a:spcAft>
              <a:buSzPct val="125000"/>
            </a:pPr>
            <a:endParaRPr lang="en-US" sz="1000" dirty="0">
              <a:latin typeface="Arial"/>
              <a:cs typeface="Arial"/>
            </a:endParaRPr>
          </a:p>
          <a:p>
            <a:pPr indent="0">
              <a:lnSpc>
                <a:spcPct val="114000"/>
              </a:lnSpc>
              <a:spcAft>
                <a:spcPts val="0"/>
              </a:spcAft>
              <a:buSzPct val="125000"/>
            </a:pPr>
            <a:endParaRPr lang="en-US" sz="1000" dirty="0">
              <a:latin typeface="Arial"/>
              <a:cs typeface="Arial"/>
            </a:endParaRPr>
          </a:p>
          <a:p>
            <a:pPr indent="0">
              <a:lnSpc>
                <a:spcPct val="114000"/>
              </a:lnSpc>
              <a:spcAft>
                <a:spcPts val="0"/>
              </a:spcAft>
              <a:buSzPct val="125000"/>
            </a:pPr>
            <a:endParaRPr lang="en-US" sz="1000" dirty="0">
              <a:latin typeface="Arial"/>
              <a:cs typeface="Arial"/>
            </a:endParaRPr>
          </a:p>
          <a:p>
            <a:pPr indent="0">
              <a:lnSpc>
                <a:spcPct val="114000"/>
              </a:lnSpc>
              <a:spcAft>
                <a:spcPts val="0"/>
              </a:spcAft>
              <a:buSzPct val="125000"/>
            </a:pPr>
            <a:endParaRPr lang="en-GB" sz="1200" dirty="0">
              <a:latin typeface="Arial"/>
              <a:cs typeface="Arial"/>
            </a:endParaRPr>
          </a:p>
        </p:txBody>
      </p:sp>
      <p:pic>
        <p:nvPicPr>
          <p:cNvPr id="8" name="Picture 7"/>
          <p:cNvPicPr>
            <a:picLocks noChangeAspect="1"/>
          </p:cNvPicPr>
          <p:nvPr/>
        </p:nvPicPr>
        <p:blipFill>
          <a:blip r:embed="rId3"/>
          <a:stretch>
            <a:fillRect/>
          </a:stretch>
        </p:blipFill>
        <p:spPr>
          <a:xfrm>
            <a:off x="3354917" y="3046985"/>
            <a:ext cx="5206154" cy="1416035"/>
          </a:xfrm>
          <a:prstGeom prst="rect">
            <a:avLst/>
          </a:prstGeom>
        </p:spPr>
      </p:pic>
      <p:pic>
        <p:nvPicPr>
          <p:cNvPr id="9" name="Picture 8"/>
          <p:cNvPicPr/>
          <p:nvPr/>
        </p:nvPicPr>
        <p:blipFill>
          <a:blip r:embed="rId4"/>
          <a:stretch>
            <a:fillRect/>
          </a:stretch>
        </p:blipFill>
        <p:spPr>
          <a:xfrm>
            <a:off x="2743200" y="646528"/>
            <a:ext cx="4457699" cy="2016662"/>
          </a:xfrm>
          <a:prstGeom prst="rect">
            <a:avLst/>
          </a:prstGeom>
        </p:spPr>
      </p:pic>
      <p:sp>
        <p:nvSpPr>
          <p:cNvPr id="10" name="Freeform 9"/>
          <p:cNvSpPr>
            <a:spLocks/>
          </p:cNvSpPr>
          <p:nvPr/>
        </p:nvSpPr>
        <p:spPr bwMode="auto">
          <a:xfrm rot="5400000">
            <a:off x="5066939" y="2669428"/>
            <a:ext cx="438592" cy="422632"/>
          </a:xfrm>
          <a:custGeom>
            <a:avLst/>
            <a:gdLst/>
            <a:ahLst/>
            <a:cxnLst>
              <a:cxn ang="0">
                <a:pos x="0" y="64"/>
              </a:cxn>
              <a:cxn ang="0">
                <a:pos x="0" y="64"/>
              </a:cxn>
              <a:cxn ang="0">
                <a:pos x="408" y="64"/>
              </a:cxn>
              <a:cxn ang="0">
                <a:pos x="408" y="0"/>
              </a:cxn>
              <a:cxn ang="0">
                <a:pos x="544" y="136"/>
              </a:cxn>
              <a:cxn ang="0">
                <a:pos x="408" y="272"/>
              </a:cxn>
              <a:cxn ang="0">
                <a:pos x="408" y="216"/>
              </a:cxn>
              <a:cxn ang="0">
                <a:pos x="0" y="216"/>
              </a:cxn>
              <a:cxn ang="0">
                <a:pos x="0" y="64"/>
              </a:cxn>
            </a:cxnLst>
            <a:rect l="0" t="0" r="r" b="b"/>
            <a:pathLst>
              <a:path w="545" h="273">
                <a:moveTo>
                  <a:pt x="0" y="64"/>
                </a:moveTo>
                <a:lnTo>
                  <a:pt x="0" y="64"/>
                </a:lnTo>
                <a:lnTo>
                  <a:pt x="408" y="64"/>
                </a:lnTo>
                <a:lnTo>
                  <a:pt x="408" y="0"/>
                </a:lnTo>
                <a:lnTo>
                  <a:pt x="544" y="136"/>
                </a:lnTo>
                <a:lnTo>
                  <a:pt x="408" y="272"/>
                </a:lnTo>
                <a:lnTo>
                  <a:pt x="408" y="216"/>
                </a:lnTo>
                <a:lnTo>
                  <a:pt x="0" y="216"/>
                </a:lnTo>
                <a:lnTo>
                  <a:pt x="0" y="64"/>
                </a:lnTo>
              </a:path>
            </a:pathLst>
          </a:custGeom>
          <a:solidFill>
            <a:srgbClr val="C00000"/>
          </a:solidFill>
          <a:ln w="6350" cap="rnd" cmpd="sng">
            <a:noFill/>
            <a:prstDash val="solid"/>
            <a:round/>
            <a:headEnd type="none" w="med" len="med"/>
            <a:tailEnd type="none" w="med" len="med"/>
          </a:ln>
          <a:effectLst/>
        </p:spPr>
        <p:txBody>
          <a:bodyPr lIns="45720" rIns="45720" anchor="ctr"/>
          <a:lstStyle/>
          <a:p>
            <a:endParaRPr lang="en-US" dirty="0"/>
          </a:p>
        </p:txBody>
      </p:sp>
      <p:pic>
        <p:nvPicPr>
          <p:cNvPr id="11" name="Picture 10"/>
          <p:cNvPicPr>
            <a:picLocks noChangeAspect="1"/>
          </p:cNvPicPr>
          <p:nvPr/>
        </p:nvPicPr>
        <p:blipFill>
          <a:blip r:embed="rId5"/>
          <a:stretch>
            <a:fillRect/>
          </a:stretch>
        </p:blipFill>
        <p:spPr>
          <a:xfrm>
            <a:off x="2854712" y="4373812"/>
            <a:ext cx="6289287" cy="2084892"/>
          </a:xfrm>
          <a:prstGeom prst="rect">
            <a:avLst/>
          </a:prstGeom>
        </p:spPr>
      </p:pic>
      <p:sp>
        <p:nvSpPr>
          <p:cNvPr id="12" name="Slide Number Placeholder 11"/>
          <p:cNvSpPr>
            <a:spLocks noGrp="1"/>
          </p:cNvSpPr>
          <p:nvPr>
            <p:ph type="sldNum" sz="quarter" idx="12"/>
          </p:nvPr>
        </p:nvSpPr>
        <p:spPr/>
        <p:txBody>
          <a:bodyPr/>
          <a:lstStyle/>
          <a:p>
            <a:fld id="{0F4A5E66-914C-5748-B97C-7CD75A7ED2D6}" type="slidenum">
              <a:rPr lang="en-US" smtClean="0"/>
              <a:t>8</a:t>
            </a:fld>
            <a:endParaRPr lang="en-US" dirty="0"/>
          </a:p>
        </p:txBody>
      </p:sp>
      <p:sp>
        <p:nvSpPr>
          <p:cNvPr id="13" name="Footer Placeholder 12"/>
          <p:cNvSpPr>
            <a:spLocks noGrp="1"/>
          </p:cNvSpPr>
          <p:nvPr>
            <p:ph type="ftr" sz="quarter" idx="11"/>
          </p:nvPr>
        </p:nvSpPr>
        <p:spPr>
          <a:xfrm>
            <a:off x="174812" y="6378652"/>
            <a:ext cx="6007100" cy="365125"/>
          </a:xfrm>
        </p:spPr>
        <p:txBody>
          <a:bodyPr/>
          <a:lstStyle/>
          <a:p>
            <a:r>
              <a:rPr lang="en-US" sz="800" dirty="0" smtClean="0"/>
              <a:t>"Affordable Housing Solutions For All Nigerians"</a:t>
            </a:r>
            <a:endParaRPr lang="en-US" sz="800" dirty="0"/>
          </a:p>
        </p:txBody>
      </p:sp>
      <p:sp>
        <p:nvSpPr>
          <p:cNvPr id="15" name="Rectangle 14"/>
          <p:cNvSpPr/>
          <p:nvPr/>
        </p:nvSpPr>
        <p:spPr>
          <a:xfrm>
            <a:off x="7807855" y="6408651"/>
            <a:ext cx="1047082" cy="215444"/>
          </a:xfrm>
          <a:prstGeom prst="rect">
            <a:avLst/>
          </a:prstGeom>
        </p:spPr>
        <p:txBody>
          <a:bodyPr wrap="none">
            <a:spAutoFit/>
          </a:bodyPr>
          <a:lstStyle/>
          <a:p>
            <a:r>
              <a:rPr lang="en-US" sz="800" dirty="0" smtClean="0">
                <a:latin typeface="Arial"/>
                <a:cs typeface="Arial"/>
              </a:rPr>
              <a:t>©   February  2016</a:t>
            </a:r>
            <a:endParaRPr lang="en-US" sz="800" dirty="0">
              <a:latin typeface="Arial"/>
              <a:cs typeface="Arial"/>
            </a:endParaRPr>
          </a:p>
        </p:txBody>
      </p:sp>
    </p:spTree>
    <p:extLst>
      <p:ext uri="{BB962C8B-B14F-4D97-AF65-F5344CB8AC3E}">
        <p14:creationId xmlns:p14="http://schemas.microsoft.com/office/powerpoint/2010/main" val="143319693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6800" y="3037361"/>
            <a:ext cx="4229100" cy="745067"/>
          </a:xfrm>
        </p:spPr>
        <p:txBody>
          <a:bodyPr/>
          <a:lstStyle/>
          <a:p>
            <a:r>
              <a:rPr lang="en-US" b="1" dirty="0" smtClean="0">
                <a:latin typeface="Arial"/>
                <a:cs typeface="Arial"/>
              </a:rPr>
              <a:t>Housing in Nigeria</a:t>
            </a:r>
            <a:endParaRPr lang="en-US" b="1" dirty="0">
              <a:latin typeface="Arial"/>
              <a:cs typeface="Arial"/>
            </a:endParaRPr>
          </a:p>
        </p:txBody>
      </p:sp>
      <p:sp>
        <p:nvSpPr>
          <p:cNvPr id="4" name="TextBox 3"/>
          <p:cNvSpPr txBox="1"/>
          <p:nvPr/>
        </p:nvSpPr>
        <p:spPr>
          <a:xfrm>
            <a:off x="7112000" y="687930"/>
            <a:ext cx="1752555" cy="1246495"/>
          </a:xfrm>
          <a:prstGeom prst="rect">
            <a:avLst/>
          </a:prstGeom>
          <a:noFill/>
        </p:spPr>
        <p:txBody>
          <a:bodyPr wrap="square" rtlCol="0">
            <a:spAutoFit/>
          </a:bodyPr>
          <a:lstStyle/>
          <a:p>
            <a:r>
              <a:rPr lang="en-US" sz="4000" dirty="0" smtClean="0">
                <a:solidFill>
                  <a:srgbClr val="FFFFFF"/>
                </a:solidFill>
                <a:latin typeface="Avenir Black Oblique"/>
                <a:cs typeface="Avenir Black Oblique"/>
              </a:rPr>
              <a:t> NHI</a:t>
            </a:r>
          </a:p>
          <a:p>
            <a:endParaRPr lang="en-US" sz="800" dirty="0">
              <a:solidFill>
                <a:srgbClr val="FFFFFF"/>
              </a:solidFill>
              <a:latin typeface="Avenir Black Oblique"/>
              <a:cs typeface="Avenir Black Oblique"/>
            </a:endParaRPr>
          </a:p>
          <a:p>
            <a:r>
              <a:rPr lang="en-US" sz="1100" dirty="0">
                <a:solidFill>
                  <a:schemeClr val="bg1"/>
                </a:solidFill>
                <a:latin typeface="Arial"/>
                <a:cs typeface="Arial"/>
              </a:rPr>
              <a:t> </a:t>
            </a:r>
            <a:r>
              <a:rPr lang="en-US" sz="1100" dirty="0" smtClean="0">
                <a:solidFill>
                  <a:schemeClr val="bg1"/>
                </a:solidFill>
                <a:latin typeface="Arial"/>
                <a:cs typeface="Arial"/>
              </a:rPr>
              <a:t>  “</a:t>
            </a:r>
            <a:r>
              <a:rPr lang="en-US" sz="800" dirty="0">
                <a:solidFill>
                  <a:schemeClr val="bg1"/>
                </a:solidFill>
                <a:latin typeface="Arial"/>
                <a:cs typeface="Arial"/>
              </a:rPr>
              <a:t>Thinking Global, Acting Local”</a:t>
            </a:r>
          </a:p>
          <a:p>
            <a:endParaRPr lang="en-US" sz="800" dirty="0" smtClean="0">
              <a:solidFill>
                <a:srgbClr val="FFFFFF"/>
              </a:solidFill>
              <a:latin typeface="Avenir Black Oblique"/>
              <a:cs typeface="Avenir Black Oblique"/>
            </a:endParaRPr>
          </a:p>
          <a:p>
            <a:endParaRPr lang="en-US" sz="800" dirty="0">
              <a:solidFill>
                <a:srgbClr val="FFFFFF"/>
              </a:solidFill>
              <a:latin typeface="Avenir Black Oblique"/>
              <a:cs typeface="Avenir Black Oblique"/>
            </a:endParaRPr>
          </a:p>
        </p:txBody>
      </p:sp>
      <p:sp>
        <p:nvSpPr>
          <p:cNvPr id="6" name="Slide Number Placeholder 5"/>
          <p:cNvSpPr>
            <a:spLocks noGrp="1"/>
          </p:cNvSpPr>
          <p:nvPr>
            <p:ph type="sldNum" sz="quarter" idx="12"/>
          </p:nvPr>
        </p:nvSpPr>
        <p:spPr/>
        <p:txBody>
          <a:bodyPr/>
          <a:lstStyle/>
          <a:p>
            <a:fld id="{0F4A5E66-914C-5748-B97C-7CD75A7ED2D6}" type="slidenum">
              <a:rPr lang="en-US" smtClean="0"/>
              <a:t>9</a:t>
            </a:fld>
            <a:endParaRPr lang="en-US" dirty="0"/>
          </a:p>
        </p:txBody>
      </p:sp>
      <p:sp>
        <p:nvSpPr>
          <p:cNvPr id="7" name="Footer Placeholder 6"/>
          <p:cNvSpPr>
            <a:spLocks noGrp="1"/>
          </p:cNvSpPr>
          <p:nvPr>
            <p:ph type="ftr" sz="quarter" idx="11"/>
          </p:nvPr>
        </p:nvSpPr>
        <p:spPr/>
        <p:txBody>
          <a:bodyPr/>
          <a:lstStyle/>
          <a:p>
            <a:r>
              <a:rPr lang="en-US" sz="800" dirty="0" smtClean="0"/>
              <a:t>"Affordable Housing Solutions For All Nigerians"</a:t>
            </a:r>
            <a:endParaRPr lang="en-US" sz="800" dirty="0"/>
          </a:p>
        </p:txBody>
      </p:sp>
      <p:sp>
        <p:nvSpPr>
          <p:cNvPr id="9" name="Rectangle 8"/>
          <p:cNvSpPr/>
          <p:nvPr/>
        </p:nvSpPr>
        <p:spPr>
          <a:xfrm>
            <a:off x="7807855" y="6408651"/>
            <a:ext cx="1047082" cy="215444"/>
          </a:xfrm>
          <a:prstGeom prst="rect">
            <a:avLst/>
          </a:prstGeom>
        </p:spPr>
        <p:txBody>
          <a:bodyPr wrap="none">
            <a:spAutoFit/>
          </a:bodyPr>
          <a:lstStyle/>
          <a:p>
            <a:r>
              <a:rPr lang="en-US" sz="800" dirty="0" smtClean="0">
                <a:latin typeface="Arial"/>
                <a:cs typeface="Arial"/>
              </a:rPr>
              <a:t>©   February  2016</a:t>
            </a:r>
            <a:endParaRPr lang="en-US" sz="800" dirty="0">
              <a:latin typeface="Arial"/>
              <a:cs typeface="Arial"/>
            </a:endParaRPr>
          </a:p>
        </p:txBody>
      </p:sp>
    </p:spTree>
    <p:extLst>
      <p:ext uri="{BB962C8B-B14F-4D97-AF65-F5344CB8AC3E}">
        <p14:creationId xmlns:p14="http://schemas.microsoft.com/office/powerpoint/2010/main" val="1424470529"/>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FULLLENGTH" val="True"/>
</p:tagLst>
</file>

<file path=ppt/tags/tag2.xml><?xml version="1.0" encoding="utf-8"?>
<p:tagLst xmlns:a="http://schemas.openxmlformats.org/drawingml/2006/main" xmlns:r="http://schemas.openxmlformats.org/officeDocument/2006/relationships" xmlns:p="http://schemas.openxmlformats.org/presentationml/2006/main">
  <p:tag name="SMARTSHAPETYPE" val="Table"/>
  <p:tag name="TABLEID" val="c6e44038-367e-441c-a974-51ba7478640a"/>
</p:tagLst>
</file>

<file path=ppt/tags/tag3.xml><?xml version="1.0" encoding="utf-8"?>
<p:tagLst xmlns:a="http://schemas.openxmlformats.org/drawingml/2006/main" xmlns:r="http://schemas.openxmlformats.org/officeDocument/2006/relationships" xmlns:p="http://schemas.openxmlformats.org/presentationml/2006/main">
  <p:tag name="SMARTSHAPETYPE" val="Table"/>
  <p:tag name="TABLEID" val="c6e44038-367e-441c-a974-51ba7478640a"/>
</p:tagLst>
</file>

<file path=ppt/theme/theme1.xml><?xml version="1.0" encoding="utf-8"?>
<a:theme xmlns:a="http://schemas.openxmlformats.org/drawingml/2006/main" name="Plaza">
  <a:themeElements>
    <a:clrScheme name="Plaza">
      <a:dk1>
        <a:sysClr val="windowText" lastClr="000000"/>
      </a:dk1>
      <a:lt1>
        <a:sysClr val="window" lastClr="FFFFFF"/>
      </a:lt1>
      <a:dk2>
        <a:srgbClr val="333333"/>
      </a:dk2>
      <a:lt2>
        <a:srgbClr val="CCCCCC"/>
      </a:lt2>
      <a:accent1>
        <a:srgbClr val="990000"/>
      </a:accent1>
      <a:accent2>
        <a:srgbClr val="580101"/>
      </a:accent2>
      <a:accent3>
        <a:srgbClr val="E94A00"/>
      </a:accent3>
      <a:accent4>
        <a:srgbClr val="EB8F00"/>
      </a:accent4>
      <a:accent5>
        <a:srgbClr val="A4A4A4"/>
      </a:accent5>
      <a:accent6>
        <a:srgbClr val="666666"/>
      </a:accent6>
      <a:hlink>
        <a:srgbClr val="D01010"/>
      </a:hlink>
      <a:folHlink>
        <a:srgbClr val="E6682E"/>
      </a:folHlink>
    </a:clrScheme>
    <a:fontScheme name="Plaza">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laza">
      <a:fillStyleLst>
        <a:solidFill>
          <a:schemeClr val="phClr"/>
        </a:solidFill>
        <a:gradFill rotWithShape="1">
          <a:gsLst>
            <a:gs pos="0">
              <a:schemeClr val="phClr">
                <a:tint val="100000"/>
                <a:shade val="60000"/>
                <a:satMod val="135000"/>
              </a:schemeClr>
            </a:gs>
            <a:gs pos="100000">
              <a:schemeClr val="phClr">
                <a:tint val="100000"/>
                <a:shade val="100000"/>
                <a:satMod val="135000"/>
              </a:schemeClr>
            </a:gs>
          </a:gsLst>
          <a:lin ang="16200000" scaled="1"/>
        </a:gradFill>
        <a:gradFill rotWithShape="1">
          <a:gsLst>
            <a:gs pos="0">
              <a:schemeClr val="phClr">
                <a:shade val="70000"/>
                <a:satMod val="120000"/>
              </a:schemeClr>
            </a:gs>
            <a:gs pos="35000">
              <a:schemeClr val="phClr">
                <a:shade val="100000"/>
                <a:satMod val="150000"/>
              </a:schemeClr>
            </a:gs>
            <a:gs pos="70000">
              <a:schemeClr val="phClr">
                <a:tint val="100000"/>
                <a:shade val="100000"/>
                <a:satMod val="200000"/>
                <a:greenMod val="100000"/>
              </a:schemeClr>
            </a:gs>
            <a:gs pos="100000">
              <a:schemeClr val="phClr">
                <a:tint val="100000"/>
                <a:shade val="100000"/>
                <a:satMod val="250000"/>
                <a:greenMod val="100000"/>
              </a:schemeClr>
            </a:gs>
          </a:gsLst>
          <a:lin ang="162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a:effectStyle>
        <a:effectStyle>
          <a:effectLst>
            <a:innerShdw blurRad="50800" dist="25400" dir="13500000">
              <a:srgbClr val="FFFFFF">
                <a:alpha val="75000"/>
              </a:srgbClr>
            </a:innerShdw>
            <a:outerShdw blurRad="88900" dist="38100" dir="6600000" sx="101000" sy="101000" rotWithShape="0">
              <a:srgbClr val="000000">
                <a:alpha val="50000"/>
              </a:srgbClr>
            </a:outerShdw>
          </a:effectLst>
          <a:scene3d>
            <a:camera prst="perspectiveFront" fov="3000000"/>
            <a:lightRig rig="morning" dir="tl">
              <a:rot lat="0" lon="0" rev="1800000"/>
            </a:lightRig>
          </a:scene3d>
          <a:sp3d contourW="38100" prstMaterial="softEdge">
            <a:bevelT w="25400" h="38100"/>
            <a:contourClr>
              <a:schemeClr val="phClr">
                <a:tint val="6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Plaza.thmx</Template>
  <TotalTime>39948</TotalTime>
  <Words>5233</Words>
  <Application>Microsoft Macintosh PowerPoint</Application>
  <PresentationFormat>On-screen Show (4:3)</PresentationFormat>
  <Paragraphs>951</Paragraphs>
  <Slides>66</Slides>
  <Notes>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66</vt:i4>
      </vt:variant>
    </vt:vector>
  </HeadingPairs>
  <TitlesOfParts>
    <vt:vector size="68" baseType="lpstr">
      <vt:lpstr>Plaza</vt:lpstr>
      <vt:lpstr>Document</vt:lpstr>
      <vt:lpstr>Concept Note for New Housing Ideas Limited (NHIL)</vt:lpstr>
      <vt:lpstr>Outline</vt:lpstr>
      <vt:lpstr>Introduction</vt:lpstr>
      <vt:lpstr>Introduction</vt:lpstr>
      <vt:lpstr>Introduction Contd.</vt:lpstr>
      <vt:lpstr>Proposed NHIF Organisational Set Up </vt:lpstr>
      <vt:lpstr>Need for Housing</vt:lpstr>
      <vt:lpstr>Urbanisation and Housing in Future Cities...</vt:lpstr>
      <vt:lpstr>Housing in Nigeria</vt:lpstr>
      <vt:lpstr>Nigeria as an Emerging Economy.........</vt:lpstr>
      <vt:lpstr>Overview of Real Estate Sector in Nigeria</vt:lpstr>
      <vt:lpstr>Overview of Real Estate Sector in Nigeria</vt:lpstr>
      <vt:lpstr>Opportunities in the Housing Sector in Nigeria</vt:lpstr>
      <vt:lpstr>Key Issues and Challenges in perspective</vt:lpstr>
      <vt:lpstr>Reasons for high house prices in major cities ........</vt:lpstr>
      <vt:lpstr>Previous Governments Intervention in Policy and Regulatory Reform in the Housing Sector</vt:lpstr>
      <vt:lpstr>Previous Governments Intervention in Policy and Regulatory Reforms in the Housing Sector</vt:lpstr>
      <vt:lpstr>Mortgage Financing in Nigeria</vt:lpstr>
      <vt:lpstr>National Housing Initiative Foundation</vt:lpstr>
      <vt:lpstr>Project Description</vt:lpstr>
      <vt:lpstr>Project Description</vt:lpstr>
      <vt:lpstr>NHIF Objectives</vt:lpstr>
      <vt:lpstr>Potential Stakeholders/Sponsors/Investors</vt:lpstr>
      <vt:lpstr>Building Technology and Development Approach</vt:lpstr>
      <vt:lpstr>Technology </vt:lpstr>
      <vt:lpstr>Technology </vt:lpstr>
      <vt:lpstr>Technology </vt:lpstr>
      <vt:lpstr>Technology </vt:lpstr>
      <vt:lpstr>Technology </vt:lpstr>
      <vt:lpstr>Building Technology – Damdam Case Study – LAGOS HOMES, Ijora Badia, Lagos </vt:lpstr>
      <vt:lpstr>Building Technology – GBI UK Case Study –Precast Concrete Construction Products</vt:lpstr>
      <vt:lpstr>Housing Finance</vt:lpstr>
      <vt:lpstr>Indicative Investment Requirements</vt:lpstr>
      <vt:lpstr>Financing Options are...</vt:lpstr>
      <vt:lpstr>Other Available Financing Options Upon Approval are...</vt:lpstr>
      <vt:lpstr>Indicative list of FINANCE INSTITUTIONS/PARTNERS...please see the Appendix for details</vt:lpstr>
      <vt:lpstr>Marketing &amp; Sales</vt:lpstr>
      <vt:lpstr>Our target markets would include.....</vt:lpstr>
      <vt:lpstr>Our Marketing Approach would be based on a fully integrated platform as shown.....</vt:lpstr>
      <vt:lpstr>Proposed Marketing Management Structure</vt:lpstr>
      <vt:lpstr>Implementation   Plan</vt:lpstr>
      <vt:lpstr>Recommendations For Government To Ease Housing Delivery  </vt:lpstr>
      <vt:lpstr>NHI proposal to FGN are.... </vt:lpstr>
      <vt:lpstr>Request</vt:lpstr>
      <vt:lpstr>Request</vt:lpstr>
      <vt:lpstr>Appendix</vt:lpstr>
      <vt:lpstr>PowerPoint Presentation</vt:lpstr>
      <vt:lpstr>EXPRESSION OF INTEREST LETTERS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RenaissanceCheatham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dc:title>
  <dc:creator>Fadil Sanni</dc:creator>
  <cp:lastModifiedBy>SEYI ALEX-HAMAH</cp:lastModifiedBy>
  <cp:revision>599</cp:revision>
  <cp:lastPrinted>2016-02-29T18:18:52Z</cp:lastPrinted>
  <dcterms:created xsi:type="dcterms:W3CDTF">2015-04-21T12:35:23Z</dcterms:created>
  <dcterms:modified xsi:type="dcterms:W3CDTF">2016-03-31T15:23:22Z</dcterms:modified>
</cp:coreProperties>
</file>